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96" r:id="rId4"/>
    <p:sldId id="295" r:id="rId5"/>
    <p:sldId id="280" r:id="rId6"/>
    <p:sldId id="299" r:id="rId7"/>
    <p:sldId id="290" r:id="rId8"/>
    <p:sldId id="294" r:id="rId9"/>
    <p:sldId id="316" r:id="rId10"/>
    <p:sldId id="293" r:id="rId11"/>
    <p:sldId id="317" r:id="rId12"/>
    <p:sldId id="287" r:id="rId13"/>
    <p:sldId id="318" r:id="rId14"/>
    <p:sldId id="315" r:id="rId15"/>
    <p:sldId id="319" r:id="rId16"/>
    <p:sldId id="320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5F5F5F"/>
    <a:srgbClr val="A50021"/>
    <a:srgbClr val="336699"/>
    <a:srgbClr val="003366"/>
    <a:srgbClr val="00CC99"/>
    <a:srgbClr val="FF33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2985" autoAdjust="0"/>
  </p:normalViewPr>
  <p:slideViewPr>
    <p:cSldViewPr>
      <p:cViewPr varScale="1">
        <p:scale>
          <a:sx n="75" d="100"/>
          <a:sy n="75" d="100"/>
        </p:scale>
        <p:origin x="-17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5B19A-3AD9-4979-AB17-CFD89BAF3147}" type="datetimeFigureOut">
              <a:rPr lang="fr-FR"/>
              <a:pPr>
                <a:defRPr/>
              </a:pPr>
              <a:t>05/12/2011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58598C-3183-4E03-B66A-43EB0DCAB5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0B8002-DF15-464D-AF70-6F4383DEDCC9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293246-1975-45BB-9D69-A51B2068AD80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805B42-5835-4906-B045-4825185050E7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8ED98A-07E0-4D75-944D-84A2EBAE4442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F8A97-FD5B-4B0F-9E97-14F44374AD54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B0B5C6-CA14-4061-A529-677A3D098055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FB57A-AEA3-4F39-A07D-C63CABCD9315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53B251-7998-49FB-93B3-1EC17817B263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A8F071-700D-488F-8347-6C0C783ACE75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9A9C0-0D98-42DC-9D13-1BE5A6D2AEA1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9B7C6B-E501-4CB6-B524-472106E1CCC1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2E35F-9812-4C24-8DAC-689DA3BB0C85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44C3C2-4208-4A1F-8AB0-69B6D4184157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99367-AC70-4C3E-BBB5-4D1F1C4C15DC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880D13-D5D5-4686-93F5-DEA145BF6080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DB19A1-3A10-4575-AB16-199DF07448E8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6814-5CC3-4989-A497-A8A9D7330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D014-EA07-45FF-B828-FB295247A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E0D5-FA9C-4B41-8071-16E490B72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30DD0-27A6-4FFD-B871-381D08A69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8BBE-9757-4111-883A-1022845D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1E45-D09D-4B68-B8B9-4F0A8256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ED97-722B-499F-9AE8-0172886E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7425-B2C9-43AD-A5F6-29440B1B3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E8B0-CA16-44CB-A6ED-E781154A6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0D1E-61AF-40EE-B9AC-539194C04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83D5-7593-4CF2-AD99-AFF88ECD2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1F61-6B78-48E9-A472-778FE1A60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B9DC-969E-4BC0-8506-559B9B64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2362-FFEA-4B65-AAD6-4571D01D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B415A8F-FC72-4C23-A91C-C41D2E1D1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2.jpe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http://world-flags.info/Africa/Resources/ethiopia.gif" TargetMode="External"/><Relationship Id="rId26" Type="http://schemas.openxmlformats.org/officeDocument/2006/relationships/hyperlink" Target="http://upload.wikimedia.org/wikipedia/commons/6/6f/Flag_of_the_Democratic_Republic_of_the_Congo.svg" TargetMode="Externa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2.png"/><Relationship Id="rId34" Type="http://schemas.openxmlformats.org/officeDocument/2006/relationships/hyperlink" Target="https://www.cia.gov/library/publications/the-world-factbook/flags/flagtemplate_se.html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image" Target="../media/image23.png"/><Relationship Id="rId3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.bin"/><Relationship Id="rId20" Type="http://schemas.openxmlformats.org/officeDocument/2006/relationships/image" Target="http://world-flags.info/Africa/Resources/ghana.gif" TargetMode="Externa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hyperlink" Target="http://upload.wikimedia.org/wikipedia/commons/d/d0/Flag_of_Mozambique.svg" TargetMode="External"/><Relationship Id="rId32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25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1.png"/><Relationship Id="rId31" Type="http://schemas.openxmlformats.org/officeDocument/2006/relationships/hyperlink" Target="https://www.cia.gov/library/publications/the-world-factbook/flags/cd-flag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4.png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hyperlink" Target="https://www.cia.gov/library/publications/the-world-factbook/flags/nl-flag.html" TargetMode="External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9.png"/><Relationship Id="rId34" Type="http://schemas.openxmlformats.org/officeDocument/2006/relationships/image" Target="../media/image44.png"/><Relationship Id="rId7" Type="http://schemas.openxmlformats.org/officeDocument/2006/relationships/image" Target="../media/image32.png"/><Relationship Id="rId12" Type="http://schemas.openxmlformats.org/officeDocument/2006/relationships/hyperlink" Target="https://www.cia.gov/library/publications/the-world-factbook/flags/ca-flag.html" TargetMode="External"/><Relationship Id="rId17" Type="http://schemas.openxmlformats.org/officeDocument/2006/relationships/image" Target="../media/image37.png"/><Relationship Id="rId25" Type="http://schemas.openxmlformats.org/officeDocument/2006/relationships/oleObject" Target="../embeddings/oleObject7.bin"/><Relationship Id="rId33" Type="http://schemas.openxmlformats.org/officeDocument/2006/relationships/hyperlink" Target="https://www.cia.gov/library/publications/the-world-factbook/flags/flagtemplate_no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cia.gov/library/publications/the-world-factbook/flags/uk-flag.html" TargetMode="External"/><Relationship Id="rId20" Type="http://schemas.openxmlformats.org/officeDocument/2006/relationships/hyperlink" Target="https://www.cia.gov/library/publications/the-world-factbook/flags/fr-flag.html" TargetMode="Externa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24" Type="http://schemas.openxmlformats.org/officeDocument/2006/relationships/image" Target="../media/image41.png"/><Relationship Id="rId32" Type="http://schemas.openxmlformats.org/officeDocument/2006/relationships/oleObject" Target="../embeddings/oleObject8.bin"/><Relationship Id="rId5" Type="http://schemas.openxmlformats.org/officeDocument/2006/relationships/hyperlink" Target="http://upload.wikimedia.org/wikipedia/commons/6/6f/Flag_of_the_Democratic_Republic_of_the_Congo.svg" TargetMode="External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image" Target="../media/image13.png"/><Relationship Id="rId10" Type="http://schemas.openxmlformats.org/officeDocument/2006/relationships/hyperlink" Target="https://www.cia.gov/library/publications/the-world-factbook/flags/be-flag.html" TargetMode="External"/><Relationship Id="rId19" Type="http://schemas.openxmlformats.org/officeDocument/2006/relationships/image" Target="../media/image38.png"/><Relationship Id="rId31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http://world-flags.info/Africa/Resources/ghana.gif" TargetMode="External"/><Relationship Id="rId14" Type="http://schemas.openxmlformats.org/officeDocument/2006/relationships/hyperlink" Target="https://www.cia.gov/library/publications/the-world-factbook/flags/us-flag.html" TargetMode="External"/><Relationship Id="rId22" Type="http://schemas.openxmlformats.org/officeDocument/2006/relationships/hyperlink" Target="https://www.cia.gov/library/publications/the-world-factbook/flags/tu-flag.html" TargetMode="External"/><Relationship Id="rId27" Type="http://schemas.openxmlformats.org/officeDocument/2006/relationships/image" Target="../media/image11.png"/><Relationship Id="rId30" Type="http://schemas.openxmlformats.org/officeDocument/2006/relationships/hyperlink" Target="https://www.cia.gov/library/publications/the-world-factbook/flags/as-fla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55600"/>
            <a:ext cx="8458200" cy="197485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African Tax Institute:</a:t>
            </a:r>
            <a:b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Developing Capacity in Africa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5486400" cy="119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sz="2000" b="1" smtClean="0">
                <a:solidFill>
                  <a:srgbClr val="336699"/>
                </a:solidFill>
              </a:rPr>
              <a:t>Dr. Nara Monkam</a:t>
            </a:r>
            <a:endParaRPr lang="en-US" sz="2000" b="1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336699"/>
                </a:solidFill>
              </a:rPr>
              <a:t>Deputy Director: African Tax Institute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i="1" smtClean="0">
                <a:solidFill>
                  <a:srgbClr val="336699"/>
                </a:solidFill>
              </a:rPr>
              <a:t>University of Pretoria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i="1" smtClean="0">
                <a:solidFill>
                  <a:srgbClr val="336699"/>
                </a:solidFill>
              </a:rPr>
              <a:t>South Africa</a:t>
            </a:r>
          </a:p>
        </p:txBody>
      </p:sp>
      <p:pic>
        <p:nvPicPr>
          <p:cNvPr id="5124" name="Picture 10" descr="3 tale UP LOGO 17APRIL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300" y="4724400"/>
            <a:ext cx="5029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3175000" y="6299200"/>
            <a:ext cx="2362200" cy="304800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ar-SA" sz="1200" b="1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اڶافريقي ڶڶضرائب اڶمعھد</a:t>
            </a:r>
            <a:endParaRPr lang="en-US" sz="1200" b="1">
              <a:solidFill>
                <a:srgbClr val="336699"/>
              </a:solidFill>
            </a:endParaRP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342900" y="6300788"/>
            <a:ext cx="2703513" cy="303212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ZA" sz="1200" b="1">
                <a:solidFill>
                  <a:srgbClr val="336699"/>
                </a:solidFill>
              </a:rPr>
              <a:t>INSTITUT AFRICAIN DES IMP</a:t>
            </a:r>
            <a:r>
              <a:rPr lang="en-US" sz="1200" b="1">
                <a:solidFill>
                  <a:srgbClr val="336699"/>
                </a:solidFill>
                <a:cs typeface="Arial" charset="0"/>
              </a:rPr>
              <a:t>ÔTS</a:t>
            </a:r>
            <a:r>
              <a:rPr lang="en-GB" sz="1200">
                <a:solidFill>
                  <a:srgbClr val="336699"/>
                </a:solidFill>
              </a:rPr>
              <a:t> 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5676900" y="6300788"/>
            <a:ext cx="3124200" cy="303212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ZA" sz="1200" b="1">
                <a:solidFill>
                  <a:srgbClr val="336699"/>
                </a:solidFill>
              </a:rPr>
              <a:t>INSTITUTO AFRICANO DE IMPOSTOS</a:t>
            </a:r>
            <a:r>
              <a:rPr lang="en-GB" sz="1200">
                <a:solidFill>
                  <a:srgbClr val="336699"/>
                </a:solidFill>
              </a:rPr>
              <a:t> </a:t>
            </a:r>
          </a:p>
        </p:txBody>
      </p:sp>
      <p:pic>
        <p:nvPicPr>
          <p:cNvPr id="5128" name="Picture 14" descr="ATILogo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37400" y="5105400"/>
            <a:ext cx="1638300" cy="1038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2352675" y="3962400"/>
            <a:ext cx="4419600" cy="1016000"/>
          </a:xfrm>
          <a:prstGeom prst="rect">
            <a:avLst/>
          </a:prstGeom>
          <a:solidFill>
            <a:srgbClr val="3366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rd</a:t>
            </a:r>
            <a:r>
              <a:rPr lang="en-US" b="1">
                <a:solidFill>
                  <a:schemeClr val="bg1"/>
                </a:solidFill>
              </a:rPr>
              <a:t> Public Sector Economists’ Forum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November 28-30, 2011</a:t>
            </a:r>
          </a:p>
          <a:p>
            <a:r>
              <a:rPr lang="en-US" b="1">
                <a:solidFill>
                  <a:schemeClr val="bg1"/>
                </a:solidFill>
              </a:rPr>
              <a:t>Protea Kruger Gate Hotel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44563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PhD Programme in Tax Policy</a:t>
            </a:r>
            <a:endParaRPr lang="en-GB" sz="3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1514475"/>
            <a:ext cx="4676775" cy="2895600"/>
          </a:xfrm>
          <a:ln w="28575"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sz="1600" dirty="0" smtClean="0"/>
              <a:t>The </a:t>
            </a:r>
            <a:r>
              <a:rPr lang="en-ZA" sz="1600" b="1" dirty="0" smtClean="0">
                <a:solidFill>
                  <a:srgbClr val="336699"/>
                </a:solidFill>
              </a:rPr>
              <a:t>PhD Programme in Tax Policy</a:t>
            </a:r>
            <a:r>
              <a:rPr lang="en-ZA" sz="1600" dirty="0" smtClean="0"/>
              <a:t> commences in 2012</a:t>
            </a:r>
          </a:p>
          <a:p>
            <a:pPr eaLnBrk="1" hangingPunct="1">
              <a:lnSpc>
                <a:spcPct val="80000"/>
              </a:lnSpc>
            </a:pPr>
            <a:endParaRPr lang="en-ZA" sz="1600" dirty="0" smtClean="0"/>
          </a:p>
          <a:p>
            <a:pPr eaLnBrk="1" hangingPunct="1">
              <a:lnSpc>
                <a:spcPct val="80000"/>
              </a:lnSpc>
            </a:pPr>
            <a:r>
              <a:rPr lang="en-ZA" sz="1600" dirty="0" smtClean="0"/>
              <a:t>It is offered over a three-year period and comprises the following –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1600" dirty="0" smtClean="0"/>
              <a:t>A research proposal (EKN 896)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1600" dirty="0" smtClean="0"/>
              <a:t>A doctoral thesis (EKN 997)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1600" dirty="0" smtClean="0"/>
              <a:t>Three research articles</a:t>
            </a:r>
          </a:p>
          <a:p>
            <a:pPr eaLnBrk="1" hangingPunct="1">
              <a:lnSpc>
                <a:spcPct val="80000"/>
              </a:lnSpc>
            </a:pPr>
            <a:endParaRPr lang="en-ZA" sz="1600" dirty="0" smtClean="0"/>
          </a:p>
          <a:p>
            <a:pPr eaLnBrk="1" hangingPunct="1">
              <a:lnSpc>
                <a:spcPct val="80000"/>
              </a:lnSpc>
            </a:pPr>
            <a:r>
              <a:rPr lang="en-ZA" sz="1600" dirty="0" smtClean="0"/>
              <a:t>The formal research component comprises a thesis and three research articles submitted for publication. </a:t>
            </a:r>
            <a:endParaRPr lang="en-ZA" sz="1600" b="1" dirty="0" smtClean="0"/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5048250" y="1485900"/>
            <a:ext cx="3962400" cy="4978400"/>
          </a:xfrm>
          <a:prstGeom prst="rect">
            <a:avLst/>
          </a:prstGeom>
          <a:solidFill>
            <a:srgbClr val="33669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ZA" sz="1600" b="1">
                <a:solidFill>
                  <a:schemeClr val="bg1"/>
                </a:solidFill>
              </a:rPr>
              <a:t>The ATI is especially interested to receive draft research proposals in the following areas:</a:t>
            </a:r>
            <a:endParaRPr lang="en-GB" sz="16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ZA" sz="1400" b="1">
                <a:solidFill>
                  <a:schemeClr val="bg1"/>
                </a:solidFill>
              </a:rPr>
              <a:t>Fiscal Decentralization and Sub-national Taxation</a:t>
            </a:r>
            <a:endParaRPr lang="en-GB" sz="14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ZA" sz="1400" b="1">
                <a:solidFill>
                  <a:schemeClr val="bg1"/>
                </a:solidFill>
              </a:rPr>
              <a:t>Natural Resource Taxation</a:t>
            </a:r>
            <a:endParaRPr lang="en-GB" sz="14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ZA" sz="1400" b="1">
                <a:solidFill>
                  <a:schemeClr val="bg1"/>
                </a:solidFill>
              </a:rPr>
              <a:t>Tax Policy and Rural Development</a:t>
            </a:r>
            <a:endParaRPr lang="en-GB" sz="14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ZA" sz="1400" b="1">
                <a:solidFill>
                  <a:schemeClr val="bg1"/>
                </a:solidFill>
              </a:rPr>
              <a:t>Using GIS in a Tax Environment</a:t>
            </a:r>
            <a:endParaRPr lang="en-GB" sz="14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ZA" sz="1400" b="1">
                <a:solidFill>
                  <a:schemeClr val="bg1"/>
                </a:solidFill>
              </a:rPr>
              <a:t>Taxation and Regional Integration</a:t>
            </a:r>
            <a:endParaRPr lang="en-GB" sz="140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ZA" sz="1400" b="1">
                <a:solidFill>
                  <a:schemeClr val="bg1"/>
                </a:solidFill>
              </a:rPr>
              <a:t>Revenue Forecasting and Tax Analysis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GB" sz="140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ZA" sz="1600" b="1">
                <a:solidFill>
                  <a:schemeClr val="bg1"/>
                </a:solidFill>
              </a:rPr>
              <a:t>A prospective student, who wants to research a topic outside of the above-mentioned research areas, has to submit a comprehensive draft research proposal. Acceptance will depend on the availability of suitable supervision.</a:t>
            </a:r>
            <a:r>
              <a:rPr lang="en-GB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" y="4724400"/>
            <a:ext cx="1714500" cy="1714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62150" y="4714875"/>
            <a:ext cx="1457325" cy="1733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4714875"/>
            <a:ext cx="1447800" cy="1733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r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73213"/>
            <a:ext cx="4930775" cy="5208587"/>
          </a:xfrm>
          <a:prstGeom prst="rect">
            <a:avLst/>
          </a:prstGeom>
          <a:solidFill>
            <a:srgbClr val="336699"/>
          </a:solidFill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3533775" y="5334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381000" y="48006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9"/>
          <p:cNvSpPr>
            <a:spLocks noChangeArrowheads="1"/>
          </p:cNvSpPr>
          <p:nvPr/>
        </p:nvSpPr>
        <p:spPr bwMode="auto">
          <a:xfrm>
            <a:off x="3352800" y="5334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11"/>
          <p:cNvSpPr>
            <a:spLocks noChangeArrowheads="1"/>
          </p:cNvSpPr>
          <p:nvPr/>
        </p:nvSpPr>
        <p:spPr bwMode="auto">
          <a:xfrm>
            <a:off x="1219200" y="3429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28600" y="274638"/>
            <a:ext cx="8686800" cy="944562"/>
          </a:xfrm>
          <a:prstGeom prst="rect">
            <a:avLst/>
          </a:prstGeom>
          <a:solidFill>
            <a:srgbClr val="336699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PhD Programme in Taxation: 2012</a:t>
            </a: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5267325" y="1352550"/>
            <a:ext cx="3657600" cy="5257800"/>
          </a:xfrm>
          <a:prstGeom prst="rect">
            <a:avLst/>
          </a:prstGeom>
          <a:solidFill>
            <a:srgbClr val="33669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bg1"/>
                </a:solidFill>
              </a:rPr>
              <a:t>2012: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GB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Ghana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Zimbabwe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ZA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Brazil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ZA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ZA">
                <a:solidFill>
                  <a:schemeClr val="bg1"/>
                </a:solidFill>
              </a:rPr>
              <a:t>Total selected: 4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ZA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4345" name="Freeform 16"/>
          <p:cNvSpPr>
            <a:spLocks/>
          </p:cNvSpPr>
          <p:nvPr/>
        </p:nvSpPr>
        <p:spPr bwMode="auto">
          <a:xfrm>
            <a:off x="3986213" y="2971800"/>
            <a:ext cx="430212" cy="139700"/>
          </a:xfrm>
          <a:custGeom>
            <a:avLst/>
            <a:gdLst>
              <a:gd name="T0" fmla="*/ 0 w 271"/>
              <a:gd name="T1" fmla="*/ 57962805 h 88"/>
              <a:gd name="T2" fmla="*/ 131047963 w 271"/>
              <a:gd name="T3" fmla="*/ 0 h 88"/>
              <a:gd name="T4" fmla="*/ 466227559 w 271"/>
              <a:gd name="T5" fmla="*/ 57962805 h 88"/>
              <a:gd name="T6" fmla="*/ 582154560 w 271"/>
              <a:gd name="T7" fmla="*/ 216733462 h 88"/>
              <a:gd name="T8" fmla="*/ 682960647 w 271"/>
              <a:gd name="T9" fmla="*/ 216733462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"/>
              <a:gd name="T16" fmla="*/ 0 h 88"/>
              <a:gd name="T17" fmla="*/ 271 w 271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" h="88">
                <a:moveTo>
                  <a:pt x="0" y="23"/>
                </a:moveTo>
                <a:cubicBezTo>
                  <a:pt x="20" y="16"/>
                  <a:pt x="34" y="12"/>
                  <a:pt x="52" y="0"/>
                </a:cubicBezTo>
                <a:cubicBezTo>
                  <a:pt x="105" y="11"/>
                  <a:pt x="122" y="18"/>
                  <a:pt x="185" y="23"/>
                </a:cubicBezTo>
                <a:cubicBezTo>
                  <a:pt x="192" y="34"/>
                  <a:pt x="214" y="83"/>
                  <a:pt x="231" y="86"/>
                </a:cubicBezTo>
                <a:cubicBezTo>
                  <a:pt x="244" y="88"/>
                  <a:pt x="258" y="86"/>
                  <a:pt x="271" y="86"/>
                </a:cubicBezTo>
              </a:path>
            </a:pathLst>
          </a:cu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4346" name="Freeform 17"/>
          <p:cNvSpPr>
            <a:spLocks/>
          </p:cNvSpPr>
          <p:nvPr/>
        </p:nvSpPr>
        <p:spPr bwMode="auto">
          <a:xfrm>
            <a:off x="3017838" y="3167063"/>
            <a:ext cx="785812" cy="254000"/>
          </a:xfrm>
          <a:custGeom>
            <a:avLst/>
            <a:gdLst>
              <a:gd name="T0" fmla="*/ 0 w 495"/>
              <a:gd name="T1" fmla="*/ 55443441 h 160"/>
              <a:gd name="T2" fmla="*/ 173889884 w 495"/>
              <a:gd name="T3" fmla="*/ 214212505 h 160"/>
              <a:gd name="T4" fmla="*/ 521671288 w 495"/>
              <a:gd name="T5" fmla="*/ 201612473 h 160"/>
              <a:gd name="T6" fmla="*/ 710683633 w 495"/>
              <a:gd name="T7" fmla="*/ 287297802 h 160"/>
              <a:gd name="T8" fmla="*/ 856852765 w 495"/>
              <a:gd name="T9" fmla="*/ 375504031 h 160"/>
              <a:gd name="T10" fmla="*/ 1000500751 w 495"/>
              <a:gd name="T11" fmla="*/ 403224945 h 160"/>
              <a:gd name="T12" fmla="*/ 1247475845 w 495"/>
              <a:gd name="T13" fmla="*/ 375504031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160"/>
              <a:gd name="T23" fmla="*/ 495 w 495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160">
                <a:moveTo>
                  <a:pt x="0" y="22"/>
                </a:moveTo>
                <a:cubicBezTo>
                  <a:pt x="62" y="0"/>
                  <a:pt x="59" y="40"/>
                  <a:pt x="69" y="85"/>
                </a:cubicBezTo>
                <a:cubicBezTo>
                  <a:pt x="129" y="76"/>
                  <a:pt x="130" y="75"/>
                  <a:pt x="207" y="80"/>
                </a:cubicBezTo>
                <a:cubicBezTo>
                  <a:pt x="231" y="95"/>
                  <a:pt x="256" y="104"/>
                  <a:pt x="282" y="114"/>
                </a:cubicBezTo>
                <a:cubicBezTo>
                  <a:pt x="300" y="121"/>
                  <a:pt x="326" y="140"/>
                  <a:pt x="340" y="149"/>
                </a:cubicBezTo>
                <a:cubicBezTo>
                  <a:pt x="356" y="160"/>
                  <a:pt x="378" y="156"/>
                  <a:pt x="397" y="160"/>
                </a:cubicBezTo>
                <a:cubicBezTo>
                  <a:pt x="432" y="154"/>
                  <a:pt x="459" y="149"/>
                  <a:pt x="495" y="149"/>
                </a:cubicBezTo>
              </a:path>
            </a:pathLst>
          </a:cu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4347" name="AutoShape 18"/>
          <p:cNvSpPr>
            <a:spLocks noChangeArrowheads="1"/>
          </p:cNvSpPr>
          <p:nvPr/>
        </p:nvSpPr>
        <p:spPr bwMode="auto">
          <a:xfrm>
            <a:off x="600075" y="4724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868363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 Research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6705600" cy="5486400"/>
          </a:xfrm>
          <a:ln w="28575"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Research fellowships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Collecting, maintaining and disseminating data on tax issues as these relate to African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>
                <a:solidFill>
                  <a:schemeClr val="accent2"/>
                </a:solidFill>
              </a:rPr>
              <a:t>Lincoln Institute of Land Policy and ATI Joint Venture on Property Taxation in Africa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600" b="1" smtClean="0">
                <a:solidFill>
                  <a:schemeClr val="accent2"/>
                </a:solidFill>
              </a:rPr>
              <a:t>2007-2011:  13 fellows from 11 countries (working in 46 countries)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600" b="1" smtClean="0">
                <a:solidFill>
                  <a:schemeClr val="accent2"/>
                </a:solidFill>
              </a:rPr>
              <a:t>2010: Country reports on more than 30 countries</a:t>
            </a:r>
          </a:p>
          <a:p>
            <a:pPr lvl="2" eaLnBrk="1" hangingPunct="1">
              <a:lnSpc>
                <a:spcPct val="90000"/>
              </a:lnSpc>
            </a:pPr>
            <a:endParaRPr lang="en-GB" sz="16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Organise conferences and publish conference proceedings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b="1" i="1" smtClean="0">
                <a:solidFill>
                  <a:schemeClr val="accent2"/>
                </a:solidFill>
              </a:rPr>
              <a:t>Excise Tax Policy + Administration in Southern African Countries</a:t>
            </a:r>
            <a:r>
              <a:rPr lang="en-GB" sz="1800" i="1" smtClean="0">
                <a:solidFill>
                  <a:schemeClr val="accent2"/>
                </a:solidFill>
              </a:rPr>
              <a:t> (2006) Unisa Press</a:t>
            </a:r>
          </a:p>
          <a:p>
            <a:pPr lvl="1" eaLnBrk="1" hangingPunct="1">
              <a:lnSpc>
                <a:spcPct val="90000"/>
              </a:lnSpc>
            </a:pPr>
            <a:endParaRPr lang="en-GB" sz="1000" b="1" i="1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800" b="1" i="1" smtClean="0">
                <a:solidFill>
                  <a:schemeClr val="accent2"/>
                </a:solidFill>
              </a:rPr>
              <a:t>VAT in Africa</a:t>
            </a:r>
            <a:r>
              <a:rPr lang="en-GB" sz="1800" i="1" smtClean="0">
                <a:solidFill>
                  <a:schemeClr val="accent2"/>
                </a:solidFill>
              </a:rPr>
              <a:t> (2008) PULP</a:t>
            </a:r>
          </a:p>
          <a:p>
            <a:pPr lvl="1" eaLnBrk="1" hangingPunct="1">
              <a:lnSpc>
                <a:spcPct val="90000"/>
              </a:lnSpc>
            </a:pPr>
            <a:endParaRPr lang="en-GB" sz="1800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Undertake and facilitate contract research and publish research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E.g. through an </a:t>
            </a:r>
            <a:r>
              <a:rPr lang="en-GB" sz="1800" b="1" i="1" smtClean="0">
                <a:solidFill>
                  <a:schemeClr val="accent2"/>
                </a:solidFill>
              </a:rPr>
              <a:t>All African Tax Journal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010400" y="4848225"/>
          <a:ext cx="1955800" cy="1679575"/>
        </p:xfrm>
        <a:graphic>
          <a:graphicData uri="http://schemas.openxmlformats.org/presentationml/2006/ole">
            <p:oleObj spid="_x0000_s3074" name="Acrobat Document" r:id="rId4" imgW="8397000" imgH="6462000" progId="AcroExch.Document.7">
              <p:embed/>
            </p:oleObj>
          </a:graphicData>
        </a:graphic>
      </p:graphicFrame>
      <p:pic>
        <p:nvPicPr>
          <p:cNvPr id="3077" name="Picture 7" descr="cov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0425" y="1562100"/>
            <a:ext cx="17224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1325" cy="7620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Z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 ATI Programmes</a:t>
            </a:r>
            <a:endParaRPr 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3366"/>
                </a:solidFill>
              </a:rPr>
              <a:t>Post-graduate Programmes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Masters Programme in Taxation (MPhil: Taxation)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PhD Programme in Tax Policy</a:t>
            </a:r>
          </a:p>
          <a:p>
            <a:pPr lvl="1" eaLnBrk="1" hangingPunct="1">
              <a:lnSpc>
                <a:spcPct val="80000"/>
              </a:lnSpc>
            </a:pPr>
            <a:endParaRPr lang="en-US" sz="9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3300"/>
                </a:solidFill>
              </a:rPr>
              <a:t>Short Courses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Business Taxation (February-March 2012)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Introduction: Tax Analysis &amp; Revenue Forecasting (July 2012)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Advanced Tax Analysis &amp; Revenue Forecasting (July-August 2012)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Value-added Taxation (July 2012)</a:t>
            </a:r>
            <a:endParaRPr lang="en-US" sz="1800" b="1" i="1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Excise Taxation (July 2012)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Fiscal Decentralization and Sub-national Finances (July 2012)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Natural Resource Taxation (August 2012)</a:t>
            </a:r>
          </a:p>
          <a:p>
            <a:pPr lvl="1" eaLnBrk="1" hangingPunct="1">
              <a:lnSpc>
                <a:spcPct val="80000"/>
              </a:lnSpc>
            </a:pPr>
            <a:endParaRPr lang="en-US" sz="9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3300"/>
                </a:solidFill>
              </a:rPr>
              <a:t>Conferences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3</a:t>
            </a:r>
            <a:r>
              <a:rPr lang="en-US" sz="1800" b="1" baseline="30000" smtClean="0"/>
              <a:t>rd</a:t>
            </a:r>
            <a:r>
              <a:rPr lang="en-US" sz="1800" b="1" smtClean="0"/>
              <a:t> African Tax Forum – 13-15 March 2012, Accra, Ghana (ITIC, ATI, ECOWAS and hopefully ATAF)</a:t>
            </a:r>
          </a:p>
        </p:txBody>
      </p:sp>
      <p:pic>
        <p:nvPicPr>
          <p:cNvPr id="20484" name="Picture 4" descr="ATILog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2425" y="592455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92163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716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sz="2800" smtClean="0"/>
              <a:t>Tax is a cornerstone for good governance</a:t>
            </a:r>
          </a:p>
          <a:p>
            <a:pPr eaLnBrk="1" hangingPunct="1">
              <a:lnSpc>
                <a:spcPct val="80000"/>
              </a:lnSpc>
            </a:pPr>
            <a:endParaRPr lang="en-ZA" sz="1000" smtClean="0"/>
          </a:p>
          <a:p>
            <a:pPr eaLnBrk="1" hangingPunct="1">
              <a:lnSpc>
                <a:spcPct val="80000"/>
              </a:lnSpc>
            </a:pPr>
            <a:r>
              <a:rPr lang="en-ZA" sz="2800" smtClean="0"/>
              <a:t>Developing capacity and skills levels in the areas of tax policy and tax administration in the public sector is crucial</a:t>
            </a:r>
          </a:p>
          <a:p>
            <a:pPr eaLnBrk="1" hangingPunct="1">
              <a:lnSpc>
                <a:spcPct val="80000"/>
              </a:lnSpc>
            </a:pPr>
            <a:endParaRPr lang="en-ZA" sz="1000" smtClean="0"/>
          </a:p>
          <a:p>
            <a:pPr eaLnBrk="1" hangingPunct="1">
              <a:lnSpc>
                <a:spcPct val="80000"/>
              </a:lnSpc>
            </a:pPr>
            <a:r>
              <a:rPr lang="en-ZA" sz="2800" smtClean="0"/>
              <a:t>Universities can and should play an important role</a:t>
            </a:r>
          </a:p>
          <a:p>
            <a:pPr eaLnBrk="1" hangingPunct="1">
              <a:lnSpc>
                <a:spcPct val="80000"/>
              </a:lnSpc>
            </a:pPr>
            <a:endParaRPr lang="en-ZA" sz="1200" smtClean="0"/>
          </a:p>
          <a:p>
            <a:pPr eaLnBrk="1" hangingPunct="1">
              <a:lnSpc>
                <a:spcPct val="80000"/>
              </a:lnSpc>
            </a:pPr>
            <a:r>
              <a:rPr lang="en-ZA" sz="2800" smtClean="0"/>
              <a:t>The </a:t>
            </a:r>
            <a:r>
              <a:rPr lang="en-ZA" sz="2800" b="1" smtClean="0">
                <a:solidFill>
                  <a:srgbClr val="336699"/>
                </a:solidFill>
              </a:rPr>
              <a:t>ATI</a:t>
            </a:r>
            <a:r>
              <a:rPr lang="en-ZA" sz="2800" smtClean="0"/>
              <a:t> is committed to this task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400" smtClean="0"/>
              <a:t>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400" smtClean="0"/>
              <a:t>Postgraduate programmes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400" smtClean="0"/>
              <a:t>Topical short courses</a:t>
            </a:r>
          </a:p>
          <a:p>
            <a:pPr lvl="1" eaLnBrk="1" hangingPunct="1">
              <a:lnSpc>
                <a:spcPct val="80000"/>
              </a:lnSpc>
            </a:pPr>
            <a:r>
              <a:rPr lang="en-ZA" sz="2400" smtClean="0"/>
              <a:t>Constructive partnerships</a:t>
            </a:r>
            <a:endParaRPr lang="en-GB" sz="2400" smtClean="0"/>
          </a:p>
        </p:txBody>
      </p:sp>
      <p:pic>
        <p:nvPicPr>
          <p:cNvPr id="21508" name="Picture 4" descr="ATILog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91475" y="59055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1325" cy="7620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 at UP Course Catalogue 2011/12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ZA" sz="2000" b="1" smtClean="0">
                <a:solidFill>
                  <a:srgbClr val="003366"/>
                </a:solidFill>
              </a:rPr>
              <a:t>CE at UP offers both scheduled open courses and customised in-house training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3366"/>
                </a:solidFill>
              </a:rPr>
              <a:t>Summary of all continuing education courses presented by the University of Pretoria across all nine of its faculties</a:t>
            </a:r>
          </a:p>
          <a:p>
            <a:pPr eaLnBrk="1" hangingPunct="1">
              <a:lnSpc>
                <a:spcPct val="80000"/>
              </a:lnSpc>
            </a:pPr>
            <a:endParaRPr lang="en-ZA" sz="20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ZA" sz="2000" b="1" smtClean="0">
                <a:solidFill>
                  <a:srgbClr val="003366"/>
                </a:solidFill>
              </a:rPr>
              <a:t>More than 500 short courses catalogues into 20 categories</a:t>
            </a:r>
            <a:endParaRPr lang="en-US" sz="2000" b="1" smtClean="0">
              <a:solidFill>
                <a:srgbClr val="003366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ZA" sz="9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9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3300"/>
                </a:solidFill>
              </a:rPr>
              <a:t>Short Courses in Financial Science and Economics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Accounting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Econometrics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Economics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Financial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Forensic Accounting</a:t>
            </a:r>
            <a:endParaRPr lang="en-US" sz="1800" b="1" i="1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General Finance and Tax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Internal Auditing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Mathematics</a:t>
            </a:r>
          </a:p>
          <a:p>
            <a:pPr lvl="1" eaLnBrk="1" hangingPunct="1">
              <a:lnSpc>
                <a:spcPct val="80000"/>
              </a:lnSpc>
            </a:pPr>
            <a:endParaRPr lang="en-US" sz="9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3300"/>
                </a:solidFill>
              </a:rPr>
              <a:t>CE at UP website: www.ceatup.com</a:t>
            </a:r>
          </a:p>
        </p:txBody>
      </p:sp>
      <p:pic>
        <p:nvPicPr>
          <p:cNvPr id="22532" name="Picture 4" descr="ATILog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2425" y="592455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1325" cy="7620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 at UP Course Catalogue 2011/12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0070C0"/>
                </a:solidFill>
              </a:rPr>
              <a:t>Accounting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Introduction to Basic Bookkeeping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0070C0"/>
                </a:solidFill>
              </a:rPr>
              <a:t>Econometrics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Econometrics for the Practitioner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Econometric Analysis of Cointegration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Econometric Analysis of  Panel Data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0070C0"/>
                </a:solidFill>
              </a:rPr>
              <a:t>Economics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Economic  Indicators: Monitoring the SA Economy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Principles of Economics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0070C0"/>
                </a:solidFill>
              </a:rPr>
              <a:t>General Finance and Tax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Advanced Taxation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Taxation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/>
              <a:t>Tax Update Seminar</a:t>
            </a:r>
          </a:p>
        </p:txBody>
      </p:sp>
      <p:pic>
        <p:nvPicPr>
          <p:cNvPr id="23556" name="Picture 4" descr="ATILog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2425" y="592455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7620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 Vision and Mission Statement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5219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The vision of the </a:t>
            </a:r>
            <a:r>
              <a:rPr lang="en-GB" sz="2400" b="1" smtClean="0">
                <a:solidFill>
                  <a:srgbClr val="336699"/>
                </a:solidFill>
              </a:rPr>
              <a:t>African Tax Institute</a:t>
            </a:r>
            <a:r>
              <a:rPr lang="en-GB" sz="2400" smtClean="0"/>
              <a:t> is to be a world-class academic institution focused on </a:t>
            </a:r>
            <a:r>
              <a:rPr lang="en-GB" sz="2400" b="1" i="1" smtClean="0">
                <a:solidFill>
                  <a:srgbClr val="336699"/>
                </a:solidFill>
              </a:rPr>
              <a:t>developing capacity</a:t>
            </a:r>
            <a:r>
              <a:rPr lang="en-GB" sz="2400" smtClean="0"/>
              <a:t> in the areas of </a:t>
            </a:r>
            <a:r>
              <a:rPr lang="en-GB" sz="2400" b="1" i="1" smtClean="0">
                <a:solidFill>
                  <a:srgbClr val="336699"/>
                </a:solidFill>
              </a:rPr>
              <a:t>tax policy and tax administration</a:t>
            </a:r>
            <a:r>
              <a:rPr lang="en-GB" sz="2400" smtClean="0"/>
              <a:t> on the African continent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Focusing on African countries, the mission of the </a:t>
            </a:r>
            <a:r>
              <a:rPr lang="en-GB" sz="2400" b="1" smtClean="0">
                <a:solidFill>
                  <a:srgbClr val="336699"/>
                </a:solidFill>
              </a:rPr>
              <a:t>ATI</a:t>
            </a:r>
            <a:r>
              <a:rPr lang="en-GB" sz="2400" smtClean="0"/>
              <a:t> is to</a:t>
            </a:r>
            <a:r>
              <a:rPr lang="en-GB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Develop tax policy and tax administration capacity within the </a:t>
            </a:r>
            <a:r>
              <a:rPr lang="en-GB" sz="1800" b="1" i="1" smtClean="0">
                <a:solidFill>
                  <a:srgbClr val="336699"/>
                </a:solidFill>
              </a:rPr>
              <a:t>public sector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Offer innovative and dynamic </a:t>
            </a:r>
            <a:r>
              <a:rPr lang="en-GB" sz="1800" b="1" i="1" smtClean="0">
                <a:solidFill>
                  <a:srgbClr val="336699"/>
                </a:solidFill>
              </a:rPr>
              <a:t>postgraduate programmes</a:t>
            </a:r>
            <a:r>
              <a:rPr lang="en-GB" sz="1800" smtClean="0"/>
              <a:t> in tax policy and tax administration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Offer </a:t>
            </a:r>
            <a:r>
              <a:rPr lang="en-GB" sz="1800" b="1" i="1" smtClean="0">
                <a:solidFill>
                  <a:srgbClr val="336699"/>
                </a:solidFill>
              </a:rPr>
              <a:t>specialised contact and distance-learning short courses</a:t>
            </a:r>
            <a:r>
              <a:rPr lang="en-GB" sz="1800" smtClean="0"/>
              <a:t> on current tax issues to officials at national, regional and local government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smtClean="0"/>
              <a:t>Facilitate, undertake and disseminate </a:t>
            </a:r>
            <a:r>
              <a:rPr lang="en-GB" sz="1800" b="1" i="1" smtClean="0">
                <a:solidFill>
                  <a:srgbClr val="336699"/>
                </a:solidFill>
              </a:rPr>
              <a:t>tax-related research on African tax issues</a:t>
            </a:r>
          </a:p>
          <a:p>
            <a:pPr lvl="1" eaLnBrk="1" hangingPunct="1">
              <a:lnSpc>
                <a:spcPct val="80000"/>
              </a:lnSpc>
            </a:pPr>
            <a:endParaRPr lang="en-GB" sz="1800" b="1" i="1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</a:t>
            </a:r>
            <a:r>
              <a:rPr lang="en-GB" sz="2400" b="1" smtClean="0">
                <a:solidFill>
                  <a:srgbClr val="336699"/>
                </a:solidFill>
              </a:rPr>
              <a:t>ATI</a:t>
            </a:r>
            <a:r>
              <a:rPr lang="en-GB" sz="2400" smtClean="0"/>
              <a:t> strives for excellence in all its undertakings</a:t>
            </a:r>
          </a:p>
        </p:txBody>
      </p:sp>
      <p:pic>
        <p:nvPicPr>
          <p:cNvPr id="6148" name="Picture 5" descr="ATILog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91475" y="59055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89925" cy="7620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Z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Capacity Development Initiatives (1)</a:t>
            </a:r>
            <a:endParaRPr 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81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Short courses – since 2002</a:t>
            </a:r>
          </a:p>
          <a:p>
            <a:pPr eaLnBrk="1" hangingPunct="1">
              <a:lnSpc>
                <a:spcPct val="80000"/>
              </a:lnSpc>
            </a:pPr>
            <a:endParaRPr lang="en-US" sz="1000" b="1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Comparative Tax Policy</a:t>
            </a:r>
            <a:r>
              <a:rPr lang="en-US" sz="1800" b="1" smtClean="0">
                <a:solidFill>
                  <a:srgbClr val="FF99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International Taxation &amp; Tax Treaties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Modernizing Tax Administration</a:t>
            </a:r>
            <a:r>
              <a:rPr lang="en-US" sz="1800" b="1" smtClean="0">
                <a:solidFill>
                  <a:srgbClr val="FF3300"/>
                </a:solidFill>
              </a:rPr>
              <a:t> </a:t>
            </a:r>
            <a:r>
              <a:rPr lang="en-US" sz="1800" b="1" i="1" smtClean="0">
                <a:solidFill>
                  <a:srgbClr val="FF3300"/>
                </a:solidFill>
              </a:rPr>
              <a:t>(also in French)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Tax Senior Management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Introduction: Tax Analysis &amp; Revenue Forecasting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Advanced Tax Analysis &amp; Revenue Forecasting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Value-added Taxation</a:t>
            </a:r>
            <a:r>
              <a:rPr lang="en-US" sz="1800" b="1" smtClean="0">
                <a:solidFill>
                  <a:srgbClr val="FF3300"/>
                </a:solidFill>
              </a:rPr>
              <a:t> </a:t>
            </a:r>
            <a:r>
              <a:rPr lang="en-US" sz="1800" b="1" i="1" smtClean="0">
                <a:solidFill>
                  <a:srgbClr val="FF3300"/>
                </a:solidFill>
              </a:rPr>
              <a:t>(also in French)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Customs Duties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Excise Taxation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Business Taxation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Legal Drafting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Fiscal Decentralization and Sub-national Finances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336699"/>
                </a:solidFill>
              </a:rPr>
              <a:t>Natural Resource Taxation (September 2011)</a:t>
            </a:r>
          </a:p>
          <a:p>
            <a:pPr eaLnBrk="1" hangingPunct="1">
              <a:lnSpc>
                <a:spcPct val="80000"/>
              </a:lnSpc>
            </a:pPr>
            <a:endParaRPr lang="en-US" sz="1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Postgraduate Programmes</a:t>
            </a:r>
          </a:p>
          <a:p>
            <a:pPr eaLnBrk="1" hangingPunct="1">
              <a:lnSpc>
                <a:spcPct val="80000"/>
              </a:lnSpc>
            </a:pPr>
            <a:endParaRPr lang="en-US" sz="1000" b="1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/>
              <a:t>Masters Programme in Taxation - since 2009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336699"/>
                </a:solidFill>
              </a:rPr>
              <a:t>PhD Programme in Tax Policy – from 2012</a:t>
            </a:r>
          </a:p>
        </p:txBody>
      </p:sp>
      <p:pic>
        <p:nvPicPr>
          <p:cNvPr id="7172" name="Picture 4" descr="ATILog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91475" y="59055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61325" cy="7620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Z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 ATI Short Courses</a:t>
            </a:r>
            <a:endParaRPr lang="en-US" sz="3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225"/>
            <a:ext cx="822960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Business Taxation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International Taxation &amp; Tax Treaties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Introduction: Tax Analysis &amp; Revenue Forecasting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Advanced Tax Analysis &amp; Revenue Forecasting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Value-added Taxation</a:t>
            </a:r>
            <a:endParaRPr lang="en-US" sz="28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Excise Taxation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Fiscal Decentralization and Sub-national Finances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3366"/>
                </a:solidFill>
              </a:rPr>
              <a:t>Natural Resource Taxation </a:t>
            </a:r>
            <a:r>
              <a:rPr lang="en-US" sz="2800" b="1" smtClean="0"/>
              <a:t>(</a:t>
            </a:r>
            <a:r>
              <a:rPr lang="en-US" sz="2800" b="1" smtClean="0">
                <a:solidFill>
                  <a:srgbClr val="A50021"/>
                </a:solidFill>
              </a:rPr>
              <a:t>New!</a:t>
            </a:r>
            <a:r>
              <a:rPr lang="en-US" sz="2800" b="1" smtClean="0"/>
              <a:t>)</a:t>
            </a:r>
            <a:endParaRPr lang="en-US" sz="2800" b="1" smtClean="0">
              <a:solidFill>
                <a:srgbClr val="003366"/>
              </a:solidFill>
            </a:endParaRPr>
          </a:p>
        </p:txBody>
      </p:sp>
      <p:pic>
        <p:nvPicPr>
          <p:cNvPr id="9220" name="Picture 4" descr="ATILog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2425" y="592455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125" y="1235075"/>
            <a:ext cx="823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1600" y="1231900"/>
            <a:ext cx="823913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6000750"/>
            <a:ext cx="823913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5"/>
          <p:cNvPicPr>
            <a:picLocks noChangeAspect="1" noChangeArrowheads="1"/>
          </p:cNvPicPr>
          <p:nvPr/>
        </p:nvPicPr>
        <p:blipFill>
          <a:blip r:embed="rId7" cstate="email">
            <a:lum bright="6000" contrast="12000"/>
          </a:blip>
          <a:srcRect/>
          <a:stretch>
            <a:fillRect/>
          </a:stretch>
        </p:blipFill>
        <p:spPr bwMode="auto">
          <a:xfrm>
            <a:off x="6934200" y="6010275"/>
            <a:ext cx="8223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20050" y="6019800"/>
            <a:ext cx="8223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7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01000" y="2057400"/>
            <a:ext cx="8223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228600" y="2895600"/>
          <a:ext cx="822325" cy="590550"/>
        </p:xfrm>
        <a:graphic>
          <a:graphicData uri="http://schemas.openxmlformats.org/presentationml/2006/ole">
            <p:oleObj spid="_x0000_s1026" name="Picture" r:id="rId10" imgW="777240" imgH="444960" progId="Word.Picture.8">
              <p:embed/>
            </p:oleObj>
          </a:graphicData>
        </a:graphic>
      </p:graphicFrame>
      <p:pic>
        <p:nvPicPr>
          <p:cNvPr id="1038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600" y="2133600"/>
            <a:ext cx="823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49800" y="6054725"/>
            <a:ext cx="822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94100" y="6003925"/>
            <a:ext cx="892175" cy="66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8001000" y="3733800"/>
          <a:ext cx="822325" cy="609600"/>
        </p:xfrm>
        <a:graphic>
          <a:graphicData uri="http://schemas.openxmlformats.org/presentationml/2006/ole">
            <p:oleObj spid="_x0000_s1027" name="Picture" r:id="rId14" imgW="822960" imgH="471960" progId="Word.Picture.8">
              <p:embed/>
            </p:oleObj>
          </a:graphicData>
        </a:graphic>
      </p:graphicFrame>
      <p:pic>
        <p:nvPicPr>
          <p:cNvPr id="1041" name="Picture 1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1000" y="2914650"/>
            <a:ext cx="823913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8" name="Object 14"/>
          <p:cNvGraphicFramePr>
            <a:graphicFrameLocks noChangeAspect="1"/>
          </p:cNvGraphicFramePr>
          <p:nvPr/>
        </p:nvGraphicFramePr>
        <p:xfrm>
          <a:off x="228600" y="5257800"/>
          <a:ext cx="838200" cy="609600"/>
        </p:xfrm>
        <a:graphic>
          <a:graphicData uri="http://schemas.openxmlformats.org/presentationml/2006/ole">
            <p:oleObj spid="_x0000_s1028" name="Photo House" r:id="rId16" imgW="1110467" imgH="511983" progId="">
              <p:embed/>
            </p:oleObj>
          </a:graphicData>
        </a:graphic>
      </p:graphicFrame>
      <p:pic>
        <p:nvPicPr>
          <p:cNvPr id="1042" name="Picture 15" descr="Flag of Ethiopia"/>
          <p:cNvPicPr>
            <a:picLocks noChangeAspect="1" noChangeArrowheads="1"/>
          </p:cNvPicPr>
          <p:nvPr/>
        </p:nvPicPr>
        <p:blipFill>
          <a:blip r:embed="rId17" r:link="rId18" cstate="email"/>
          <a:srcRect/>
          <a:stretch>
            <a:fillRect/>
          </a:stretch>
        </p:blipFill>
        <p:spPr bwMode="auto">
          <a:xfrm>
            <a:off x="6934200" y="1219200"/>
            <a:ext cx="8096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3" name="Rectangle 16"/>
          <p:cNvSpPr>
            <a:spLocks noChangeArrowheads="1"/>
          </p:cNvSpPr>
          <p:nvPr/>
        </p:nvSpPr>
        <p:spPr bwMode="auto">
          <a:xfrm>
            <a:off x="4211638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4" name="Picture 17" descr="Flag of Ghana"/>
          <p:cNvPicPr>
            <a:picLocks noChangeAspect="1" noChangeArrowheads="1"/>
          </p:cNvPicPr>
          <p:nvPr/>
        </p:nvPicPr>
        <p:blipFill>
          <a:blip r:embed="rId19" r:link="rId20" cstate="email"/>
          <a:srcRect/>
          <a:stretch>
            <a:fillRect/>
          </a:stretch>
        </p:blipFill>
        <p:spPr bwMode="auto">
          <a:xfrm>
            <a:off x="8001000" y="1219200"/>
            <a:ext cx="817563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5" name="Picture 18" descr="Flag of South Africa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295400" y="6057900"/>
            <a:ext cx="914400" cy="60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9" name="Object 19"/>
          <p:cNvGraphicFramePr>
            <a:graphicFrameLocks noChangeAspect="1"/>
          </p:cNvGraphicFramePr>
          <p:nvPr/>
        </p:nvGraphicFramePr>
        <p:xfrm>
          <a:off x="222250" y="6048375"/>
          <a:ext cx="838200" cy="609600"/>
        </p:xfrm>
        <a:graphic>
          <a:graphicData uri="http://schemas.openxmlformats.org/presentationml/2006/ole">
            <p:oleObj spid="_x0000_s1029" name="Photo Editor Photo" r:id="rId22" imgW="2276793" imgH="1514686" progId="">
              <p:embed/>
            </p:oleObj>
          </a:graphicData>
        </a:graphic>
      </p:graphicFrame>
      <p:graphicFrame>
        <p:nvGraphicFramePr>
          <p:cNvPr id="1030" name="Object 20"/>
          <p:cNvGraphicFramePr>
            <a:graphicFrameLocks noChangeAspect="1"/>
          </p:cNvGraphicFramePr>
          <p:nvPr/>
        </p:nvGraphicFramePr>
        <p:xfrm>
          <a:off x="2438400" y="6048375"/>
          <a:ext cx="914400" cy="609600"/>
        </p:xfrm>
        <a:graphic>
          <a:graphicData uri="http://schemas.openxmlformats.org/presentationml/2006/ole">
            <p:oleObj spid="_x0000_s1030" r:id="rId23" imgW="5753903" imgH="2876190" progId="">
              <p:embed/>
            </p:oleObj>
          </a:graphicData>
        </a:graphic>
      </p:graphicFrame>
      <p:pic>
        <p:nvPicPr>
          <p:cNvPr id="1046" name="Picture 21" descr="Image:Flag of Mozambique.sv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28600" y="3733800"/>
            <a:ext cx="8382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1403350" y="2057400"/>
            <a:ext cx="6265863" cy="3765550"/>
          </a:xfrm>
          <a:prstGeom prst="rect">
            <a:avLst/>
          </a:prstGeom>
          <a:solidFill>
            <a:srgbClr val="336699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u="sng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 u="sng" dirty="0">
                <a:solidFill>
                  <a:schemeClr val="bg1"/>
                </a:solidFill>
              </a:rPr>
              <a:t>2002 – 2011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More than 1,000 individuals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26 African countries </a:t>
            </a:r>
          </a:p>
          <a:p>
            <a:pPr>
              <a:spcBef>
                <a:spcPct val="50000"/>
              </a:spcBef>
            </a:pPr>
            <a:endParaRPr lang="en-US" sz="1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More than 1,300 module registrations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 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title"/>
          </p:nvPr>
        </p:nvSpPr>
        <p:spPr>
          <a:xfrm>
            <a:off x="279400" y="228600"/>
            <a:ext cx="8534400" cy="7620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Course Attendance</a:t>
            </a:r>
          </a:p>
        </p:txBody>
      </p:sp>
      <p:pic>
        <p:nvPicPr>
          <p:cNvPr id="1049" name="Picture 24" descr="Image:Flag of the Democratic Republic of the Congo.sv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4648200" y="1219200"/>
            <a:ext cx="877888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0" name="Picture 25" descr="Flag of Niger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228600" y="4495800"/>
            <a:ext cx="8382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1" name="Picture 26" descr="Flag of Nigeria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8001000" y="4572000"/>
            <a:ext cx="838200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31" name="Object 27"/>
          <p:cNvGraphicFramePr>
            <a:graphicFrameLocks noChangeAspect="1"/>
          </p:cNvGraphicFramePr>
          <p:nvPr/>
        </p:nvGraphicFramePr>
        <p:xfrm>
          <a:off x="2362200" y="1219200"/>
          <a:ext cx="914400" cy="609600"/>
        </p:xfrm>
        <a:graphic>
          <a:graphicData uri="http://schemas.openxmlformats.org/presentationml/2006/ole">
            <p:oleObj spid="_x0000_s1031" name="Photo House" r:id="rId30" imgW="4300633" imgH="2862559" progId="">
              <p:embed/>
            </p:oleObj>
          </a:graphicData>
        </a:graphic>
      </p:graphicFrame>
      <p:pic>
        <p:nvPicPr>
          <p:cNvPr id="1052" name="Picture 28" descr="Flag of Chad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3505200" y="1219200"/>
            <a:ext cx="923925" cy="61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53" name="Picture 32" descr="Eritrea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5753100" y="1200150"/>
            <a:ext cx="91440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" name="Picture 34" descr="Flag of Seychelles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8001000" y="5334000"/>
            <a:ext cx="838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4211638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3" name="Picture 3" descr="Flag of South Afric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4325" y="4724400"/>
            <a:ext cx="990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447800" y="2276475"/>
            <a:ext cx="6172200" cy="3213100"/>
          </a:xfrm>
          <a:prstGeom prst="rect">
            <a:avLst/>
          </a:prstGeom>
          <a:solidFill>
            <a:srgbClr val="336699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76 instructors: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35 from 10 Non-African countries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41 from 10 African countries</a:t>
            </a:r>
            <a:r>
              <a:rPr lang="en-US" sz="3200">
                <a:solidFill>
                  <a:srgbClr val="FFFFCC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GB" sz="1000">
              <a:solidFill>
                <a:srgbClr val="FFFFCC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 Instructors: 2002-2011</a:t>
            </a:r>
          </a:p>
        </p:txBody>
      </p:sp>
      <p:pic>
        <p:nvPicPr>
          <p:cNvPr id="2056" name="Picture 6" descr="Image:Flag of the Democratic Republic of the Congo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9400" y="1371600"/>
            <a:ext cx="990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18450" y="5778500"/>
            <a:ext cx="993775" cy="62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8" name="Picture 8" descr="Flag of Ghana"/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228600" y="2438400"/>
            <a:ext cx="973138" cy="63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9" descr="Flag of Belgium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524000" y="1371600"/>
            <a:ext cx="97155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0" name="Picture 10" descr="Flag of Canad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34000" y="1371600"/>
            <a:ext cx="1019175" cy="609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1" name="Picture 11" descr="Flag of United States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43525" y="5810250"/>
            <a:ext cx="1057275" cy="609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2" name="Picture 12" descr="Flag of United Kingdom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070350" y="5829300"/>
            <a:ext cx="1047750" cy="609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3" name="Picture 13" descr="Flag of Netherlands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28600" y="3594100"/>
            <a:ext cx="990600" cy="609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4" name="Picture 14" descr="Flag of Franc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924800" y="1371600"/>
            <a:ext cx="990600" cy="603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65" name="Picture 15" descr="Flag of Turkey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565275" y="5813425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6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819400" y="5819775"/>
            <a:ext cx="990600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050" name="Object 17"/>
          <p:cNvGraphicFramePr>
            <a:graphicFrameLocks noChangeAspect="1"/>
          </p:cNvGraphicFramePr>
          <p:nvPr/>
        </p:nvGraphicFramePr>
        <p:xfrm>
          <a:off x="228600" y="4762500"/>
          <a:ext cx="990600" cy="609600"/>
        </p:xfrm>
        <a:graphic>
          <a:graphicData uri="http://schemas.openxmlformats.org/presentationml/2006/ole">
            <p:oleObj spid="_x0000_s2050" name="Photo Editor Photo" r:id="rId25" imgW="2276793" imgH="1514686" progId="">
              <p:embed/>
            </p:oleObj>
          </a:graphicData>
        </a:graphic>
      </p:graphicFrame>
      <p:pic>
        <p:nvPicPr>
          <p:cNvPr id="2067" name="Picture 18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7934325" y="2514600"/>
            <a:ext cx="976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9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2743200" y="1371600"/>
            <a:ext cx="990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9" name="Picture 20"/>
          <p:cNvPicPr>
            <a:picLocks noChangeAspect="1" noChangeArrowheads="1"/>
          </p:cNvPicPr>
          <p:nvPr/>
        </p:nvPicPr>
        <p:blipFill>
          <a:blip r:embed="rId28" cstate="email">
            <a:lum bright="6000" contrast="12000"/>
          </a:blip>
          <a:srcRect/>
          <a:stretch>
            <a:fillRect/>
          </a:stretch>
        </p:blipFill>
        <p:spPr bwMode="auto">
          <a:xfrm>
            <a:off x="6600825" y="5810250"/>
            <a:ext cx="10509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0" name="Picture 21" descr="Flag of Switzerland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304800" y="5753100"/>
            <a:ext cx="838200" cy="75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1" name="Picture 22" descr="Flag of Australia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228600" y="1371600"/>
            <a:ext cx="990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23"/>
          <p:cNvGraphicFramePr>
            <a:graphicFrameLocks noChangeAspect="1"/>
          </p:cNvGraphicFramePr>
          <p:nvPr>
            <p:ph idx="1"/>
          </p:nvPr>
        </p:nvGraphicFramePr>
        <p:xfrm>
          <a:off x="4114800" y="1371600"/>
          <a:ext cx="930275" cy="619125"/>
        </p:xfrm>
        <a:graphic>
          <a:graphicData uri="http://schemas.openxmlformats.org/presentationml/2006/ole">
            <p:oleObj spid="_x0000_s2051" name="Photo House" r:id="rId32" imgW="4300633" imgH="2862559" progId="">
              <p:embed/>
            </p:oleObj>
          </a:graphicData>
        </a:graphic>
      </p:graphicFrame>
      <p:pic>
        <p:nvPicPr>
          <p:cNvPr id="2072" name="Picture 24" descr="Flag of Norway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7934325" y="3578225"/>
            <a:ext cx="990600" cy="71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944562"/>
          </a:xfrm>
          <a:solidFill>
            <a:srgbClr val="336699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 Masters Programme in Taxation</a:t>
            </a:r>
            <a:endParaRPr lang="en-GB" sz="3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927600" cy="5105400"/>
          </a:xfrm>
          <a:ln w="28575"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sz="2000" smtClean="0"/>
              <a:t>Multi-disciplinary </a:t>
            </a:r>
            <a:r>
              <a:rPr lang="en-ZA" sz="2000" b="1" smtClean="0">
                <a:solidFill>
                  <a:srgbClr val="336699"/>
                </a:solidFill>
              </a:rPr>
              <a:t>MPhil: Taxation</a:t>
            </a:r>
            <a:r>
              <a:rPr lang="en-ZA" sz="2000" smtClean="0"/>
              <a:t> offered over a two-year period</a:t>
            </a:r>
          </a:p>
          <a:p>
            <a:pPr eaLnBrk="1" hangingPunct="1">
              <a:lnSpc>
                <a:spcPct val="90000"/>
              </a:lnSpc>
            </a:pPr>
            <a:endParaRPr lang="en-ZA" sz="1200" smtClean="0"/>
          </a:p>
          <a:p>
            <a:pPr eaLnBrk="1" hangingPunct="1">
              <a:lnSpc>
                <a:spcPct val="90000"/>
              </a:lnSpc>
            </a:pPr>
            <a:r>
              <a:rPr lang="en-ZA" sz="2000" b="1" u="sng" smtClean="0">
                <a:solidFill>
                  <a:srgbClr val="336699"/>
                </a:solidFill>
              </a:rPr>
              <a:t>Year 1</a:t>
            </a:r>
            <a:r>
              <a:rPr lang="en-ZA" sz="2000" b="1" smtClean="0">
                <a:solidFill>
                  <a:srgbClr val="336699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ZA" sz="1800" smtClean="0"/>
              <a:t>First 3-week session (Feb/March)</a:t>
            </a:r>
          </a:p>
          <a:p>
            <a:pPr lvl="2" eaLnBrk="1" hangingPunct="1">
              <a:lnSpc>
                <a:spcPct val="90000"/>
              </a:lnSpc>
            </a:pPr>
            <a:r>
              <a:rPr lang="en-ZA" sz="1800" smtClean="0"/>
              <a:t>Economics of Taxation</a:t>
            </a:r>
          </a:p>
          <a:p>
            <a:pPr lvl="2" eaLnBrk="1" hangingPunct="1">
              <a:lnSpc>
                <a:spcPct val="90000"/>
              </a:lnSpc>
            </a:pPr>
            <a:r>
              <a:rPr lang="en-ZA" sz="1800" smtClean="0"/>
              <a:t>Law and Taxation</a:t>
            </a:r>
          </a:p>
          <a:p>
            <a:pPr lvl="2" eaLnBrk="1" hangingPunct="1">
              <a:lnSpc>
                <a:spcPct val="90000"/>
              </a:lnSpc>
            </a:pPr>
            <a:r>
              <a:rPr lang="en-ZA" sz="1800" smtClean="0"/>
              <a:t>Tax Policy &amp; Administration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ZA" sz="1800" smtClean="0"/>
              <a:t>Business Taxation</a:t>
            </a:r>
          </a:p>
          <a:p>
            <a:pPr lvl="1" eaLnBrk="1" hangingPunct="1">
              <a:lnSpc>
                <a:spcPct val="90000"/>
              </a:lnSpc>
            </a:pPr>
            <a:r>
              <a:rPr lang="en-ZA" sz="1800" smtClean="0"/>
              <a:t>Second 3-week session (July)</a:t>
            </a:r>
          </a:p>
          <a:p>
            <a:pPr lvl="2" eaLnBrk="1" hangingPunct="1">
              <a:lnSpc>
                <a:spcPct val="90000"/>
              </a:lnSpc>
            </a:pPr>
            <a:r>
              <a:rPr lang="en-ZA" sz="1800" smtClean="0"/>
              <a:t>VAT</a:t>
            </a:r>
          </a:p>
          <a:p>
            <a:pPr lvl="2" eaLnBrk="1" hangingPunct="1">
              <a:lnSpc>
                <a:spcPct val="90000"/>
              </a:lnSpc>
            </a:pPr>
            <a:r>
              <a:rPr lang="en-ZA" sz="1800" smtClean="0"/>
              <a:t>Sub-national Taxation</a:t>
            </a:r>
          </a:p>
          <a:p>
            <a:pPr lvl="2" eaLnBrk="1" hangingPunct="1">
              <a:lnSpc>
                <a:spcPct val="90000"/>
              </a:lnSpc>
            </a:pPr>
            <a:r>
              <a:rPr lang="en-ZA" sz="1800" smtClean="0"/>
              <a:t>Current Issues in Taxation</a:t>
            </a:r>
          </a:p>
          <a:p>
            <a:pPr eaLnBrk="1" hangingPunct="1">
              <a:lnSpc>
                <a:spcPct val="90000"/>
              </a:lnSpc>
            </a:pPr>
            <a:r>
              <a:rPr lang="en-ZA" sz="2000" b="1" u="sng" smtClean="0">
                <a:solidFill>
                  <a:srgbClr val="336699"/>
                </a:solidFill>
              </a:rPr>
              <a:t>Year 2</a:t>
            </a:r>
            <a:r>
              <a:rPr lang="en-ZA" sz="2000" b="1" smtClean="0">
                <a:solidFill>
                  <a:srgbClr val="336699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ZA" sz="1800" smtClean="0"/>
              <a:t>1 one-week research workshop</a:t>
            </a:r>
          </a:p>
          <a:p>
            <a:pPr lvl="1" eaLnBrk="1" hangingPunct="1">
              <a:lnSpc>
                <a:spcPct val="90000"/>
              </a:lnSpc>
            </a:pPr>
            <a:r>
              <a:rPr lang="en-ZA" sz="1800" smtClean="0"/>
              <a:t>Mini-dissertation (i.e. research paper)</a:t>
            </a:r>
            <a:endParaRPr lang="en-GB" sz="1800" smtClean="0"/>
          </a:p>
        </p:txBody>
      </p:sp>
      <p:pic>
        <p:nvPicPr>
          <p:cNvPr id="1024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991350" y="1524000"/>
            <a:ext cx="1905000" cy="1828800"/>
          </a:xfrm>
          <a:noFill/>
          <a:ln w="19050">
            <a:solidFill>
              <a:srgbClr val="FF3300"/>
            </a:solidFill>
          </a:ln>
        </p:spPr>
      </p:pic>
      <p:pic>
        <p:nvPicPr>
          <p:cNvPr id="10245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97488" y="1533525"/>
            <a:ext cx="1512887" cy="1828800"/>
          </a:xfrm>
          <a:noFill/>
          <a:ln w="19050">
            <a:solidFill>
              <a:srgbClr val="FF3300"/>
            </a:solidFill>
          </a:ln>
        </p:spPr>
      </p:pic>
      <p:sp>
        <p:nvSpPr>
          <p:cNvPr id="10246" name="Rectangle 14"/>
          <p:cNvSpPr>
            <a:spLocks noChangeArrowheads="1"/>
          </p:cNvSpPr>
          <p:nvPr/>
        </p:nvSpPr>
        <p:spPr bwMode="auto">
          <a:xfrm>
            <a:off x="5267325" y="3638550"/>
            <a:ext cx="3657600" cy="2997200"/>
          </a:xfrm>
          <a:prstGeom prst="rect">
            <a:avLst/>
          </a:prstGeom>
          <a:solidFill>
            <a:srgbClr val="33669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bg1"/>
                </a:solidFill>
              </a:rPr>
              <a:t>2009: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chemeClr val="bg1"/>
                </a:solidFill>
              </a:rPr>
              <a:t>9 students from 7 countries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3 already graduated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bg1"/>
                </a:solidFill>
              </a:rPr>
              <a:t>2010:</a:t>
            </a:r>
            <a:endParaRPr lang="en-GB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chemeClr val="bg1"/>
                </a:solidFill>
              </a:rPr>
              <a:t>15 students from 11 countries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bg1"/>
                </a:solidFill>
              </a:rPr>
              <a:t>2011:</a:t>
            </a:r>
            <a:endParaRPr lang="en-GB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chemeClr val="bg1"/>
                </a:solidFill>
              </a:rPr>
              <a:t>12 students from 7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afr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371600"/>
            <a:ext cx="4930775" cy="5208588"/>
          </a:xfrm>
          <a:prstGeom prst="rect">
            <a:avLst/>
          </a:prstGeom>
          <a:solidFill>
            <a:srgbClr val="336699"/>
          </a:solidFill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485775" y="3324225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3733800" y="4953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2971800" y="61722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3276600" y="6096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1828800" y="33909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3200400" y="50292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2514600" y="56388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3429000" y="5334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3886200" y="44196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3486150" y="41148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1219200" y="3429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5"/>
          <p:cNvSpPr>
            <a:spLocks noChangeArrowheads="1"/>
          </p:cNvSpPr>
          <p:nvPr/>
        </p:nvSpPr>
        <p:spPr bwMode="auto">
          <a:xfrm>
            <a:off x="228600" y="2914650"/>
            <a:ext cx="142875" cy="14287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28600" y="274638"/>
            <a:ext cx="8686800" cy="944562"/>
          </a:xfrm>
          <a:prstGeom prst="rect">
            <a:avLst/>
          </a:prstGeom>
          <a:solidFill>
            <a:srgbClr val="336699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Masters Programme in Taxation: 2009-2011</a:t>
            </a: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0" name="Rectangle 18"/>
          <p:cNvSpPr>
            <a:spLocks noChangeArrowheads="1"/>
          </p:cNvSpPr>
          <p:nvPr/>
        </p:nvSpPr>
        <p:spPr bwMode="auto">
          <a:xfrm>
            <a:off x="5267325" y="1352550"/>
            <a:ext cx="3657600" cy="5257800"/>
          </a:xfrm>
          <a:prstGeom prst="rect">
            <a:avLst/>
          </a:prstGeom>
          <a:solidFill>
            <a:srgbClr val="33669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bg1"/>
                </a:solidFill>
              </a:rPr>
              <a:t>2009-2011 Students: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The Gambia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Ghana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Lesotho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Malawi (4)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Namibia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Nigeria (6)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Rwanda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Sierra Leone (3)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South Africa (9)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Tanzania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Zambia (3)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Zimbabwe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1281" name="Oval 19"/>
          <p:cNvSpPr>
            <a:spLocks noChangeArrowheads="1"/>
          </p:cNvSpPr>
          <p:nvPr/>
        </p:nvSpPr>
        <p:spPr bwMode="auto">
          <a:xfrm>
            <a:off x="2990850" y="5572125"/>
            <a:ext cx="142875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20"/>
          <p:cNvSpPr>
            <a:spLocks noChangeArrowheads="1"/>
          </p:cNvSpPr>
          <p:nvPr/>
        </p:nvSpPr>
        <p:spPr bwMode="auto">
          <a:xfrm>
            <a:off x="3457575" y="5895975"/>
            <a:ext cx="142875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Freeform 21"/>
          <p:cNvSpPr>
            <a:spLocks/>
          </p:cNvSpPr>
          <p:nvPr/>
        </p:nvSpPr>
        <p:spPr bwMode="auto">
          <a:xfrm>
            <a:off x="3986213" y="2971800"/>
            <a:ext cx="430212" cy="139700"/>
          </a:xfrm>
          <a:custGeom>
            <a:avLst/>
            <a:gdLst>
              <a:gd name="T0" fmla="*/ 0 w 271"/>
              <a:gd name="T1" fmla="*/ 57962805 h 88"/>
              <a:gd name="T2" fmla="*/ 131047963 w 271"/>
              <a:gd name="T3" fmla="*/ 0 h 88"/>
              <a:gd name="T4" fmla="*/ 466227559 w 271"/>
              <a:gd name="T5" fmla="*/ 57962805 h 88"/>
              <a:gd name="T6" fmla="*/ 582154560 w 271"/>
              <a:gd name="T7" fmla="*/ 216733462 h 88"/>
              <a:gd name="T8" fmla="*/ 682960647 w 271"/>
              <a:gd name="T9" fmla="*/ 216733462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"/>
              <a:gd name="T16" fmla="*/ 0 h 88"/>
              <a:gd name="T17" fmla="*/ 271 w 271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" h="88">
                <a:moveTo>
                  <a:pt x="0" y="23"/>
                </a:moveTo>
                <a:cubicBezTo>
                  <a:pt x="20" y="16"/>
                  <a:pt x="34" y="12"/>
                  <a:pt x="52" y="0"/>
                </a:cubicBezTo>
                <a:cubicBezTo>
                  <a:pt x="105" y="11"/>
                  <a:pt x="122" y="18"/>
                  <a:pt x="185" y="23"/>
                </a:cubicBezTo>
                <a:cubicBezTo>
                  <a:pt x="192" y="34"/>
                  <a:pt x="214" y="83"/>
                  <a:pt x="231" y="86"/>
                </a:cubicBezTo>
                <a:cubicBezTo>
                  <a:pt x="244" y="88"/>
                  <a:pt x="258" y="86"/>
                  <a:pt x="271" y="86"/>
                </a:cubicBezTo>
              </a:path>
            </a:pathLst>
          </a:cu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1284" name="Freeform 23"/>
          <p:cNvSpPr>
            <a:spLocks/>
          </p:cNvSpPr>
          <p:nvPr/>
        </p:nvSpPr>
        <p:spPr bwMode="auto">
          <a:xfrm>
            <a:off x="3017838" y="3167063"/>
            <a:ext cx="785812" cy="254000"/>
          </a:xfrm>
          <a:custGeom>
            <a:avLst/>
            <a:gdLst>
              <a:gd name="T0" fmla="*/ 0 w 495"/>
              <a:gd name="T1" fmla="*/ 55443441 h 160"/>
              <a:gd name="T2" fmla="*/ 173889884 w 495"/>
              <a:gd name="T3" fmla="*/ 214212505 h 160"/>
              <a:gd name="T4" fmla="*/ 521671288 w 495"/>
              <a:gd name="T5" fmla="*/ 201612473 h 160"/>
              <a:gd name="T6" fmla="*/ 710683633 w 495"/>
              <a:gd name="T7" fmla="*/ 287297802 h 160"/>
              <a:gd name="T8" fmla="*/ 856852765 w 495"/>
              <a:gd name="T9" fmla="*/ 375504031 h 160"/>
              <a:gd name="T10" fmla="*/ 1000500751 w 495"/>
              <a:gd name="T11" fmla="*/ 403224945 h 160"/>
              <a:gd name="T12" fmla="*/ 1247475845 w 495"/>
              <a:gd name="T13" fmla="*/ 375504031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160"/>
              <a:gd name="T23" fmla="*/ 495 w 495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160">
                <a:moveTo>
                  <a:pt x="0" y="22"/>
                </a:moveTo>
                <a:cubicBezTo>
                  <a:pt x="62" y="0"/>
                  <a:pt x="59" y="40"/>
                  <a:pt x="69" y="85"/>
                </a:cubicBezTo>
                <a:cubicBezTo>
                  <a:pt x="129" y="76"/>
                  <a:pt x="130" y="75"/>
                  <a:pt x="207" y="80"/>
                </a:cubicBezTo>
                <a:cubicBezTo>
                  <a:pt x="231" y="95"/>
                  <a:pt x="256" y="104"/>
                  <a:pt x="282" y="114"/>
                </a:cubicBezTo>
                <a:cubicBezTo>
                  <a:pt x="300" y="121"/>
                  <a:pt x="326" y="140"/>
                  <a:pt x="340" y="149"/>
                </a:cubicBezTo>
                <a:cubicBezTo>
                  <a:pt x="356" y="160"/>
                  <a:pt x="378" y="156"/>
                  <a:pt x="397" y="160"/>
                </a:cubicBezTo>
                <a:cubicBezTo>
                  <a:pt x="432" y="154"/>
                  <a:pt x="459" y="149"/>
                  <a:pt x="495" y="149"/>
                </a:cubicBezTo>
              </a:path>
            </a:pathLst>
          </a:cu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r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371600"/>
            <a:ext cx="4930775" cy="5208588"/>
          </a:xfrm>
          <a:prstGeom prst="rect">
            <a:avLst/>
          </a:prstGeom>
          <a:solidFill>
            <a:srgbClr val="336699"/>
          </a:solidFill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485775" y="3324225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733800" y="4953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971800" y="61722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1828800" y="33909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200400" y="50292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2514600" y="56388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3429000" y="5334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3886200" y="44196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13"/>
          <p:cNvSpPr>
            <a:spLocks noChangeArrowheads="1"/>
          </p:cNvSpPr>
          <p:nvPr/>
        </p:nvSpPr>
        <p:spPr bwMode="auto">
          <a:xfrm>
            <a:off x="1219200" y="3429000"/>
            <a:ext cx="142875" cy="14287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228600" y="274638"/>
            <a:ext cx="8686800" cy="944562"/>
          </a:xfrm>
          <a:prstGeom prst="rect">
            <a:avLst/>
          </a:prstGeom>
          <a:solidFill>
            <a:srgbClr val="336699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Masters Programme in Taxation: 2012</a:t>
            </a: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5267325" y="1352550"/>
            <a:ext cx="3657600" cy="5257800"/>
          </a:xfrm>
          <a:prstGeom prst="rect">
            <a:avLst/>
          </a:prstGeom>
          <a:solidFill>
            <a:srgbClr val="33669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GB" sz="2000" b="1">
                <a:solidFill>
                  <a:schemeClr val="bg1"/>
                </a:solidFill>
              </a:rPr>
              <a:t>2012 (preliminary):</a:t>
            </a:r>
            <a:endParaRPr lang="en-GB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Botswana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Ghana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Malawi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Namibia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Nigeria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Sierra Leone (2)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South Africa (3)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Swaziland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Tanzania (1)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Zambia (3)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ZA">
                <a:solidFill>
                  <a:schemeClr val="bg1"/>
                </a:solidFill>
              </a:rPr>
              <a:t>Zimbabwe (3)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ZA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ZA">
                <a:solidFill>
                  <a:schemeClr val="bg1"/>
                </a:solidFill>
              </a:rPr>
              <a:t>Total provisionally selected: 21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ZA">
              <a:solidFill>
                <a:schemeClr val="bg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ZA">
                <a:solidFill>
                  <a:schemeClr val="bg1"/>
                </a:solidFill>
              </a:rPr>
              <a:t>Entrance examination: results pending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2302" name="Oval 17"/>
          <p:cNvSpPr>
            <a:spLocks noChangeArrowheads="1"/>
          </p:cNvSpPr>
          <p:nvPr/>
        </p:nvSpPr>
        <p:spPr bwMode="auto">
          <a:xfrm>
            <a:off x="2990850" y="5572125"/>
            <a:ext cx="142875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8"/>
          <p:cNvSpPr>
            <a:spLocks noChangeArrowheads="1"/>
          </p:cNvSpPr>
          <p:nvPr/>
        </p:nvSpPr>
        <p:spPr bwMode="auto">
          <a:xfrm>
            <a:off x="3457575" y="5895975"/>
            <a:ext cx="142875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Freeform 19"/>
          <p:cNvSpPr>
            <a:spLocks/>
          </p:cNvSpPr>
          <p:nvPr/>
        </p:nvSpPr>
        <p:spPr bwMode="auto">
          <a:xfrm>
            <a:off x="3986213" y="2971800"/>
            <a:ext cx="430212" cy="139700"/>
          </a:xfrm>
          <a:custGeom>
            <a:avLst/>
            <a:gdLst>
              <a:gd name="T0" fmla="*/ 0 w 271"/>
              <a:gd name="T1" fmla="*/ 57962805 h 88"/>
              <a:gd name="T2" fmla="*/ 131047963 w 271"/>
              <a:gd name="T3" fmla="*/ 0 h 88"/>
              <a:gd name="T4" fmla="*/ 466227559 w 271"/>
              <a:gd name="T5" fmla="*/ 57962805 h 88"/>
              <a:gd name="T6" fmla="*/ 582154560 w 271"/>
              <a:gd name="T7" fmla="*/ 216733462 h 88"/>
              <a:gd name="T8" fmla="*/ 682960647 w 271"/>
              <a:gd name="T9" fmla="*/ 216733462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"/>
              <a:gd name="T16" fmla="*/ 0 h 88"/>
              <a:gd name="T17" fmla="*/ 271 w 271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" h="88">
                <a:moveTo>
                  <a:pt x="0" y="23"/>
                </a:moveTo>
                <a:cubicBezTo>
                  <a:pt x="20" y="16"/>
                  <a:pt x="34" y="12"/>
                  <a:pt x="52" y="0"/>
                </a:cubicBezTo>
                <a:cubicBezTo>
                  <a:pt x="105" y="11"/>
                  <a:pt x="122" y="18"/>
                  <a:pt x="185" y="23"/>
                </a:cubicBezTo>
                <a:cubicBezTo>
                  <a:pt x="192" y="34"/>
                  <a:pt x="214" y="83"/>
                  <a:pt x="231" y="86"/>
                </a:cubicBezTo>
                <a:cubicBezTo>
                  <a:pt x="244" y="88"/>
                  <a:pt x="258" y="86"/>
                  <a:pt x="271" y="86"/>
                </a:cubicBezTo>
              </a:path>
            </a:pathLst>
          </a:cu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2305" name="Freeform 20"/>
          <p:cNvSpPr>
            <a:spLocks/>
          </p:cNvSpPr>
          <p:nvPr/>
        </p:nvSpPr>
        <p:spPr bwMode="auto">
          <a:xfrm>
            <a:off x="3017838" y="3167063"/>
            <a:ext cx="785812" cy="254000"/>
          </a:xfrm>
          <a:custGeom>
            <a:avLst/>
            <a:gdLst>
              <a:gd name="T0" fmla="*/ 0 w 495"/>
              <a:gd name="T1" fmla="*/ 55443441 h 160"/>
              <a:gd name="T2" fmla="*/ 173889884 w 495"/>
              <a:gd name="T3" fmla="*/ 214212505 h 160"/>
              <a:gd name="T4" fmla="*/ 521671288 w 495"/>
              <a:gd name="T5" fmla="*/ 201612473 h 160"/>
              <a:gd name="T6" fmla="*/ 710683633 w 495"/>
              <a:gd name="T7" fmla="*/ 287297802 h 160"/>
              <a:gd name="T8" fmla="*/ 856852765 w 495"/>
              <a:gd name="T9" fmla="*/ 375504031 h 160"/>
              <a:gd name="T10" fmla="*/ 1000500751 w 495"/>
              <a:gd name="T11" fmla="*/ 403224945 h 160"/>
              <a:gd name="T12" fmla="*/ 1247475845 w 495"/>
              <a:gd name="T13" fmla="*/ 375504031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160"/>
              <a:gd name="T23" fmla="*/ 495 w 495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160">
                <a:moveTo>
                  <a:pt x="0" y="22"/>
                </a:moveTo>
                <a:cubicBezTo>
                  <a:pt x="62" y="0"/>
                  <a:pt x="59" y="40"/>
                  <a:pt x="69" y="85"/>
                </a:cubicBezTo>
                <a:cubicBezTo>
                  <a:pt x="129" y="76"/>
                  <a:pt x="130" y="75"/>
                  <a:pt x="207" y="80"/>
                </a:cubicBezTo>
                <a:cubicBezTo>
                  <a:pt x="231" y="95"/>
                  <a:pt x="256" y="104"/>
                  <a:pt x="282" y="114"/>
                </a:cubicBezTo>
                <a:cubicBezTo>
                  <a:pt x="300" y="121"/>
                  <a:pt x="326" y="140"/>
                  <a:pt x="340" y="149"/>
                </a:cubicBezTo>
                <a:cubicBezTo>
                  <a:pt x="356" y="160"/>
                  <a:pt x="378" y="156"/>
                  <a:pt x="397" y="160"/>
                </a:cubicBezTo>
                <a:cubicBezTo>
                  <a:pt x="432" y="154"/>
                  <a:pt x="459" y="149"/>
                  <a:pt x="495" y="149"/>
                </a:cubicBezTo>
              </a:path>
            </a:pathLst>
          </a:cu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1077</Words>
  <Application>Microsoft Office PowerPoint</Application>
  <PresentationFormat>On-screen Show (4:3)</PresentationFormat>
  <Paragraphs>239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Default Design</vt:lpstr>
      <vt:lpstr>Picture</vt:lpstr>
      <vt:lpstr>Photo House</vt:lpstr>
      <vt:lpstr>Photo Editor Photo</vt:lpstr>
      <vt:lpstr>Acrobat Document</vt:lpstr>
      <vt:lpstr>African Tax Institute: Developing Capacity in Africa</vt:lpstr>
      <vt:lpstr>ATI Vision and Mission Statement</vt:lpstr>
      <vt:lpstr>Capacity Development Initiatives (1)</vt:lpstr>
      <vt:lpstr>2011 ATI Short Courses</vt:lpstr>
      <vt:lpstr>Short Course Attendance</vt:lpstr>
      <vt:lpstr>ATI Instructors: 2002-2011</vt:lpstr>
      <vt:lpstr>ATI Masters Programme in Taxation</vt:lpstr>
      <vt:lpstr>Slide 8</vt:lpstr>
      <vt:lpstr>Slide 9</vt:lpstr>
      <vt:lpstr>PhD Programme in Tax Policy</vt:lpstr>
      <vt:lpstr>Slide 11</vt:lpstr>
      <vt:lpstr>ATI Research</vt:lpstr>
      <vt:lpstr>2012 ATI Programmes</vt:lpstr>
      <vt:lpstr>Conclusions</vt:lpstr>
      <vt:lpstr>CE at UP Course Catalogue 2011/12</vt:lpstr>
      <vt:lpstr>CE at UP Course Catalogue 2011/12</vt:lpstr>
    </vt:vector>
  </TitlesOfParts>
  <Manager>ATI</Manager>
  <Company>University of Pretoria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ATI: Capacity Building</dc:title>
  <dc:subject>ATI</dc:subject>
  <dc:creator>Franzsen</dc:creator>
  <cp:lastModifiedBy>user</cp:lastModifiedBy>
  <cp:revision>68</cp:revision>
  <dcterms:created xsi:type="dcterms:W3CDTF">2008-04-30T19:13:27Z</dcterms:created>
  <dcterms:modified xsi:type="dcterms:W3CDTF">2011-12-05T22:01:08Z</dcterms:modified>
</cp:coreProperties>
</file>