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40" r:id="rId2"/>
    <p:sldId id="841" r:id="rId3"/>
    <p:sldId id="819" r:id="rId4"/>
    <p:sldId id="842" r:id="rId5"/>
    <p:sldId id="793" r:id="rId6"/>
    <p:sldId id="720" r:id="rId7"/>
    <p:sldId id="835" r:id="rId8"/>
    <p:sldId id="816" r:id="rId9"/>
    <p:sldId id="857" r:id="rId10"/>
    <p:sldId id="862" r:id="rId11"/>
    <p:sldId id="863" r:id="rId12"/>
    <p:sldId id="856" r:id="rId13"/>
    <p:sldId id="866" r:id="rId14"/>
    <p:sldId id="867" r:id="rId15"/>
    <p:sldId id="861" r:id="rId16"/>
    <p:sldId id="836" r:id="rId17"/>
    <p:sldId id="865" r:id="rId18"/>
    <p:sldId id="831" r:id="rId19"/>
    <p:sldId id="735" r:id="rId20"/>
  </p:sldIdLst>
  <p:sldSz cx="9906000" cy="6858000" type="A4"/>
  <p:notesSz cx="9926638" cy="6797675"/>
  <p:defaultTextStyle>
    <a:defPPr>
      <a:defRPr lang="en-GB"/>
    </a:defPPr>
    <a:lvl1pPr algn="ctr" rtl="0" fontAlgn="base">
      <a:lnSpc>
        <a:spcPct val="120000"/>
      </a:lnSpc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120000"/>
      </a:lnSpc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120000"/>
      </a:lnSpc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120000"/>
      </a:lnSpc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120000"/>
      </a:lnSpc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66"/>
    <a:srgbClr val="FF0000"/>
    <a:srgbClr val="B7A1BF"/>
    <a:srgbClr val="94729E"/>
    <a:srgbClr val="800000"/>
    <a:srgbClr val="FFFFFF"/>
    <a:srgbClr val="FF9900"/>
    <a:srgbClr val="0B1E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31" autoAdjust="0"/>
    <p:restoredTop sz="93005" autoAdjust="0"/>
  </p:normalViewPr>
  <p:slideViewPr>
    <p:cSldViewPr snapToGrid="0" snapToObjects="1">
      <p:cViewPr varScale="1">
        <p:scale>
          <a:sx n="69" d="100"/>
          <a:sy n="69" d="100"/>
        </p:scale>
        <p:origin x="-1092" y="-102"/>
      </p:cViewPr>
      <p:guideLst>
        <p:guide orient="horz" pos="4136"/>
        <p:guide orient="horz" pos="2353"/>
        <p:guide orient="horz" pos="2222"/>
        <p:guide pos="3118"/>
        <p:guide pos="6126"/>
        <p:guide pos="186"/>
        <p:guide pos="11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98" y="1656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1.jpeg"/><Relationship Id="rId1" Type="http://schemas.openxmlformats.org/officeDocument/2006/relationships/image" Target="../media/image81.jpeg"/><Relationship Id="rId5" Type="http://schemas.openxmlformats.org/officeDocument/2006/relationships/image" Target="../media/image121.jpeg"/><Relationship Id="rId4" Type="http://schemas.openxmlformats.org/officeDocument/2006/relationships/image" Target="../media/image1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1.jpeg"/><Relationship Id="rId1" Type="http://schemas.openxmlformats.org/officeDocument/2006/relationships/image" Target="../media/image131.jpeg"/><Relationship Id="rId6" Type="http://schemas.openxmlformats.org/officeDocument/2006/relationships/image" Target="../media/image181.jpeg"/><Relationship Id="rId5" Type="http://schemas.openxmlformats.org/officeDocument/2006/relationships/image" Target="../media/image171.gif"/><Relationship Id="rId4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B7844-4A7F-474F-BD1E-C986B95FA39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GB"/>
        </a:p>
      </dgm:t>
    </dgm:pt>
    <dgm:pt modelId="{AE031727-FD2E-4910-80EC-A9BB8D6C0628}">
      <dgm:prSet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lIns="0" rIns="0"/>
        <a:lstStyle/>
        <a:p>
          <a:pPr algn="ctr" rtl="0"/>
          <a:r>
            <a:rPr lang="en-GB" sz="1400" b="1" dirty="0" smtClean="0">
              <a:solidFill>
                <a:srgbClr val="01415B"/>
              </a:solidFill>
            </a:rPr>
            <a:t>Mining and Beneficiation</a:t>
          </a:r>
        </a:p>
        <a:p>
          <a:pPr algn="ctr" rtl="0"/>
          <a:endParaRPr lang="en-GB" sz="1400" b="1" dirty="0" smtClean="0">
            <a:solidFill>
              <a:srgbClr val="01415B"/>
            </a:solidFill>
          </a:endParaRPr>
        </a:p>
        <a:p>
          <a:pPr algn="ctr" rtl="0"/>
          <a:r>
            <a:rPr lang="en-GB" sz="1400" dirty="0" smtClean="0">
              <a:solidFill>
                <a:srgbClr val="01415B"/>
              </a:solidFill>
            </a:rPr>
            <a:t>Portfolio: </a:t>
          </a:r>
          <a:br>
            <a:rPr lang="en-GB" sz="1400" dirty="0" smtClean="0">
              <a:solidFill>
                <a:srgbClr val="01415B"/>
              </a:solidFill>
            </a:rPr>
          </a:br>
          <a:r>
            <a:rPr lang="en-GB" sz="1400" dirty="0" smtClean="0">
              <a:solidFill>
                <a:srgbClr val="01415B"/>
              </a:solidFill>
            </a:rPr>
            <a:t>R19.9 bn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Approvals</a:t>
          </a:r>
          <a:r>
            <a:rPr lang="en-GB" sz="1400" b="0" baseline="0" dirty="0" smtClean="0">
              <a:solidFill>
                <a:srgbClr val="01415B"/>
              </a:solidFill>
            </a:rPr>
            <a:t>:</a:t>
          </a:r>
          <a:br>
            <a:rPr lang="en-GB" sz="1400" b="0" baseline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R2 230m</a:t>
          </a:r>
        </a:p>
        <a:p>
          <a:pPr algn="ctr" rtl="0"/>
          <a:r>
            <a:rPr lang="en-GB" sz="1400" dirty="0" smtClean="0">
              <a:solidFill>
                <a:srgbClr val="01415B"/>
              </a:solidFill>
            </a:rPr>
            <a:t>Jobs:</a:t>
          </a:r>
          <a:br>
            <a:rPr lang="en-GB" sz="1400" dirty="0" smtClean="0">
              <a:solidFill>
                <a:srgbClr val="01415B"/>
              </a:solidFill>
            </a:rPr>
          </a:br>
          <a:r>
            <a:rPr lang="en-GB" sz="1400" dirty="0" smtClean="0">
              <a:solidFill>
                <a:srgbClr val="01415B"/>
              </a:solidFill>
            </a:rPr>
            <a:t>3 000</a:t>
          </a:r>
        </a:p>
      </dgm:t>
    </dgm:pt>
    <dgm:pt modelId="{468C2AC0-77E3-4944-B983-690F596C2F38}" type="parTrans" cxnId="{04968A83-0B13-4950-AF9A-99AC8E5004B4}">
      <dgm:prSet/>
      <dgm:spPr/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2E2649B2-74A6-4202-850A-B9E9BD71009D}" type="sibTrans" cxnId="{04968A83-0B13-4950-AF9A-99AC8E5004B4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609CDBB7-EA2A-46C5-8E15-324AE60CB064}">
      <dgm:prSet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0"/>
          <a:r>
            <a:rPr lang="en-GB" sz="1400" b="1" dirty="0" smtClean="0">
              <a:solidFill>
                <a:srgbClr val="01415B"/>
              </a:solidFill>
            </a:rPr>
            <a:t>Clothing, Textiles Leather and Footwear</a:t>
          </a:r>
        </a:p>
        <a:p>
          <a:pPr algn="ctr" rtl="0"/>
          <a:endParaRPr lang="en-GB" sz="1400" b="1" dirty="0" smtClean="0">
            <a:solidFill>
              <a:srgbClr val="01415B"/>
            </a:solidFill>
          </a:endParaRP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Portfolio: </a:t>
          </a:r>
          <a:br>
            <a:rPr lang="en-GB" sz="1400" b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R1.2 bn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Approvals</a:t>
          </a:r>
          <a:r>
            <a:rPr lang="en-GB" sz="1400" b="0" baseline="0" dirty="0" smtClean="0">
              <a:solidFill>
                <a:srgbClr val="01415B"/>
              </a:solidFill>
            </a:rPr>
            <a:t>:</a:t>
          </a:r>
          <a:br>
            <a:rPr lang="en-GB" sz="1400" b="0" baseline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R200m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Jobs:</a:t>
          </a:r>
          <a:br>
            <a:rPr lang="en-GB" sz="1400" b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2 500</a:t>
          </a:r>
          <a:endParaRPr lang="en-GB" sz="1400" b="0" dirty="0">
            <a:solidFill>
              <a:srgbClr val="01415B"/>
            </a:solidFill>
          </a:endParaRPr>
        </a:p>
      </dgm:t>
    </dgm:pt>
    <dgm:pt modelId="{C0E9329D-0731-4BDE-9516-D0FE14A6BEF7}" type="parTrans" cxnId="{473C92BC-50B9-445F-9D37-0A6E78A38BF1}">
      <dgm:prSet/>
      <dgm:spPr/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4EBBE17C-1AF7-4948-A644-7321800BADDF}" type="sibTrans" cxnId="{473C92BC-50B9-445F-9D37-0A6E78A38BF1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D561610A-FC86-48B7-9720-4E4B11C1B2ED}">
      <dgm:prSet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0"/>
          <a:r>
            <a:rPr lang="en-GB" sz="1400" b="1" dirty="0" smtClean="0">
              <a:solidFill>
                <a:srgbClr val="01415B"/>
              </a:solidFill>
            </a:rPr>
            <a:t>Chemicals and Allied</a:t>
          </a:r>
        </a:p>
        <a:p>
          <a:pPr algn="ctr" rtl="0"/>
          <a:endParaRPr lang="en-GB" sz="1400" b="1" dirty="0" smtClean="0">
            <a:solidFill>
              <a:srgbClr val="01415B"/>
            </a:solidFill>
          </a:endParaRP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Portfolio: R11.2 bn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Approvals</a:t>
          </a:r>
          <a:r>
            <a:rPr lang="en-GB" sz="1400" b="0" baseline="0" dirty="0" smtClean="0">
              <a:solidFill>
                <a:srgbClr val="01415B"/>
              </a:solidFill>
            </a:rPr>
            <a:t>:</a:t>
          </a:r>
          <a:br>
            <a:rPr lang="en-GB" sz="1400" b="0" baseline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R360m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Jobs:</a:t>
          </a:r>
          <a:br>
            <a:rPr lang="en-GB" sz="1400" b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300</a:t>
          </a:r>
          <a:endParaRPr lang="en-GB" sz="1400" b="0" dirty="0">
            <a:solidFill>
              <a:srgbClr val="01415B"/>
            </a:solidFill>
          </a:endParaRPr>
        </a:p>
      </dgm:t>
    </dgm:pt>
    <dgm:pt modelId="{EECAC3F7-7B9E-42CB-B896-0CC9793A363B}" type="parTrans" cxnId="{3C294168-DC0B-4712-834A-3DA4F4183E23}">
      <dgm:prSet/>
      <dgm:spPr/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A57EC632-7371-43BE-89F2-E1C707C5819B}" type="sibTrans" cxnId="{3C294168-DC0B-4712-834A-3DA4F4183E23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DB1AC753-9C3D-4190-8DD9-CF5494149A5F}">
      <dgm:prSet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lIns="0" rIns="0"/>
        <a:lstStyle/>
        <a:p>
          <a:pPr algn="ctr" rtl="0"/>
          <a:r>
            <a:rPr lang="en-GB" sz="1400" b="1" dirty="0" smtClean="0">
              <a:solidFill>
                <a:srgbClr val="01415B"/>
              </a:solidFill>
            </a:rPr>
            <a:t>Construction</a:t>
          </a:r>
        </a:p>
        <a:p>
          <a:pPr algn="ctr" rtl="0"/>
          <a:endParaRPr lang="en-GB" sz="1400" b="1" dirty="0" smtClean="0">
            <a:solidFill>
              <a:srgbClr val="01415B"/>
            </a:solidFill>
          </a:endParaRP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  Portfolio: </a:t>
          </a:r>
          <a:br>
            <a:rPr lang="en-GB" sz="1400" b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R1.0 bn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Approvals</a:t>
          </a:r>
          <a:r>
            <a:rPr lang="en-GB" sz="1400" b="0" baseline="0" dirty="0" smtClean="0">
              <a:solidFill>
                <a:srgbClr val="01415B"/>
              </a:solidFill>
            </a:rPr>
            <a:t>:</a:t>
          </a:r>
          <a:br>
            <a:rPr lang="en-GB" sz="1400" b="0" baseline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R760m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Jobs:</a:t>
          </a:r>
          <a:br>
            <a:rPr lang="en-GB" sz="1400" b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4 500</a:t>
          </a:r>
        </a:p>
      </dgm:t>
    </dgm:pt>
    <dgm:pt modelId="{C562A387-D477-4449-96DD-077AB589391E}" type="parTrans" cxnId="{10186939-D047-4CD5-820D-F223F4440530}">
      <dgm:prSet/>
      <dgm:spPr/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C3FACC85-CF65-401A-B079-ED829C4BD1B1}" type="sibTrans" cxnId="{10186939-D047-4CD5-820D-F223F4440530}">
      <dgm:prSet/>
      <dgm:spPr/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DDA3E84A-EF6D-44A6-8B23-393525231D84}">
      <dgm:prSet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0"/>
          <a:r>
            <a:rPr lang="en-GB" sz="1400" b="1" dirty="0" smtClean="0">
              <a:solidFill>
                <a:srgbClr val="01415B"/>
              </a:solidFill>
            </a:rPr>
            <a:t>Transport, Financial and Other Services</a:t>
          </a:r>
        </a:p>
        <a:p>
          <a:pPr algn="ctr" rtl="0"/>
          <a:endParaRPr lang="en-GB" sz="1400" b="1" dirty="0" smtClean="0">
            <a:solidFill>
              <a:srgbClr val="01415B"/>
            </a:solidFill>
          </a:endParaRP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Portfolio: R2.8 bn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Approvals:</a:t>
          </a:r>
          <a:br>
            <a:rPr lang="en-GB" sz="1400" b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R750m</a:t>
          </a:r>
          <a:endParaRPr lang="en-GB" sz="1400" b="0" dirty="0">
            <a:solidFill>
              <a:srgbClr val="01415B"/>
            </a:solidFill>
          </a:endParaRPr>
        </a:p>
      </dgm:t>
    </dgm:pt>
    <dgm:pt modelId="{9ACEB38E-BD01-4E65-8D20-956524E82FCE}" type="sibTrans" cxnId="{E0B611FF-0403-472C-A766-66B422968B0D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BF08F5A9-B03F-4916-8A56-B92E28BBA7C2}" type="parTrans" cxnId="{E0B611FF-0403-472C-A766-66B422968B0D}">
      <dgm:prSet/>
      <dgm:spPr/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C9675FB6-FDA9-4D08-B872-BD1125D6FDEB}" type="pres">
      <dgm:prSet presAssocID="{CC8B7844-4A7F-474F-BD1E-C986B95FA3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A9C79B-83AF-4337-9FD7-606FA6E52A27}" type="pres">
      <dgm:prSet presAssocID="{CC8B7844-4A7F-474F-BD1E-C986B95FA39A}" presName="fgShape" presStyleLbl="fgShp" presStyleIdx="0" presStyleCnt="1" custScaleY="60000" custLinFactNeighborX="540" custLinFactNeighborY="83330"/>
      <dgm:spPr>
        <a:noFill/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C2CC885-D235-4704-8C2B-6B45F87CB6F8}" type="pres">
      <dgm:prSet presAssocID="{CC8B7844-4A7F-474F-BD1E-C986B95FA39A}" presName="linCom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B7BAAAA-3164-4244-B3B1-3E0DC37E27BF}" type="pres">
      <dgm:prSet presAssocID="{AE031727-FD2E-4910-80EC-A9BB8D6C0628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BD7E29F-C873-4ED3-B5E0-0EA4238D4CBF}" type="pres">
      <dgm:prSet presAssocID="{AE031727-FD2E-4910-80EC-A9BB8D6C0628}" presName="bkgdShape" presStyleLbl="node1" presStyleIdx="0" presStyleCnt="5"/>
      <dgm:spPr/>
      <dgm:t>
        <a:bodyPr/>
        <a:lstStyle/>
        <a:p>
          <a:endParaRPr lang="en-GB"/>
        </a:p>
      </dgm:t>
    </dgm:pt>
    <dgm:pt modelId="{5FDD119F-2092-4D1E-B5A1-3BDFBBC70D85}" type="pres">
      <dgm:prSet presAssocID="{AE031727-FD2E-4910-80EC-A9BB8D6C062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E2C7E7-907F-4483-85F3-418732D90F62}" type="pres">
      <dgm:prSet presAssocID="{AE031727-FD2E-4910-80EC-A9BB8D6C0628}" presName="invisiNode" presStyleLbl="node1" presStyleIdx="0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C9E9673-1F70-44C2-B4CB-9E7DEAD3CD05}" type="pres">
      <dgm:prSet presAssocID="{AE031727-FD2E-4910-80EC-A9BB8D6C0628}" presName="imagNode" presStyleLbl="fgImgPlace1" presStyleIdx="0" presStyleCnt="5" custLinFactNeighborX="249" custLinFactNeighborY="-15016"/>
      <dgm:spPr>
        <a:blipFill dpi="0" rotWithShape="0">
          <a:blip xmlns:r="http://schemas.openxmlformats.org/officeDocument/2006/relationships" r:embed="rId1"/>
          <a:srcRect/>
          <a:tile tx="-723900" ty="0" sx="50000" sy="50000" flip="none" algn="tl"/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1772CD5-07AB-4D5D-99B1-1B9B801033A1}" type="pres">
      <dgm:prSet presAssocID="{2E2649B2-74A6-4202-850A-B9E9BD71009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BA1269D-6E8A-452C-AB0A-AF02295AC43E}" type="pres">
      <dgm:prSet presAssocID="{609CDBB7-EA2A-46C5-8E15-324AE60CB064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2B88B22-0FB1-4A68-A6B7-1158D39D1AC0}" type="pres">
      <dgm:prSet presAssocID="{609CDBB7-EA2A-46C5-8E15-324AE60CB064}" presName="bkgdShape" presStyleLbl="node1" presStyleIdx="1" presStyleCnt="5"/>
      <dgm:spPr/>
      <dgm:t>
        <a:bodyPr/>
        <a:lstStyle/>
        <a:p>
          <a:endParaRPr lang="en-GB"/>
        </a:p>
      </dgm:t>
    </dgm:pt>
    <dgm:pt modelId="{3F34F8F4-1EB6-4C90-9F60-1EB66AC587A3}" type="pres">
      <dgm:prSet presAssocID="{609CDBB7-EA2A-46C5-8E15-324AE60CB064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A5F56D-C933-4BB3-A6C2-71EDE917B56C}" type="pres">
      <dgm:prSet presAssocID="{609CDBB7-EA2A-46C5-8E15-324AE60CB064}" presName="invisiNode" presStyleLbl="node1" presStyleIdx="1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DB7B642-7A9F-43BF-ADAB-60B567DB91F6}" type="pres">
      <dgm:prSet presAssocID="{609CDBB7-EA2A-46C5-8E15-324AE60CB064}" presName="imagNode" presStyleLbl="fgImgPlace1" presStyleIdx="1" presStyleCnt="5" custLinFactNeighborX="-805" custLinFactNeighborY="-15016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26E2374-9312-49F5-AC21-A328201F42B5}" type="pres">
      <dgm:prSet presAssocID="{4EBBE17C-1AF7-4948-A644-7321800BADD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7580C15-A372-4C1A-ADFA-B302C065FF81}" type="pres">
      <dgm:prSet presAssocID="{D561610A-FC86-48B7-9720-4E4B11C1B2ED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FBCC1AA-E933-4458-8325-35CF06783874}" type="pres">
      <dgm:prSet presAssocID="{D561610A-FC86-48B7-9720-4E4B11C1B2ED}" presName="bkgdShape" presStyleLbl="node1" presStyleIdx="2" presStyleCnt="5"/>
      <dgm:spPr/>
      <dgm:t>
        <a:bodyPr/>
        <a:lstStyle/>
        <a:p>
          <a:endParaRPr lang="en-GB"/>
        </a:p>
      </dgm:t>
    </dgm:pt>
    <dgm:pt modelId="{0B68A195-03D8-469A-A39E-FF1401C71782}" type="pres">
      <dgm:prSet presAssocID="{D561610A-FC86-48B7-9720-4E4B11C1B2E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6F9814-5E48-4624-8F91-144FF91DC6FF}" type="pres">
      <dgm:prSet presAssocID="{D561610A-FC86-48B7-9720-4E4B11C1B2ED}" presName="invisiNode" presStyleLbl="node1" presStyleIdx="2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D20C15A-20A4-498B-B194-B806EEB2298D}" type="pres">
      <dgm:prSet presAssocID="{D561610A-FC86-48B7-9720-4E4B11C1B2ED}" presName="imagNode" presStyleLbl="fgImgPlace1" presStyleIdx="2" presStyleCnt="5" custLinFactNeighborY="-15498"/>
      <dgm:spPr>
        <a:blipFill dpi="0" rotWithShape="0">
          <a:blip xmlns:r="http://schemas.openxmlformats.org/officeDocument/2006/relationships" r:embed="rId3"/>
          <a:srcRect/>
          <a:tile tx="0" ty="0" sx="50000" sy="50000" flip="none" algn="tl"/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8E07211-2D5C-44CD-9073-4491C73AA6F0}" type="pres">
      <dgm:prSet presAssocID="{A57EC632-7371-43BE-89F2-E1C707C5819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A7C39DF-26D4-4B96-A90B-A40ED2B5CD6B}" type="pres">
      <dgm:prSet presAssocID="{DDA3E84A-EF6D-44A6-8B23-393525231D84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19AF783-B985-41E0-8137-A3611C9C8493}" type="pres">
      <dgm:prSet presAssocID="{DDA3E84A-EF6D-44A6-8B23-393525231D84}" presName="bkgdShape" presStyleLbl="node1" presStyleIdx="3" presStyleCnt="5"/>
      <dgm:spPr/>
      <dgm:t>
        <a:bodyPr/>
        <a:lstStyle/>
        <a:p>
          <a:endParaRPr lang="en-GB"/>
        </a:p>
      </dgm:t>
    </dgm:pt>
    <dgm:pt modelId="{3EF64400-ACEE-45E7-AB97-4E2E0963D044}" type="pres">
      <dgm:prSet presAssocID="{DDA3E84A-EF6D-44A6-8B23-393525231D84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2DBB4A-0215-4AFB-8749-62410DF4B05B}" type="pres">
      <dgm:prSet presAssocID="{DDA3E84A-EF6D-44A6-8B23-393525231D84}" presName="invisiNode" presStyleLbl="node1" presStyleIdx="3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2230F17-E5F6-40FD-A2F9-566C10B6188E}" type="pres">
      <dgm:prSet presAssocID="{DDA3E84A-EF6D-44A6-8B23-393525231D84}" presName="imagNode" presStyleLbl="fgImgPlace1" presStyleIdx="3" presStyleCnt="5" custLinFactNeighborY="-15016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ZA"/>
        </a:p>
      </dgm:t>
    </dgm:pt>
    <dgm:pt modelId="{3C507D09-6316-457C-A8B8-5C89D23975D8}" type="pres">
      <dgm:prSet presAssocID="{9ACEB38E-BD01-4E65-8D20-956524E82FC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82B0FBF-1873-4404-970C-BF01DDAA629C}" type="pres">
      <dgm:prSet presAssocID="{DB1AC753-9C3D-4190-8DD9-CF5494149A5F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D7C17E0-92A5-48FD-9DD5-7E3770C811AC}" type="pres">
      <dgm:prSet presAssocID="{DB1AC753-9C3D-4190-8DD9-CF5494149A5F}" presName="bkgdShape" presStyleLbl="node1" presStyleIdx="4" presStyleCnt="5"/>
      <dgm:spPr/>
      <dgm:t>
        <a:bodyPr/>
        <a:lstStyle/>
        <a:p>
          <a:endParaRPr lang="en-GB"/>
        </a:p>
      </dgm:t>
    </dgm:pt>
    <dgm:pt modelId="{63317CE1-597B-4303-BCBA-91078FF0F6E4}" type="pres">
      <dgm:prSet presAssocID="{DB1AC753-9C3D-4190-8DD9-CF5494149A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304085-7B6B-4297-A779-05F126C9806F}" type="pres">
      <dgm:prSet presAssocID="{DB1AC753-9C3D-4190-8DD9-CF5494149A5F}" presName="invisiNode" presStyleLbl="node1" presStyleIdx="4" presStyleCnt="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FFDCD16-207F-44FE-99A6-253A457B3DE7}" type="pres">
      <dgm:prSet presAssocID="{DB1AC753-9C3D-4190-8DD9-CF5494149A5F}" presName="imagNode" presStyleLbl="fgImgPlace1" presStyleIdx="4" presStyleCnt="5" custLinFactNeighborY="-15016"/>
      <dgm:spPr>
        <a:blipFill dpi="0" rotWithShape="0">
          <a:blip xmlns:r="http://schemas.openxmlformats.org/officeDocument/2006/relationships" r:embed="rId5"/>
          <a:srcRect/>
          <a:tile tx="-254000" ty="0" sx="30000" sy="30000" flip="none" algn="tl"/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AD8EA55-0765-4637-96E5-077B65F73CEF}" type="presOf" srcId="{CC8B7844-4A7F-474F-BD1E-C986B95FA39A}" destId="{C9675FB6-FDA9-4D08-B872-BD1125D6FDEB}" srcOrd="0" destOrd="0" presId="urn:microsoft.com/office/officeart/2005/8/layout/hList7"/>
    <dgm:cxn modelId="{A12C4F1A-966A-44DF-A929-8BFA3B484F26}" type="presOf" srcId="{AE031727-FD2E-4910-80EC-A9BB8D6C0628}" destId="{5FDD119F-2092-4D1E-B5A1-3BDFBBC70D85}" srcOrd="1" destOrd="0" presId="urn:microsoft.com/office/officeart/2005/8/layout/hList7"/>
    <dgm:cxn modelId="{B6530C8C-523F-48F5-963B-C2A954B1ED52}" type="presOf" srcId="{AE031727-FD2E-4910-80EC-A9BB8D6C0628}" destId="{DBD7E29F-C873-4ED3-B5E0-0EA4238D4CBF}" srcOrd="0" destOrd="0" presId="urn:microsoft.com/office/officeart/2005/8/layout/hList7"/>
    <dgm:cxn modelId="{3E252B75-51C1-40FF-9CEB-A6D48C41F630}" type="presOf" srcId="{D561610A-FC86-48B7-9720-4E4B11C1B2ED}" destId="{0FBCC1AA-E933-4458-8325-35CF06783874}" srcOrd="0" destOrd="0" presId="urn:microsoft.com/office/officeart/2005/8/layout/hList7"/>
    <dgm:cxn modelId="{04968A83-0B13-4950-AF9A-99AC8E5004B4}" srcId="{CC8B7844-4A7F-474F-BD1E-C986B95FA39A}" destId="{AE031727-FD2E-4910-80EC-A9BB8D6C0628}" srcOrd="0" destOrd="0" parTransId="{468C2AC0-77E3-4944-B983-690F596C2F38}" sibTransId="{2E2649B2-74A6-4202-850A-B9E9BD71009D}"/>
    <dgm:cxn modelId="{41D1F057-EF2E-48C8-B481-40C85B050C0C}" type="presOf" srcId="{DDA3E84A-EF6D-44A6-8B23-393525231D84}" destId="{3EF64400-ACEE-45E7-AB97-4E2E0963D044}" srcOrd="1" destOrd="0" presId="urn:microsoft.com/office/officeart/2005/8/layout/hList7"/>
    <dgm:cxn modelId="{B7C16B3D-417B-412D-8006-185852886E88}" type="presOf" srcId="{2E2649B2-74A6-4202-850A-B9E9BD71009D}" destId="{91772CD5-07AB-4D5D-99B1-1B9B801033A1}" srcOrd="0" destOrd="0" presId="urn:microsoft.com/office/officeart/2005/8/layout/hList7"/>
    <dgm:cxn modelId="{3C294168-DC0B-4712-834A-3DA4F4183E23}" srcId="{CC8B7844-4A7F-474F-BD1E-C986B95FA39A}" destId="{D561610A-FC86-48B7-9720-4E4B11C1B2ED}" srcOrd="2" destOrd="0" parTransId="{EECAC3F7-7B9E-42CB-B896-0CC9793A363B}" sibTransId="{A57EC632-7371-43BE-89F2-E1C707C5819B}"/>
    <dgm:cxn modelId="{911AC67B-5800-4D3C-A879-E7249C687489}" type="presOf" srcId="{DDA3E84A-EF6D-44A6-8B23-393525231D84}" destId="{519AF783-B985-41E0-8137-A3611C9C8493}" srcOrd="0" destOrd="0" presId="urn:microsoft.com/office/officeart/2005/8/layout/hList7"/>
    <dgm:cxn modelId="{2D998344-9B56-4ED9-8255-858559D3FECE}" type="presOf" srcId="{609CDBB7-EA2A-46C5-8E15-324AE60CB064}" destId="{D2B88B22-0FB1-4A68-A6B7-1158D39D1AC0}" srcOrd="0" destOrd="0" presId="urn:microsoft.com/office/officeart/2005/8/layout/hList7"/>
    <dgm:cxn modelId="{473C92BC-50B9-445F-9D37-0A6E78A38BF1}" srcId="{CC8B7844-4A7F-474F-BD1E-C986B95FA39A}" destId="{609CDBB7-EA2A-46C5-8E15-324AE60CB064}" srcOrd="1" destOrd="0" parTransId="{C0E9329D-0731-4BDE-9516-D0FE14A6BEF7}" sibTransId="{4EBBE17C-1AF7-4948-A644-7321800BADDF}"/>
    <dgm:cxn modelId="{678FBD75-A396-469F-BF93-FA9BFB0C197B}" type="presOf" srcId="{9ACEB38E-BD01-4E65-8D20-956524E82FCE}" destId="{3C507D09-6316-457C-A8B8-5C89D23975D8}" srcOrd="0" destOrd="0" presId="urn:microsoft.com/office/officeart/2005/8/layout/hList7"/>
    <dgm:cxn modelId="{DD89C625-A787-4452-9C79-AEACE4B41D2D}" type="presOf" srcId="{4EBBE17C-1AF7-4948-A644-7321800BADDF}" destId="{626E2374-9312-49F5-AC21-A328201F42B5}" srcOrd="0" destOrd="0" presId="urn:microsoft.com/office/officeart/2005/8/layout/hList7"/>
    <dgm:cxn modelId="{F2DA3E08-ABCB-4D21-AC2C-C80D673EB61E}" type="presOf" srcId="{DB1AC753-9C3D-4190-8DD9-CF5494149A5F}" destId="{63317CE1-597B-4303-BCBA-91078FF0F6E4}" srcOrd="1" destOrd="0" presId="urn:microsoft.com/office/officeart/2005/8/layout/hList7"/>
    <dgm:cxn modelId="{C890B3B9-119A-4C48-BF53-3EE82AAB9553}" type="presOf" srcId="{D561610A-FC86-48B7-9720-4E4B11C1B2ED}" destId="{0B68A195-03D8-469A-A39E-FF1401C71782}" srcOrd="1" destOrd="0" presId="urn:microsoft.com/office/officeart/2005/8/layout/hList7"/>
    <dgm:cxn modelId="{10186939-D047-4CD5-820D-F223F4440530}" srcId="{CC8B7844-4A7F-474F-BD1E-C986B95FA39A}" destId="{DB1AC753-9C3D-4190-8DD9-CF5494149A5F}" srcOrd="4" destOrd="0" parTransId="{C562A387-D477-4449-96DD-077AB589391E}" sibTransId="{C3FACC85-CF65-401A-B079-ED829C4BD1B1}"/>
    <dgm:cxn modelId="{F1DCE9C5-81B9-4D5D-B318-27AE1F05A8B0}" type="presOf" srcId="{DB1AC753-9C3D-4190-8DD9-CF5494149A5F}" destId="{0D7C17E0-92A5-48FD-9DD5-7E3770C811AC}" srcOrd="0" destOrd="0" presId="urn:microsoft.com/office/officeart/2005/8/layout/hList7"/>
    <dgm:cxn modelId="{694BB1B5-E79D-4D03-9B3B-07F61FDD97FD}" type="presOf" srcId="{A57EC632-7371-43BE-89F2-E1C707C5819B}" destId="{68E07211-2D5C-44CD-9073-4491C73AA6F0}" srcOrd="0" destOrd="0" presId="urn:microsoft.com/office/officeart/2005/8/layout/hList7"/>
    <dgm:cxn modelId="{E0B611FF-0403-472C-A766-66B422968B0D}" srcId="{CC8B7844-4A7F-474F-BD1E-C986B95FA39A}" destId="{DDA3E84A-EF6D-44A6-8B23-393525231D84}" srcOrd="3" destOrd="0" parTransId="{BF08F5A9-B03F-4916-8A56-B92E28BBA7C2}" sibTransId="{9ACEB38E-BD01-4E65-8D20-956524E82FCE}"/>
    <dgm:cxn modelId="{48CC8C2B-A173-4C73-8856-904002EECAB1}" type="presOf" srcId="{609CDBB7-EA2A-46C5-8E15-324AE60CB064}" destId="{3F34F8F4-1EB6-4C90-9F60-1EB66AC587A3}" srcOrd="1" destOrd="0" presId="urn:microsoft.com/office/officeart/2005/8/layout/hList7"/>
    <dgm:cxn modelId="{9A4400A5-715A-45BA-9665-484759ACB635}" type="presParOf" srcId="{C9675FB6-FDA9-4D08-B872-BD1125D6FDEB}" destId="{54A9C79B-83AF-4337-9FD7-606FA6E52A27}" srcOrd="0" destOrd="0" presId="urn:microsoft.com/office/officeart/2005/8/layout/hList7"/>
    <dgm:cxn modelId="{C3E4DEEE-379A-4114-B9B4-4E739059027D}" type="presParOf" srcId="{C9675FB6-FDA9-4D08-B872-BD1125D6FDEB}" destId="{DC2CC885-D235-4704-8C2B-6B45F87CB6F8}" srcOrd="1" destOrd="0" presId="urn:microsoft.com/office/officeart/2005/8/layout/hList7"/>
    <dgm:cxn modelId="{49CAEA4C-A053-4566-94BA-372752306368}" type="presParOf" srcId="{DC2CC885-D235-4704-8C2B-6B45F87CB6F8}" destId="{5B7BAAAA-3164-4244-B3B1-3E0DC37E27BF}" srcOrd="0" destOrd="0" presId="urn:microsoft.com/office/officeart/2005/8/layout/hList7"/>
    <dgm:cxn modelId="{BC41862A-DC9E-489F-9F49-0C169443461D}" type="presParOf" srcId="{5B7BAAAA-3164-4244-B3B1-3E0DC37E27BF}" destId="{DBD7E29F-C873-4ED3-B5E0-0EA4238D4CBF}" srcOrd="0" destOrd="0" presId="urn:microsoft.com/office/officeart/2005/8/layout/hList7"/>
    <dgm:cxn modelId="{BAA7FD0E-ED79-485A-A2E4-83A715A09ECD}" type="presParOf" srcId="{5B7BAAAA-3164-4244-B3B1-3E0DC37E27BF}" destId="{5FDD119F-2092-4D1E-B5A1-3BDFBBC70D85}" srcOrd="1" destOrd="0" presId="urn:microsoft.com/office/officeart/2005/8/layout/hList7"/>
    <dgm:cxn modelId="{D9577DF4-A8A9-4304-AA65-FE5D36B0C972}" type="presParOf" srcId="{5B7BAAAA-3164-4244-B3B1-3E0DC37E27BF}" destId="{59E2C7E7-907F-4483-85F3-418732D90F62}" srcOrd="2" destOrd="0" presId="urn:microsoft.com/office/officeart/2005/8/layout/hList7"/>
    <dgm:cxn modelId="{5BC4E21C-24DD-4D50-A22F-72936A22B62A}" type="presParOf" srcId="{5B7BAAAA-3164-4244-B3B1-3E0DC37E27BF}" destId="{5C9E9673-1F70-44C2-B4CB-9E7DEAD3CD05}" srcOrd="3" destOrd="0" presId="urn:microsoft.com/office/officeart/2005/8/layout/hList7"/>
    <dgm:cxn modelId="{F0720BDE-2C3F-4C6F-9113-983AC328FCBC}" type="presParOf" srcId="{DC2CC885-D235-4704-8C2B-6B45F87CB6F8}" destId="{91772CD5-07AB-4D5D-99B1-1B9B801033A1}" srcOrd="1" destOrd="0" presId="urn:microsoft.com/office/officeart/2005/8/layout/hList7"/>
    <dgm:cxn modelId="{36B39703-349F-45A0-B788-B9439EEA1AC9}" type="presParOf" srcId="{DC2CC885-D235-4704-8C2B-6B45F87CB6F8}" destId="{EBA1269D-6E8A-452C-AB0A-AF02295AC43E}" srcOrd="2" destOrd="0" presId="urn:microsoft.com/office/officeart/2005/8/layout/hList7"/>
    <dgm:cxn modelId="{9EAA0F48-C9E7-4F06-8B7A-4F91854C96D0}" type="presParOf" srcId="{EBA1269D-6E8A-452C-AB0A-AF02295AC43E}" destId="{D2B88B22-0FB1-4A68-A6B7-1158D39D1AC0}" srcOrd="0" destOrd="0" presId="urn:microsoft.com/office/officeart/2005/8/layout/hList7"/>
    <dgm:cxn modelId="{4164A9D7-B7A7-40C8-8D11-F6AB3480A13D}" type="presParOf" srcId="{EBA1269D-6E8A-452C-AB0A-AF02295AC43E}" destId="{3F34F8F4-1EB6-4C90-9F60-1EB66AC587A3}" srcOrd="1" destOrd="0" presId="urn:microsoft.com/office/officeart/2005/8/layout/hList7"/>
    <dgm:cxn modelId="{02EA2995-5DFB-4638-9ED5-6D317FF0785B}" type="presParOf" srcId="{EBA1269D-6E8A-452C-AB0A-AF02295AC43E}" destId="{92A5F56D-C933-4BB3-A6C2-71EDE917B56C}" srcOrd="2" destOrd="0" presId="urn:microsoft.com/office/officeart/2005/8/layout/hList7"/>
    <dgm:cxn modelId="{94A006E7-798B-4AEE-8CEF-D6C40C25FEC3}" type="presParOf" srcId="{EBA1269D-6E8A-452C-AB0A-AF02295AC43E}" destId="{ADB7B642-7A9F-43BF-ADAB-60B567DB91F6}" srcOrd="3" destOrd="0" presId="urn:microsoft.com/office/officeart/2005/8/layout/hList7"/>
    <dgm:cxn modelId="{90A1B145-5F9C-4CC8-A5C2-BFF243681B77}" type="presParOf" srcId="{DC2CC885-D235-4704-8C2B-6B45F87CB6F8}" destId="{626E2374-9312-49F5-AC21-A328201F42B5}" srcOrd="3" destOrd="0" presId="urn:microsoft.com/office/officeart/2005/8/layout/hList7"/>
    <dgm:cxn modelId="{1F931B4A-2E9B-4BA5-96C2-E7ED10EDEA5E}" type="presParOf" srcId="{DC2CC885-D235-4704-8C2B-6B45F87CB6F8}" destId="{E7580C15-A372-4C1A-ADFA-B302C065FF81}" srcOrd="4" destOrd="0" presId="urn:microsoft.com/office/officeart/2005/8/layout/hList7"/>
    <dgm:cxn modelId="{4BA2ABA9-DF09-4CAD-862B-2044BA22366F}" type="presParOf" srcId="{E7580C15-A372-4C1A-ADFA-B302C065FF81}" destId="{0FBCC1AA-E933-4458-8325-35CF06783874}" srcOrd="0" destOrd="0" presId="urn:microsoft.com/office/officeart/2005/8/layout/hList7"/>
    <dgm:cxn modelId="{643ED1C9-99E1-4D85-B2E0-1EAF2F4E3A58}" type="presParOf" srcId="{E7580C15-A372-4C1A-ADFA-B302C065FF81}" destId="{0B68A195-03D8-469A-A39E-FF1401C71782}" srcOrd="1" destOrd="0" presId="urn:microsoft.com/office/officeart/2005/8/layout/hList7"/>
    <dgm:cxn modelId="{8E1522DC-6465-4E16-980C-0102DDFE2226}" type="presParOf" srcId="{E7580C15-A372-4C1A-ADFA-B302C065FF81}" destId="{326F9814-5E48-4624-8F91-144FF91DC6FF}" srcOrd="2" destOrd="0" presId="urn:microsoft.com/office/officeart/2005/8/layout/hList7"/>
    <dgm:cxn modelId="{7935E168-5E2A-45E2-8486-7B627DB39CBB}" type="presParOf" srcId="{E7580C15-A372-4C1A-ADFA-B302C065FF81}" destId="{DD20C15A-20A4-498B-B194-B806EEB2298D}" srcOrd="3" destOrd="0" presId="urn:microsoft.com/office/officeart/2005/8/layout/hList7"/>
    <dgm:cxn modelId="{A4C682C9-DAD3-4A2D-AEE5-D428FB7E69C5}" type="presParOf" srcId="{DC2CC885-D235-4704-8C2B-6B45F87CB6F8}" destId="{68E07211-2D5C-44CD-9073-4491C73AA6F0}" srcOrd="5" destOrd="0" presId="urn:microsoft.com/office/officeart/2005/8/layout/hList7"/>
    <dgm:cxn modelId="{B6A8538B-461D-4A61-A1C2-47D4E607B2EF}" type="presParOf" srcId="{DC2CC885-D235-4704-8C2B-6B45F87CB6F8}" destId="{1A7C39DF-26D4-4B96-A90B-A40ED2B5CD6B}" srcOrd="6" destOrd="0" presId="urn:microsoft.com/office/officeart/2005/8/layout/hList7"/>
    <dgm:cxn modelId="{FF955D14-1B41-498C-80CC-6B913F36F887}" type="presParOf" srcId="{1A7C39DF-26D4-4B96-A90B-A40ED2B5CD6B}" destId="{519AF783-B985-41E0-8137-A3611C9C8493}" srcOrd="0" destOrd="0" presId="urn:microsoft.com/office/officeart/2005/8/layout/hList7"/>
    <dgm:cxn modelId="{B15BB9DA-7FFB-4DE1-934D-2404E1B39D3E}" type="presParOf" srcId="{1A7C39DF-26D4-4B96-A90B-A40ED2B5CD6B}" destId="{3EF64400-ACEE-45E7-AB97-4E2E0963D044}" srcOrd="1" destOrd="0" presId="urn:microsoft.com/office/officeart/2005/8/layout/hList7"/>
    <dgm:cxn modelId="{7F6F5689-A9CF-4C22-A47F-7B1DCCCA0394}" type="presParOf" srcId="{1A7C39DF-26D4-4B96-A90B-A40ED2B5CD6B}" destId="{C72DBB4A-0215-4AFB-8749-62410DF4B05B}" srcOrd="2" destOrd="0" presId="urn:microsoft.com/office/officeart/2005/8/layout/hList7"/>
    <dgm:cxn modelId="{70B6C03C-F5E4-460F-A7FB-4C2AB454098F}" type="presParOf" srcId="{1A7C39DF-26D4-4B96-A90B-A40ED2B5CD6B}" destId="{02230F17-E5F6-40FD-A2F9-566C10B6188E}" srcOrd="3" destOrd="0" presId="urn:microsoft.com/office/officeart/2005/8/layout/hList7"/>
    <dgm:cxn modelId="{CB0D8444-F382-46EB-8CCF-631A6CBB0C11}" type="presParOf" srcId="{DC2CC885-D235-4704-8C2B-6B45F87CB6F8}" destId="{3C507D09-6316-457C-A8B8-5C89D23975D8}" srcOrd="7" destOrd="0" presId="urn:microsoft.com/office/officeart/2005/8/layout/hList7"/>
    <dgm:cxn modelId="{F9BB48E2-9E16-41BD-85D7-DE6CA6355972}" type="presParOf" srcId="{DC2CC885-D235-4704-8C2B-6B45F87CB6F8}" destId="{282B0FBF-1873-4404-970C-BF01DDAA629C}" srcOrd="8" destOrd="0" presId="urn:microsoft.com/office/officeart/2005/8/layout/hList7"/>
    <dgm:cxn modelId="{C3037C6E-1915-485C-A1E7-745BCBE94ABA}" type="presParOf" srcId="{282B0FBF-1873-4404-970C-BF01DDAA629C}" destId="{0D7C17E0-92A5-48FD-9DD5-7E3770C811AC}" srcOrd="0" destOrd="0" presId="urn:microsoft.com/office/officeart/2005/8/layout/hList7"/>
    <dgm:cxn modelId="{B46C57DF-E4A0-4DE0-BB24-1ABA9D58061F}" type="presParOf" srcId="{282B0FBF-1873-4404-970C-BF01DDAA629C}" destId="{63317CE1-597B-4303-BCBA-91078FF0F6E4}" srcOrd="1" destOrd="0" presId="urn:microsoft.com/office/officeart/2005/8/layout/hList7"/>
    <dgm:cxn modelId="{4CFDC1A9-976A-4215-BCDD-BEEC1100ED7C}" type="presParOf" srcId="{282B0FBF-1873-4404-970C-BF01DDAA629C}" destId="{13304085-7B6B-4297-A779-05F126C9806F}" srcOrd="2" destOrd="0" presId="urn:microsoft.com/office/officeart/2005/8/layout/hList7"/>
    <dgm:cxn modelId="{77CFA8A2-9F4C-4778-AC28-D36176AB0C77}" type="presParOf" srcId="{282B0FBF-1873-4404-970C-BF01DDAA629C}" destId="{1FFDCD16-207F-44FE-99A6-253A457B3DE7}" srcOrd="3" destOrd="0" presId="urn:microsoft.com/office/officeart/2005/8/layout/hList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74535-519B-4F3A-A237-14DA37A315F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GB"/>
        </a:p>
      </dgm:t>
    </dgm:pt>
    <dgm:pt modelId="{0915D3D0-84A9-4C17-BE2E-501E4A458E73}">
      <dgm:prSet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0"/>
          <a:r>
            <a:rPr lang="en-GB" sz="1400" b="1" dirty="0" smtClean="0">
              <a:solidFill>
                <a:srgbClr val="01415B"/>
              </a:solidFill>
            </a:rPr>
            <a:t>Tourism</a:t>
          </a:r>
        </a:p>
        <a:p>
          <a:pPr algn="ctr" rtl="0"/>
          <a:endParaRPr lang="en-GB" sz="1400" b="1" dirty="0" smtClean="0">
            <a:solidFill>
              <a:srgbClr val="01415B"/>
            </a:solidFill>
          </a:endParaRP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Portfolio: R3.3 bn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Approvals</a:t>
          </a:r>
          <a:r>
            <a:rPr lang="en-GB" sz="1400" b="0" baseline="0" dirty="0" smtClean="0">
              <a:solidFill>
                <a:srgbClr val="01415B"/>
              </a:solidFill>
            </a:rPr>
            <a:t>:</a:t>
          </a:r>
          <a:br>
            <a:rPr lang="en-GB" sz="1400" b="0" baseline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R710m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Jobs:</a:t>
          </a:r>
          <a:br>
            <a:rPr lang="en-GB" sz="1400" b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1 700</a:t>
          </a:r>
          <a:endParaRPr lang="en-GB" sz="1400" b="1" dirty="0" smtClean="0">
            <a:solidFill>
              <a:srgbClr val="01415B"/>
            </a:solidFill>
          </a:endParaRPr>
        </a:p>
      </dgm:t>
    </dgm:pt>
    <dgm:pt modelId="{B2D7B72C-FE5B-4385-BF6F-D1D094318594}" type="parTrans" cxnId="{E2CF4FF7-0494-4216-ACA4-598E162286DE}">
      <dgm:prSet/>
      <dgm:spPr/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A16153F7-6DB3-404F-B094-AC5A2481041C}" type="sibTrans" cxnId="{E2CF4FF7-0494-4216-ACA4-598E162286DE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F3611AD1-4C3C-42A3-A002-B25D4767E1E5}">
      <dgm:prSet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lIns="0" rIns="0"/>
        <a:lstStyle/>
        <a:p>
          <a:pPr algn="ctr" rtl="0"/>
          <a:r>
            <a:rPr lang="en-GB" sz="1400" b="1" dirty="0" smtClean="0">
              <a:solidFill>
                <a:srgbClr val="01415B"/>
              </a:solidFill>
            </a:rPr>
            <a:t>Franchising</a:t>
          </a:r>
        </a:p>
        <a:p>
          <a:pPr algn="ctr" rtl="0"/>
          <a:endParaRPr lang="en-GB" sz="1400" b="1" dirty="0" smtClean="0">
            <a:solidFill>
              <a:srgbClr val="01415B"/>
            </a:solidFill>
          </a:endParaRP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Portfolio: </a:t>
          </a:r>
          <a:br>
            <a:rPr lang="en-GB" sz="1400" b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R1.0 bn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Approvals</a:t>
          </a:r>
          <a:r>
            <a:rPr lang="en-GB" sz="1400" b="0" baseline="0" dirty="0" smtClean="0">
              <a:solidFill>
                <a:srgbClr val="01415B"/>
              </a:solidFill>
            </a:rPr>
            <a:t>:</a:t>
          </a:r>
          <a:br>
            <a:rPr lang="en-GB" sz="1400" b="0" baseline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R210m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Jobs:</a:t>
          </a:r>
          <a:br>
            <a:rPr lang="en-GB" sz="1400" b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2 500</a:t>
          </a:r>
          <a:endParaRPr lang="en-GB" sz="1400" dirty="0">
            <a:solidFill>
              <a:srgbClr val="01415B"/>
            </a:solidFill>
          </a:endParaRPr>
        </a:p>
      </dgm:t>
    </dgm:pt>
    <dgm:pt modelId="{11FF0A76-EDAD-4294-9F0D-E59E957FB4C4}" type="parTrans" cxnId="{2F5D3348-86F6-4583-BD13-41C2AF7F82F6}">
      <dgm:prSet/>
      <dgm:spPr/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7A1AF2CA-1C8D-457D-9850-64159983D235}" type="sibTrans" cxnId="{2F5D3348-86F6-4583-BD13-41C2AF7F82F6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38FB85A3-DCC4-4CCD-946B-8B7E55F21A00}">
      <dgm:prSet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0"/>
          <a:r>
            <a:rPr lang="en-GB" sz="1400" b="1" dirty="0" smtClean="0">
              <a:solidFill>
                <a:srgbClr val="01415B"/>
              </a:solidFill>
            </a:rPr>
            <a:t>Media and Motion Pictures</a:t>
          </a:r>
        </a:p>
        <a:p>
          <a:pPr algn="ctr" rtl="0"/>
          <a:endParaRPr lang="en-GB" sz="1400" b="1" dirty="0" smtClean="0">
            <a:solidFill>
              <a:srgbClr val="01415B"/>
            </a:solidFill>
          </a:endParaRP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Portfolio: R1.0 bn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Approvals</a:t>
          </a:r>
          <a:r>
            <a:rPr lang="en-GB" sz="1400" b="0" baseline="0" dirty="0" smtClean="0">
              <a:solidFill>
                <a:srgbClr val="01415B"/>
              </a:solidFill>
            </a:rPr>
            <a:t>:</a:t>
          </a:r>
          <a:br>
            <a:rPr lang="en-GB" sz="1400" b="0" baseline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R320m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Jobs:</a:t>
          </a:r>
          <a:br>
            <a:rPr lang="en-GB" sz="1400" b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1 900</a:t>
          </a:r>
          <a:endParaRPr lang="en-GB" sz="1400" b="1" dirty="0" smtClean="0">
            <a:solidFill>
              <a:srgbClr val="01415B"/>
            </a:solidFill>
          </a:endParaRPr>
        </a:p>
        <a:p>
          <a:pPr algn="ctr" rtl="0"/>
          <a:endParaRPr lang="en-GB" sz="1400" dirty="0">
            <a:solidFill>
              <a:srgbClr val="01415B"/>
            </a:solidFill>
          </a:endParaRPr>
        </a:p>
      </dgm:t>
    </dgm:pt>
    <dgm:pt modelId="{7D3A3F07-1BB2-4A8F-831D-9DCD3D97097A}" type="parTrans" cxnId="{2280DAA8-EB9D-4759-B04D-52625BB92FBA}">
      <dgm:prSet/>
      <dgm:spPr/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11D4B3F3-65F9-45AD-A6FD-B980EE2DE99D}" type="sibTrans" cxnId="{2280DAA8-EB9D-4759-B04D-52625BB92FBA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5ECC997F-7544-4ADE-812E-72106F25ABD7}">
      <dgm:prSet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0"/>
          <a:r>
            <a:rPr lang="en-GB" sz="1400" b="1" dirty="0" smtClean="0">
              <a:solidFill>
                <a:srgbClr val="01415B"/>
              </a:solidFill>
            </a:rPr>
            <a:t>Techno-Industries</a:t>
          </a:r>
        </a:p>
        <a:p>
          <a:pPr algn="ctr" rtl="0"/>
          <a:endParaRPr lang="en-GB" sz="1400" b="0" dirty="0" smtClean="0">
            <a:solidFill>
              <a:srgbClr val="01415B"/>
            </a:solidFill>
          </a:endParaRP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Portfolio: R1.8 bn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Approvals</a:t>
          </a:r>
          <a:r>
            <a:rPr lang="en-GB" sz="1400" b="0" baseline="0" dirty="0" smtClean="0">
              <a:solidFill>
                <a:srgbClr val="01415B"/>
              </a:solidFill>
            </a:rPr>
            <a:t>:</a:t>
          </a:r>
          <a:br>
            <a:rPr lang="en-GB" sz="1400" b="0" baseline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R740m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Jobs:</a:t>
          </a:r>
          <a:br>
            <a:rPr lang="en-GB" sz="1400" b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3 000</a:t>
          </a:r>
          <a:endParaRPr lang="en-GB" sz="1400" dirty="0">
            <a:solidFill>
              <a:srgbClr val="01415B"/>
            </a:solidFill>
          </a:endParaRPr>
        </a:p>
      </dgm:t>
    </dgm:pt>
    <dgm:pt modelId="{A44F8B57-EE36-4A07-9D97-B23FB845C77A}" type="parTrans" cxnId="{53DA8D66-59B4-4AFB-A478-760F6787DA9A}">
      <dgm:prSet/>
      <dgm:spPr/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73A36A96-DAE0-4465-8308-3F8A4FB3C849}" type="sibTrans" cxnId="{53DA8D66-59B4-4AFB-A478-760F6787DA9A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0D9955CF-B239-488B-81E5-879705A4434F}">
      <dgm:prSet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0"/>
          <a:r>
            <a:rPr lang="en-GB" sz="1400" b="1" dirty="0" smtClean="0">
              <a:solidFill>
                <a:srgbClr val="01415B"/>
              </a:solidFill>
            </a:rPr>
            <a:t>Venture Capital</a:t>
          </a:r>
        </a:p>
        <a:p>
          <a:pPr algn="ctr" rtl="0"/>
          <a:endParaRPr lang="en-GB" sz="1400" b="1" dirty="0" smtClean="0">
            <a:solidFill>
              <a:srgbClr val="01415B"/>
            </a:solidFill>
          </a:endParaRP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Portfolio: R0.7 bn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Approvals</a:t>
          </a:r>
          <a:r>
            <a:rPr lang="en-GB" sz="1400" b="0" baseline="0" dirty="0" smtClean="0">
              <a:solidFill>
                <a:srgbClr val="01415B"/>
              </a:solidFill>
            </a:rPr>
            <a:t>:</a:t>
          </a:r>
          <a:br>
            <a:rPr lang="en-GB" sz="1400" b="0" baseline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R100m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Jobs:</a:t>
          </a:r>
          <a:br>
            <a:rPr lang="en-GB" sz="1400" b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400</a:t>
          </a:r>
          <a:endParaRPr lang="en-GB" sz="1400" b="1" dirty="0" smtClean="0">
            <a:solidFill>
              <a:srgbClr val="01415B"/>
            </a:solidFill>
          </a:endParaRPr>
        </a:p>
        <a:p>
          <a:pPr algn="ctr" rtl="0"/>
          <a:endParaRPr lang="en-GB" sz="1400" dirty="0">
            <a:solidFill>
              <a:srgbClr val="01415B"/>
            </a:solidFill>
          </a:endParaRPr>
        </a:p>
      </dgm:t>
    </dgm:pt>
    <dgm:pt modelId="{D0731802-E2AD-4BCF-BE25-FD8C5EE93354}" type="parTrans" cxnId="{47C40E24-F00C-43EE-9024-B4E3D6139E9A}">
      <dgm:prSet/>
      <dgm:spPr/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44FA6001-AFAE-44C4-A8FF-861714BC8A28}" type="sibTrans" cxnId="{47C40E24-F00C-43EE-9024-B4E3D6139E9A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AB9B7F68-6DE6-4977-8496-2666C243D9DD}">
      <dgm:prSet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 rtl="0"/>
          <a:r>
            <a:rPr lang="en-GB" sz="1400" b="1" dirty="0" smtClean="0">
              <a:solidFill>
                <a:srgbClr val="01415B"/>
              </a:solidFill>
            </a:rPr>
            <a:t>Healthcare and Education</a:t>
          </a:r>
        </a:p>
        <a:p>
          <a:pPr algn="ctr" rtl="0"/>
          <a:endParaRPr lang="en-GB" sz="1400" b="1" dirty="0" smtClean="0">
            <a:solidFill>
              <a:srgbClr val="01415B"/>
            </a:solidFill>
          </a:endParaRP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Portfolio: R3.1 bn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Approvals</a:t>
          </a:r>
          <a:r>
            <a:rPr lang="en-GB" sz="1400" b="0" baseline="0" dirty="0" smtClean="0">
              <a:solidFill>
                <a:srgbClr val="01415B"/>
              </a:solidFill>
            </a:rPr>
            <a:t>:</a:t>
          </a:r>
          <a:br>
            <a:rPr lang="en-GB" sz="1400" b="0" baseline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R630m</a:t>
          </a:r>
        </a:p>
        <a:p>
          <a:pPr algn="ctr" rtl="0"/>
          <a:r>
            <a:rPr lang="en-GB" sz="1400" b="0" dirty="0" smtClean="0">
              <a:solidFill>
                <a:srgbClr val="01415B"/>
              </a:solidFill>
            </a:rPr>
            <a:t>Jobs:</a:t>
          </a:r>
          <a:br>
            <a:rPr lang="en-GB" sz="1400" b="0" dirty="0" smtClean="0">
              <a:solidFill>
                <a:srgbClr val="01415B"/>
              </a:solidFill>
            </a:rPr>
          </a:br>
          <a:r>
            <a:rPr lang="en-GB" sz="1400" b="0" dirty="0" smtClean="0">
              <a:solidFill>
                <a:srgbClr val="01415B"/>
              </a:solidFill>
            </a:rPr>
            <a:t>1 500</a:t>
          </a:r>
          <a:endParaRPr lang="en-GB" sz="1400" dirty="0">
            <a:solidFill>
              <a:srgbClr val="01415B"/>
            </a:solidFill>
          </a:endParaRPr>
        </a:p>
      </dgm:t>
    </dgm:pt>
    <dgm:pt modelId="{E19D651A-663A-4687-BDA7-4888DC31C5DD}" type="parTrans" cxnId="{7BD02803-6539-468C-B2A9-705AB743890C}">
      <dgm:prSet/>
      <dgm:spPr/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B3C0D11B-8FEE-4E50-9756-07A28932319D}" type="sibTrans" cxnId="{7BD02803-6539-468C-B2A9-705AB743890C}">
      <dgm:prSet/>
      <dgm:spPr/>
      <dgm:t>
        <a:bodyPr/>
        <a:lstStyle/>
        <a:p>
          <a:pPr algn="ctr"/>
          <a:endParaRPr lang="en-GB" sz="1400">
            <a:solidFill>
              <a:srgbClr val="005780"/>
            </a:solidFill>
          </a:endParaRPr>
        </a:p>
      </dgm:t>
    </dgm:pt>
    <dgm:pt modelId="{5513ADB0-6416-485D-933E-535BA4B592F9}" type="pres">
      <dgm:prSet presAssocID="{33374535-519B-4F3A-A237-14DA37A315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291020-D566-479C-B010-6DBA7176E892}" type="pres">
      <dgm:prSet presAssocID="{33374535-519B-4F3A-A237-14DA37A315FA}" presName="fgShape" presStyleLbl="fgShp" presStyleIdx="0" presStyleCnt="1" custFlipVert="1" custScaleY="8965" custLinFactNeighborX="540" custLinFactNeighborY="84234"/>
      <dgm:spPr>
        <a:noFill/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7FA2CE9-EED8-4377-8F1F-9799CC332D5E}" type="pres">
      <dgm:prSet presAssocID="{33374535-519B-4F3A-A237-14DA37A315FA}" presName="linCom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26C61D6-507F-4699-9952-E99E2CF1AA10}" type="pres">
      <dgm:prSet presAssocID="{0915D3D0-84A9-4C17-BE2E-501E4A458E73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8980954-F0C4-4E8A-90F3-E00BCA8F2927}" type="pres">
      <dgm:prSet presAssocID="{0915D3D0-84A9-4C17-BE2E-501E4A458E73}" presName="bkgdShape" presStyleLbl="node1" presStyleIdx="0" presStyleCnt="6"/>
      <dgm:spPr/>
      <dgm:t>
        <a:bodyPr/>
        <a:lstStyle/>
        <a:p>
          <a:endParaRPr lang="en-GB"/>
        </a:p>
      </dgm:t>
    </dgm:pt>
    <dgm:pt modelId="{7B58AB7A-5B00-4339-B081-5719B8CCF580}" type="pres">
      <dgm:prSet presAssocID="{0915D3D0-84A9-4C17-BE2E-501E4A458E73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0C2F21-814D-454C-BE05-5551D74BF236}" type="pres">
      <dgm:prSet presAssocID="{0915D3D0-84A9-4C17-BE2E-501E4A458E73}" presName="invisiNode" presStyleLbl="node1" presStyleIdx="0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D0E7C4C-7354-4C18-8113-60F84AE16CE2}" type="pres">
      <dgm:prSet presAssocID="{0915D3D0-84A9-4C17-BE2E-501E4A458E73}" presName="imagNode" presStyleLbl="fgImgPlace1" presStyleIdx="0" presStyleCnt="6" custLinFactNeighborY="-14790"/>
      <dgm:spPr>
        <a:blipFill dpi="0" rotWithShape="0">
          <a:blip xmlns:r="http://schemas.openxmlformats.org/officeDocument/2006/relationships" r:embed="rId1"/>
          <a:srcRect/>
          <a:tile tx="-762000" ty="-171450" sx="50000" sy="50000" flip="none" algn="tl"/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8D5AFE8-9B8B-43DF-8147-D7F219B78041}" type="pres">
      <dgm:prSet presAssocID="{A16153F7-6DB3-404F-B094-AC5A2481041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4BFF1DC-2C41-457B-889C-22B0F794F6C2}" type="pres">
      <dgm:prSet presAssocID="{F3611AD1-4C3C-42A3-A002-B25D4767E1E5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23D73CA-F7E3-472C-81C8-B7609D18B8F0}" type="pres">
      <dgm:prSet presAssocID="{F3611AD1-4C3C-42A3-A002-B25D4767E1E5}" presName="bkgdShape" presStyleLbl="node1" presStyleIdx="1" presStyleCnt="6"/>
      <dgm:spPr/>
      <dgm:t>
        <a:bodyPr/>
        <a:lstStyle/>
        <a:p>
          <a:endParaRPr lang="en-GB"/>
        </a:p>
      </dgm:t>
    </dgm:pt>
    <dgm:pt modelId="{61E25B32-876F-4F42-9F17-1D4C7FE22ADE}" type="pres">
      <dgm:prSet presAssocID="{F3611AD1-4C3C-42A3-A002-B25D4767E1E5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A63161-B5FA-42B8-8ED7-1F7D8F96DC74}" type="pres">
      <dgm:prSet presAssocID="{F3611AD1-4C3C-42A3-A002-B25D4767E1E5}" presName="invisiNode" presStyleLbl="node1" presStyleIdx="1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C01CC66-6BDD-42D5-BCEF-BBB79C230874}" type="pres">
      <dgm:prSet presAssocID="{F3611AD1-4C3C-42A3-A002-B25D4767E1E5}" presName="imagNode" presStyleLbl="fgImgPlace1" presStyleIdx="1" presStyleCnt="6" custLinFactNeighborY="-14790"/>
      <dgm:spPr>
        <a:blipFill dpi="0" rotWithShape="0">
          <a:blip xmlns:r="http://schemas.openxmlformats.org/officeDocument/2006/relationships" r:embed="rId2"/>
          <a:srcRect/>
          <a:stretch>
            <a:fillRect l="-50000" t="-10000" r="-50000" b="1000"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9D72B75-AC4D-4D34-9179-5773DEC35139}" type="pres">
      <dgm:prSet presAssocID="{7A1AF2CA-1C8D-457D-9850-64159983D23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5532E03-568B-40A1-B93B-20C58F00045A}" type="pres">
      <dgm:prSet presAssocID="{38FB85A3-DCC4-4CCD-946B-8B7E55F21A00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0D89D58-E7F9-47F6-A7A5-D7C02095CA84}" type="pres">
      <dgm:prSet presAssocID="{38FB85A3-DCC4-4CCD-946B-8B7E55F21A00}" presName="bkgdShape" presStyleLbl="node1" presStyleIdx="2" presStyleCnt="6"/>
      <dgm:spPr/>
      <dgm:t>
        <a:bodyPr/>
        <a:lstStyle/>
        <a:p>
          <a:endParaRPr lang="en-GB"/>
        </a:p>
      </dgm:t>
    </dgm:pt>
    <dgm:pt modelId="{54ACF196-16DD-4B3D-B435-0CB2A265CA2B}" type="pres">
      <dgm:prSet presAssocID="{38FB85A3-DCC4-4CCD-946B-8B7E55F21A00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65D61D-666B-48C3-B3B3-0965B94B277E}" type="pres">
      <dgm:prSet presAssocID="{38FB85A3-DCC4-4CCD-946B-8B7E55F21A00}" presName="invisiNode" presStyleLbl="node1" presStyleIdx="2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89788FD-EB49-42AE-8ECA-11C7A33B8F4C}" type="pres">
      <dgm:prSet presAssocID="{38FB85A3-DCC4-4CCD-946B-8B7E55F21A00}" presName="imagNode" presStyleLbl="fgImgPlace1" presStyleIdx="2" presStyleCnt="6" custLinFactNeighborY="-14790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3B12791-F6DA-4E98-9B81-34DCF6F23E7D}" type="pres">
      <dgm:prSet presAssocID="{11D4B3F3-65F9-45AD-A6FD-B980EE2DE99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6FDE59C-0777-4FD4-B998-2ED2EAD01881}" type="pres">
      <dgm:prSet presAssocID="{5ECC997F-7544-4ADE-812E-72106F25ABD7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A24FF9D-A930-48C8-B238-51F49031FB13}" type="pres">
      <dgm:prSet presAssocID="{5ECC997F-7544-4ADE-812E-72106F25ABD7}" presName="bkgdShape" presStyleLbl="node1" presStyleIdx="3" presStyleCnt="6"/>
      <dgm:spPr/>
      <dgm:t>
        <a:bodyPr/>
        <a:lstStyle/>
        <a:p>
          <a:endParaRPr lang="en-GB"/>
        </a:p>
      </dgm:t>
    </dgm:pt>
    <dgm:pt modelId="{BAFE263B-13AB-4AFE-AF3A-31575FACA25B}" type="pres">
      <dgm:prSet presAssocID="{5ECC997F-7544-4ADE-812E-72106F25ABD7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4D2243-E9B0-41DD-9C8F-C7A7590F80B8}" type="pres">
      <dgm:prSet presAssocID="{5ECC997F-7544-4ADE-812E-72106F25ABD7}" presName="invisiNode" presStyleLbl="node1" presStyleIdx="3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3D97D66-B3CC-44D8-8333-38FA42FE0577}" type="pres">
      <dgm:prSet presAssocID="{5ECC997F-7544-4ADE-812E-72106F25ABD7}" presName="imagNode" presStyleLbl="fgImgPlace1" presStyleIdx="3" presStyleCnt="6" custLinFactNeighborY="-14790"/>
      <dgm:spPr>
        <a:blipFill dpi="0" rotWithShape="0">
          <a:blip xmlns:r="http://schemas.openxmlformats.org/officeDocument/2006/relationships" r:embed="rId4"/>
          <a:srcRect/>
          <a:tile tx="-31750" ty="0" sx="30000" sy="30000" flip="none" algn="ctr"/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70734D5-EDFC-453B-BFD3-A3995EF06A67}" type="pres">
      <dgm:prSet presAssocID="{73A36A96-DAE0-4465-8308-3F8A4FB3C84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7BE41B3-65EA-45A1-B6A7-D8C7FBE22F76}" type="pres">
      <dgm:prSet presAssocID="{0D9955CF-B239-488B-81E5-879705A4434F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66BDE9D-3689-44EF-9AB9-E826209C8FF3}" type="pres">
      <dgm:prSet presAssocID="{0D9955CF-B239-488B-81E5-879705A4434F}" presName="bkgdShape" presStyleLbl="node1" presStyleIdx="4" presStyleCnt="6"/>
      <dgm:spPr/>
      <dgm:t>
        <a:bodyPr/>
        <a:lstStyle/>
        <a:p>
          <a:endParaRPr lang="en-GB"/>
        </a:p>
      </dgm:t>
    </dgm:pt>
    <dgm:pt modelId="{BB6E9FCD-F723-4166-9037-5133DFDDAA02}" type="pres">
      <dgm:prSet presAssocID="{0D9955CF-B239-488B-81E5-879705A4434F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9F921B-A418-4442-839A-D2E04292159D}" type="pres">
      <dgm:prSet presAssocID="{0D9955CF-B239-488B-81E5-879705A4434F}" presName="invisiNode" presStyleLbl="node1" presStyleIdx="4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2883B2F-C564-496B-A0B9-1F42B9FF270D}" type="pres">
      <dgm:prSet presAssocID="{0D9955CF-B239-488B-81E5-879705A4434F}" presName="imagNode" presStyleLbl="fgImgPlace1" presStyleIdx="4" presStyleCnt="6" custLinFactNeighborY="-14790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B1DBCCA-9545-4166-A323-32B44623B8FE}" type="pres">
      <dgm:prSet presAssocID="{44FA6001-AFAE-44C4-A8FF-861714BC8A2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A490C58-5CD2-411B-A361-4F04A0D079C4}" type="pres">
      <dgm:prSet presAssocID="{AB9B7F68-6DE6-4977-8496-2666C243D9DD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DF6BD6F-CB13-4C7A-996A-3AAB3DBF78CC}" type="pres">
      <dgm:prSet presAssocID="{AB9B7F68-6DE6-4977-8496-2666C243D9DD}" presName="bkgdShape" presStyleLbl="node1" presStyleIdx="5" presStyleCnt="6"/>
      <dgm:spPr/>
      <dgm:t>
        <a:bodyPr/>
        <a:lstStyle/>
        <a:p>
          <a:endParaRPr lang="en-GB"/>
        </a:p>
      </dgm:t>
    </dgm:pt>
    <dgm:pt modelId="{ABCAA4E4-D530-4D22-B290-CCC19EA149DF}" type="pres">
      <dgm:prSet presAssocID="{AB9B7F68-6DE6-4977-8496-2666C243D9DD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05CB87-22D3-4639-904B-F804DF1C5CF5}" type="pres">
      <dgm:prSet presAssocID="{AB9B7F68-6DE6-4977-8496-2666C243D9DD}" presName="invisiNode" presStyleLbl="node1" presStyleIdx="5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123AFE6-00B2-4003-9CA7-FECD491ED8C9}" type="pres">
      <dgm:prSet presAssocID="{AB9B7F68-6DE6-4977-8496-2666C243D9DD}" presName="imagNode" presStyleLbl="fgImgPlace1" presStyleIdx="5" presStyleCnt="6" custLinFactNeighborY="-14790"/>
      <dgm:spPr>
        <a:blipFill dpi="0" rotWithShape="0">
          <a:blip xmlns:r="http://schemas.openxmlformats.org/officeDocument/2006/relationships" r:embed="rId6"/>
          <a:srcRect/>
          <a:tile tx="355600" ty="25400" sx="47000" sy="47000" flip="none" algn="ctr"/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2A42C8AA-CE6C-4F7C-A3F4-8CB49AD9EE65}" type="presOf" srcId="{0D9955CF-B239-488B-81E5-879705A4434F}" destId="{BB6E9FCD-F723-4166-9037-5133DFDDAA02}" srcOrd="1" destOrd="0" presId="urn:microsoft.com/office/officeart/2005/8/layout/hList7"/>
    <dgm:cxn modelId="{6BD8B481-B55E-4052-B2B5-6CCCA1072C30}" type="presOf" srcId="{AB9B7F68-6DE6-4977-8496-2666C243D9DD}" destId="{ABCAA4E4-D530-4D22-B290-CCC19EA149DF}" srcOrd="1" destOrd="0" presId="urn:microsoft.com/office/officeart/2005/8/layout/hList7"/>
    <dgm:cxn modelId="{61B3A281-3D71-40CF-85FA-734714DE2819}" type="presOf" srcId="{73A36A96-DAE0-4465-8308-3F8A4FB3C849}" destId="{070734D5-EDFC-453B-BFD3-A3995EF06A67}" srcOrd="0" destOrd="0" presId="urn:microsoft.com/office/officeart/2005/8/layout/hList7"/>
    <dgm:cxn modelId="{6909ACD7-BCC5-4E2E-BD6F-FAC49DE0ADBD}" type="presOf" srcId="{5ECC997F-7544-4ADE-812E-72106F25ABD7}" destId="{BAFE263B-13AB-4AFE-AF3A-31575FACA25B}" srcOrd="1" destOrd="0" presId="urn:microsoft.com/office/officeart/2005/8/layout/hList7"/>
    <dgm:cxn modelId="{EF5DB899-7B7A-4119-958E-0052E44C89F4}" type="presOf" srcId="{F3611AD1-4C3C-42A3-A002-B25D4767E1E5}" destId="{B23D73CA-F7E3-472C-81C8-B7609D18B8F0}" srcOrd="0" destOrd="0" presId="urn:microsoft.com/office/officeart/2005/8/layout/hList7"/>
    <dgm:cxn modelId="{2FB55B8F-76BF-4E3F-99D4-C9F8317E544D}" type="presOf" srcId="{44FA6001-AFAE-44C4-A8FF-861714BC8A28}" destId="{6B1DBCCA-9545-4166-A323-32B44623B8FE}" srcOrd="0" destOrd="0" presId="urn:microsoft.com/office/officeart/2005/8/layout/hList7"/>
    <dgm:cxn modelId="{47C40E24-F00C-43EE-9024-B4E3D6139E9A}" srcId="{33374535-519B-4F3A-A237-14DA37A315FA}" destId="{0D9955CF-B239-488B-81E5-879705A4434F}" srcOrd="4" destOrd="0" parTransId="{D0731802-E2AD-4BCF-BE25-FD8C5EE93354}" sibTransId="{44FA6001-AFAE-44C4-A8FF-861714BC8A28}"/>
    <dgm:cxn modelId="{E2CF4FF7-0494-4216-ACA4-598E162286DE}" srcId="{33374535-519B-4F3A-A237-14DA37A315FA}" destId="{0915D3D0-84A9-4C17-BE2E-501E4A458E73}" srcOrd="0" destOrd="0" parTransId="{B2D7B72C-FE5B-4385-BF6F-D1D094318594}" sibTransId="{A16153F7-6DB3-404F-B094-AC5A2481041C}"/>
    <dgm:cxn modelId="{4E3C956F-B2A7-45A0-B483-81F0663E615C}" type="presOf" srcId="{33374535-519B-4F3A-A237-14DA37A315FA}" destId="{5513ADB0-6416-485D-933E-535BA4B592F9}" srcOrd="0" destOrd="0" presId="urn:microsoft.com/office/officeart/2005/8/layout/hList7"/>
    <dgm:cxn modelId="{BEC665BD-C22B-4A89-81A9-A94D19A2CAC5}" type="presOf" srcId="{38FB85A3-DCC4-4CCD-946B-8B7E55F21A00}" destId="{54ACF196-16DD-4B3D-B435-0CB2A265CA2B}" srcOrd="1" destOrd="0" presId="urn:microsoft.com/office/officeart/2005/8/layout/hList7"/>
    <dgm:cxn modelId="{0D7D9661-3B01-4D4C-A328-ABF45B556DE3}" type="presOf" srcId="{7A1AF2CA-1C8D-457D-9850-64159983D235}" destId="{29D72B75-AC4D-4D34-9179-5773DEC35139}" srcOrd="0" destOrd="0" presId="urn:microsoft.com/office/officeart/2005/8/layout/hList7"/>
    <dgm:cxn modelId="{9485F543-2B94-4065-95F8-51CC67F2F27D}" type="presOf" srcId="{11D4B3F3-65F9-45AD-A6FD-B980EE2DE99D}" destId="{03B12791-F6DA-4E98-9B81-34DCF6F23E7D}" srcOrd="0" destOrd="0" presId="urn:microsoft.com/office/officeart/2005/8/layout/hList7"/>
    <dgm:cxn modelId="{85580080-A773-4533-B0A3-FF4CA318067F}" type="presOf" srcId="{38FB85A3-DCC4-4CCD-946B-8B7E55F21A00}" destId="{40D89D58-E7F9-47F6-A7A5-D7C02095CA84}" srcOrd="0" destOrd="0" presId="urn:microsoft.com/office/officeart/2005/8/layout/hList7"/>
    <dgm:cxn modelId="{281EEFD2-F569-430C-83C4-AB85E43CF182}" type="presOf" srcId="{0D9955CF-B239-488B-81E5-879705A4434F}" destId="{E66BDE9D-3689-44EF-9AB9-E826209C8FF3}" srcOrd="0" destOrd="0" presId="urn:microsoft.com/office/officeart/2005/8/layout/hList7"/>
    <dgm:cxn modelId="{2280DAA8-EB9D-4759-B04D-52625BB92FBA}" srcId="{33374535-519B-4F3A-A237-14DA37A315FA}" destId="{38FB85A3-DCC4-4CCD-946B-8B7E55F21A00}" srcOrd="2" destOrd="0" parTransId="{7D3A3F07-1BB2-4A8F-831D-9DCD3D97097A}" sibTransId="{11D4B3F3-65F9-45AD-A6FD-B980EE2DE99D}"/>
    <dgm:cxn modelId="{CE487DED-314B-47D3-9867-81DBD53C68BA}" type="presOf" srcId="{0915D3D0-84A9-4C17-BE2E-501E4A458E73}" destId="{48980954-F0C4-4E8A-90F3-E00BCA8F2927}" srcOrd="0" destOrd="0" presId="urn:microsoft.com/office/officeart/2005/8/layout/hList7"/>
    <dgm:cxn modelId="{53DA8D66-59B4-4AFB-A478-760F6787DA9A}" srcId="{33374535-519B-4F3A-A237-14DA37A315FA}" destId="{5ECC997F-7544-4ADE-812E-72106F25ABD7}" srcOrd="3" destOrd="0" parTransId="{A44F8B57-EE36-4A07-9D97-B23FB845C77A}" sibTransId="{73A36A96-DAE0-4465-8308-3F8A4FB3C849}"/>
    <dgm:cxn modelId="{7BD02803-6539-468C-B2A9-705AB743890C}" srcId="{33374535-519B-4F3A-A237-14DA37A315FA}" destId="{AB9B7F68-6DE6-4977-8496-2666C243D9DD}" srcOrd="5" destOrd="0" parTransId="{E19D651A-663A-4687-BDA7-4888DC31C5DD}" sibTransId="{B3C0D11B-8FEE-4E50-9756-07A28932319D}"/>
    <dgm:cxn modelId="{39E54452-EA9B-4FA2-80C4-5A82928014AF}" type="presOf" srcId="{F3611AD1-4C3C-42A3-A002-B25D4767E1E5}" destId="{61E25B32-876F-4F42-9F17-1D4C7FE22ADE}" srcOrd="1" destOrd="0" presId="urn:microsoft.com/office/officeart/2005/8/layout/hList7"/>
    <dgm:cxn modelId="{4955C5CC-A0CA-4959-A4D8-170D73B943DE}" type="presOf" srcId="{A16153F7-6DB3-404F-B094-AC5A2481041C}" destId="{48D5AFE8-9B8B-43DF-8147-D7F219B78041}" srcOrd="0" destOrd="0" presId="urn:microsoft.com/office/officeart/2005/8/layout/hList7"/>
    <dgm:cxn modelId="{07D5E5B1-0255-41A1-B71F-37916457D6F3}" type="presOf" srcId="{5ECC997F-7544-4ADE-812E-72106F25ABD7}" destId="{BA24FF9D-A930-48C8-B238-51F49031FB13}" srcOrd="0" destOrd="0" presId="urn:microsoft.com/office/officeart/2005/8/layout/hList7"/>
    <dgm:cxn modelId="{2F5D3348-86F6-4583-BD13-41C2AF7F82F6}" srcId="{33374535-519B-4F3A-A237-14DA37A315FA}" destId="{F3611AD1-4C3C-42A3-A002-B25D4767E1E5}" srcOrd="1" destOrd="0" parTransId="{11FF0A76-EDAD-4294-9F0D-E59E957FB4C4}" sibTransId="{7A1AF2CA-1C8D-457D-9850-64159983D235}"/>
    <dgm:cxn modelId="{6DE0FF46-3AF7-4F34-AC14-4E95412164F8}" type="presOf" srcId="{AB9B7F68-6DE6-4977-8496-2666C243D9DD}" destId="{2DF6BD6F-CB13-4C7A-996A-3AAB3DBF78CC}" srcOrd="0" destOrd="0" presId="urn:microsoft.com/office/officeart/2005/8/layout/hList7"/>
    <dgm:cxn modelId="{07EC514F-4FC9-402C-855F-3487ABC93E4E}" type="presOf" srcId="{0915D3D0-84A9-4C17-BE2E-501E4A458E73}" destId="{7B58AB7A-5B00-4339-B081-5719B8CCF580}" srcOrd="1" destOrd="0" presId="urn:microsoft.com/office/officeart/2005/8/layout/hList7"/>
    <dgm:cxn modelId="{EC63BCF6-40AC-4460-A1D6-22DF037EDDD7}" type="presParOf" srcId="{5513ADB0-6416-485D-933E-535BA4B592F9}" destId="{B6291020-D566-479C-B010-6DBA7176E892}" srcOrd="0" destOrd="0" presId="urn:microsoft.com/office/officeart/2005/8/layout/hList7"/>
    <dgm:cxn modelId="{33DB98C1-A926-490C-85E9-9451B613BA9C}" type="presParOf" srcId="{5513ADB0-6416-485D-933E-535BA4B592F9}" destId="{57FA2CE9-EED8-4377-8F1F-9799CC332D5E}" srcOrd="1" destOrd="0" presId="urn:microsoft.com/office/officeart/2005/8/layout/hList7"/>
    <dgm:cxn modelId="{2841EE18-635C-46D0-93B9-625F2F0026F4}" type="presParOf" srcId="{57FA2CE9-EED8-4377-8F1F-9799CC332D5E}" destId="{226C61D6-507F-4699-9952-E99E2CF1AA10}" srcOrd="0" destOrd="0" presId="urn:microsoft.com/office/officeart/2005/8/layout/hList7"/>
    <dgm:cxn modelId="{DB543D10-BC1D-4B78-B02B-5C0B4FB46B3B}" type="presParOf" srcId="{226C61D6-507F-4699-9952-E99E2CF1AA10}" destId="{48980954-F0C4-4E8A-90F3-E00BCA8F2927}" srcOrd="0" destOrd="0" presId="urn:microsoft.com/office/officeart/2005/8/layout/hList7"/>
    <dgm:cxn modelId="{A12AF33A-FC0F-488F-8313-A7D9BE47FF46}" type="presParOf" srcId="{226C61D6-507F-4699-9952-E99E2CF1AA10}" destId="{7B58AB7A-5B00-4339-B081-5719B8CCF580}" srcOrd="1" destOrd="0" presId="urn:microsoft.com/office/officeart/2005/8/layout/hList7"/>
    <dgm:cxn modelId="{1EBF19D9-EF2C-4F23-8094-6E097DD753B5}" type="presParOf" srcId="{226C61D6-507F-4699-9952-E99E2CF1AA10}" destId="{BE0C2F21-814D-454C-BE05-5551D74BF236}" srcOrd="2" destOrd="0" presId="urn:microsoft.com/office/officeart/2005/8/layout/hList7"/>
    <dgm:cxn modelId="{269DEDC0-788B-4D6E-B8C0-7F1DE0A30B9C}" type="presParOf" srcId="{226C61D6-507F-4699-9952-E99E2CF1AA10}" destId="{2D0E7C4C-7354-4C18-8113-60F84AE16CE2}" srcOrd="3" destOrd="0" presId="urn:microsoft.com/office/officeart/2005/8/layout/hList7"/>
    <dgm:cxn modelId="{7E99318E-7E02-4160-82CB-E80EB944447E}" type="presParOf" srcId="{57FA2CE9-EED8-4377-8F1F-9799CC332D5E}" destId="{48D5AFE8-9B8B-43DF-8147-D7F219B78041}" srcOrd="1" destOrd="0" presId="urn:microsoft.com/office/officeart/2005/8/layout/hList7"/>
    <dgm:cxn modelId="{2611A718-62E0-4210-BC81-239F5EB408C4}" type="presParOf" srcId="{57FA2CE9-EED8-4377-8F1F-9799CC332D5E}" destId="{94BFF1DC-2C41-457B-889C-22B0F794F6C2}" srcOrd="2" destOrd="0" presId="urn:microsoft.com/office/officeart/2005/8/layout/hList7"/>
    <dgm:cxn modelId="{500168D0-6B7F-4561-908A-47850EF201A5}" type="presParOf" srcId="{94BFF1DC-2C41-457B-889C-22B0F794F6C2}" destId="{B23D73CA-F7E3-472C-81C8-B7609D18B8F0}" srcOrd="0" destOrd="0" presId="urn:microsoft.com/office/officeart/2005/8/layout/hList7"/>
    <dgm:cxn modelId="{D8F9D69F-9EE3-440F-BD90-FCA56AEF9E5A}" type="presParOf" srcId="{94BFF1DC-2C41-457B-889C-22B0F794F6C2}" destId="{61E25B32-876F-4F42-9F17-1D4C7FE22ADE}" srcOrd="1" destOrd="0" presId="urn:microsoft.com/office/officeart/2005/8/layout/hList7"/>
    <dgm:cxn modelId="{2E376077-4822-4B04-B257-B495C8BA9F04}" type="presParOf" srcId="{94BFF1DC-2C41-457B-889C-22B0F794F6C2}" destId="{63A63161-B5FA-42B8-8ED7-1F7D8F96DC74}" srcOrd="2" destOrd="0" presId="urn:microsoft.com/office/officeart/2005/8/layout/hList7"/>
    <dgm:cxn modelId="{E8B08B02-9129-43AC-BC08-1CF56332AA51}" type="presParOf" srcId="{94BFF1DC-2C41-457B-889C-22B0F794F6C2}" destId="{5C01CC66-6BDD-42D5-BCEF-BBB79C230874}" srcOrd="3" destOrd="0" presId="urn:microsoft.com/office/officeart/2005/8/layout/hList7"/>
    <dgm:cxn modelId="{D9FB67EB-56C3-4BA5-A218-79228B3B5ACD}" type="presParOf" srcId="{57FA2CE9-EED8-4377-8F1F-9799CC332D5E}" destId="{29D72B75-AC4D-4D34-9179-5773DEC35139}" srcOrd="3" destOrd="0" presId="urn:microsoft.com/office/officeart/2005/8/layout/hList7"/>
    <dgm:cxn modelId="{2DC696C8-8CF6-4A50-8706-95F3E6F7FF51}" type="presParOf" srcId="{57FA2CE9-EED8-4377-8F1F-9799CC332D5E}" destId="{75532E03-568B-40A1-B93B-20C58F00045A}" srcOrd="4" destOrd="0" presId="urn:microsoft.com/office/officeart/2005/8/layout/hList7"/>
    <dgm:cxn modelId="{C7B7AB1E-B647-4307-99A0-2F5759FDAA3A}" type="presParOf" srcId="{75532E03-568B-40A1-B93B-20C58F00045A}" destId="{40D89D58-E7F9-47F6-A7A5-D7C02095CA84}" srcOrd="0" destOrd="0" presId="urn:microsoft.com/office/officeart/2005/8/layout/hList7"/>
    <dgm:cxn modelId="{0B36AEA4-9A4A-4120-A4AD-DC2713D2364F}" type="presParOf" srcId="{75532E03-568B-40A1-B93B-20C58F00045A}" destId="{54ACF196-16DD-4B3D-B435-0CB2A265CA2B}" srcOrd="1" destOrd="0" presId="urn:microsoft.com/office/officeart/2005/8/layout/hList7"/>
    <dgm:cxn modelId="{767CDE00-A5BC-49C3-8ADD-4BA850830122}" type="presParOf" srcId="{75532E03-568B-40A1-B93B-20C58F00045A}" destId="{C665D61D-666B-48C3-B3B3-0965B94B277E}" srcOrd="2" destOrd="0" presId="urn:microsoft.com/office/officeart/2005/8/layout/hList7"/>
    <dgm:cxn modelId="{55FB08CD-418C-4AEF-BA84-BF9582F50392}" type="presParOf" srcId="{75532E03-568B-40A1-B93B-20C58F00045A}" destId="{789788FD-EB49-42AE-8ECA-11C7A33B8F4C}" srcOrd="3" destOrd="0" presId="urn:microsoft.com/office/officeart/2005/8/layout/hList7"/>
    <dgm:cxn modelId="{910B46D4-9355-4733-90B5-1ACFA043A0E7}" type="presParOf" srcId="{57FA2CE9-EED8-4377-8F1F-9799CC332D5E}" destId="{03B12791-F6DA-4E98-9B81-34DCF6F23E7D}" srcOrd="5" destOrd="0" presId="urn:microsoft.com/office/officeart/2005/8/layout/hList7"/>
    <dgm:cxn modelId="{9F025124-68E8-48D9-BCF9-C106AEBB9FA2}" type="presParOf" srcId="{57FA2CE9-EED8-4377-8F1F-9799CC332D5E}" destId="{56FDE59C-0777-4FD4-B998-2ED2EAD01881}" srcOrd="6" destOrd="0" presId="urn:microsoft.com/office/officeart/2005/8/layout/hList7"/>
    <dgm:cxn modelId="{84DF98A1-7765-4E1B-B82D-EC52661C6FF5}" type="presParOf" srcId="{56FDE59C-0777-4FD4-B998-2ED2EAD01881}" destId="{BA24FF9D-A930-48C8-B238-51F49031FB13}" srcOrd="0" destOrd="0" presId="urn:microsoft.com/office/officeart/2005/8/layout/hList7"/>
    <dgm:cxn modelId="{80CBFCBD-B125-42E3-A86C-CEDC695499B3}" type="presParOf" srcId="{56FDE59C-0777-4FD4-B998-2ED2EAD01881}" destId="{BAFE263B-13AB-4AFE-AF3A-31575FACA25B}" srcOrd="1" destOrd="0" presId="urn:microsoft.com/office/officeart/2005/8/layout/hList7"/>
    <dgm:cxn modelId="{F59E7E06-CE49-4B7D-B96D-9ED4826E69F2}" type="presParOf" srcId="{56FDE59C-0777-4FD4-B998-2ED2EAD01881}" destId="{F64D2243-E9B0-41DD-9C8F-C7A7590F80B8}" srcOrd="2" destOrd="0" presId="urn:microsoft.com/office/officeart/2005/8/layout/hList7"/>
    <dgm:cxn modelId="{8D9C3BED-AE77-44A8-A728-77A7B0C3D596}" type="presParOf" srcId="{56FDE59C-0777-4FD4-B998-2ED2EAD01881}" destId="{33D97D66-B3CC-44D8-8333-38FA42FE0577}" srcOrd="3" destOrd="0" presId="urn:microsoft.com/office/officeart/2005/8/layout/hList7"/>
    <dgm:cxn modelId="{F01A4918-53E7-4954-BF1A-563BB8525AD6}" type="presParOf" srcId="{57FA2CE9-EED8-4377-8F1F-9799CC332D5E}" destId="{070734D5-EDFC-453B-BFD3-A3995EF06A67}" srcOrd="7" destOrd="0" presId="urn:microsoft.com/office/officeart/2005/8/layout/hList7"/>
    <dgm:cxn modelId="{5CE02B55-B301-43CD-8F94-D7C53A34E0B5}" type="presParOf" srcId="{57FA2CE9-EED8-4377-8F1F-9799CC332D5E}" destId="{47BE41B3-65EA-45A1-B6A7-D8C7FBE22F76}" srcOrd="8" destOrd="0" presId="urn:microsoft.com/office/officeart/2005/8/layout/hList7"/>
    <dgm:cxn modelId="{008B42DF-2788-49EC-80AF-A37702A1B32B}" type="presParOf" srcId="{47BE41B3-65EA-45A1-B6A7-D8C7FBE22F76}" destId="{E66BDE9D-3689-44EF-9AB9-E826209C8FF3}" srcOrd="0" destOrd="0" presId="urn:microsoft.com/office/officeart/2005/8/layout/hList7"/>
    <dgm:cxn modelId="{A47C1386-8796-4103-AA67-C84A0078D60B}" type="presParOf" srcId="{47BE41B3-65EA-45A1-B6A7-D8C7FBE22F76}" destId="{BB6E9FCD-F723-4166-9037-5133DFDDAA02}" srcOrd="1" destOrd="0" presId="urn:microsoft.com/office/officeart/2005/8/layout/hList7"/>
    <dgm:cxn modelId="{86CBA827-DED9-440B-B072-8F44837C370C}" type="presParOf" srcId="{47BE41B3-65EA-45A1-B6A7-D8C7FBE22F76}" destId="{1B9F921B-A418-4442-839A-D2E04292159D}" srcOrd="2" destOrd="0" presId="urn:microsoft.com/office/officeart/2005/8/layout/hList7"/>
    <dgm:cxn modelId="{72D2D778-3EC3-4EB2-9164-D6B94B8D1617}" type="presParOf" srcId="{47BE41B3-65EA-45A1-B6A7-D8C7FBE22F76}" destId="{02883B2F-C564-496B-A0B9-1F42B9FF270D}" srcOrd="3" destOrd="0" presId="urn:microsoft.com/office/officeart/2005/8/layout/hList7"/>
    <dgm:cxn modelId="{DDFD189D-F5A5-4195-B875-25A59765E6AC}" type="presParOf" srcId="{57FA2CE9-EED8-4377-8F1F-9799CC332D5E}" destId="{6B1DBCCA-9545-4166-A323-32B44623B8FE}" srcOrd="9" destOrd="0" presId="urn:microsoft.com/office/officeart/2005/8/layout/hList7"/>
    <dgm:cxn modelId="{182FADCD-8DB0-40B3-AA81-639BFE0BC684}" type="presParOf" srcId="{57FA2CE9-EED8-4377-8F1F-9799CC332D5E}" destId="{9A490C58-5CD2-411B-A361-4F04A0D079C4}" srcOrd="10" destOrd="0" presId="urn:microsoft.com/office/officeart/2005/8/layout/hList7"/>
    <dgm:cxn modelId="{44E4350C-8929-4B8C-B8FF-5570B316670F}" type="presParOf" srcId="{9A490C58-5CD2-411B-A361-4F04A0D079C4}" destId="{2DF6BD6F-CB13-4C7A-996A-3AAB3DBF78CC}" srcOrd="0" destOrd="0" presId="urn:microsoft.com/office/officeart/2005/8/layout/hList7"/>
    <dgm:cxn modelId="{5DDBB2F0-1644-4C8A-B9A5-D1D0B9F5EF7D}" type="presParOf" srcId="{9A490C58-5CD2-411B-A361-4F04A0D079C4}" destId="{ABCAA4E4-D530-4D22-B290-CCC19EA149DF}" srcOrd="1" destOrd="0" presId="urn:microsoft.com/office/officeart/2005/8/layout/hList7"/>
    <dgm:cxn modelId="{4C1C36CB-4499-4D86-89F9-47CD90FF27F0}" type="presParOf" srcId="{9A490C58-5CD2-411B-A361-4F04A0D079C4}" destId="{FC05CB87-22D3-4639-904B-F804DF1C5CF5}" srcOrd="2" destOrd="0" presId="urn:microsoft.com/office/officeart/2005/8/layout/hList7"/>
    <dgm:cxn modelId="{67C8A8EB-708E-49D3-B601-B7DA5390C961}" type="presParOf" srcId="{9A490C58-5CD2-411B-A361-4F04A0D079C4}" destId="{5123AFE6-00B2-4003-9CA7-FECD491ED8C9}" srcOrd="3" destOrd="0" presId="urn:microsoft.com/office/officeart/2005/8/layout/hList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7E29F-C873-4ED3-B5E0-0EA4238D4CBF}">
      <dsp:nvSpPr>
        <dsp:cNvPr id="0" name=""/>
        <dsp:cNvSpPr/>
      </dsp:nvSpPr>
      <dsp:spPr>
        <a:xfrm>
          <a:off x="0" y="0"/>
          <a:ext cx="1874640" cy="457712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1415B"/>
              </a:solidFill>
            </a:rPr>
            <a:t>Mining and Beneficiation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>
            <a:solidFill>
              <a:srgbClr val="01415B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01415B"/>
              </a:solidFill>
            </a:rPr>
            <a:t>Portfolio: </a:t>
          </a:r>
          <a:br>
            <a:rPr lang="en-GB" sz="1400" kern="1200" dirty="0" smtClean="0">
              <a:solidFill>
                <a:srgbClr val="01415B"/>
              </a:solidFill>
            </a:rPr>
          </a:br>
          <a:r>
            <a:rPr lang="en-GB" sz="1400" kern="1200" dirty="0" smtClean="0">
              <a:solidFill>
                <a:srgbClr val="01415B"/>
              </a:solidFill>
            </a:rPr>
            <a:t>R19.9 bn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Approvals</a:t>
          </a:r>
          <a:r>
            <a:rPr lang="en-GB" sz="1400" b="0" kern="1200" baseline="0" dirty="0" smtClean="0">
              <a:solidFill>
                <a:srgbClr val="01415B"/>
              </a:solidFill>
            </a:rPr>
            <a:t>:</a:t>
          </a:r>
          <a:br>
            <a:rPr lang="en-GB" sz="1400" b="0" kern="1200" baseline="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R2 230m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01415B"/>
              </a:solidFill>
            </a:rPr>
            <a:t>Jobs:</a:t>
          </a:r>
          <a:br>
            <a:rPr lang="en-GB" sz="1400" kern="1200" dirty="0" smtClean="0">
              <a:solidFill>
                <a:srgbClr val="01415B"/>
              </a:solidFill>
            </a:rPr>
          </a:br>
          <a:r>
            <a:rPr lang="en-GB" sz="1400" kern="1200" dirty="0" smtClean="0">
              <a:solidFill>
                <a:srgbClr val="01415B"/>
              </a:solidFill>
            </a:rPr>
            <a:t>3 000</a:t>
          </a:r>
        </a:p>
      </dsp:txBody>
      <dsp:txXfrm>
        <a:off x="0" y="1830851"/>
        <a:ext cx="1874640" cy="1830851"/>
      </dsp:txXfrm>
    </dsp:sp>
    <dsp:sp modelId="{5C9E9673-1F70-44C2-B4CB-9E7DEAD3CD05}">
      <dsp:nvSpPr>
        <dsp:cNvPr id="0" name=""/>
        <dsp:cNvSpPr/>
      </dsp:nvSpPr>
      <dsp:spPr>
        <a:xfrm>
          <a:off x="179023" y="45756"/>
          <a:ext cx="1524183" cy="1524183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tile tx="-723900" ty="0" sx="50000" sy="50000" flip="none" algn="tl"/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88B22-0FB1-4A68-A6B7-1158D39D1AC0}">
      <dsp:nvSpPr>
        <dsp:cNvPr id="0" name=""/>
        <dsp:cNvSpPr/>
      </dsp:nvSpPr>
      <dsp:spPr>
        <a:xfrm>
          <a:off x="1930879" y="0"/>
          <a:ext cx="1874640" cy="457712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1415B"/>
              </a:solidFill>
            </a:rPr>
            <a:t>Clothing, Textiles Leather and Footwear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>
            <a:solidFill>
              <a:srgbClr val="01415B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Portfolio: </a:t>
          </a:r>
          <a:br>
            <a:rPr lang="en-GB" sz="1400" b="0" kern="120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R1.2 bn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Approvals</a:t>
          </a:r>
          <a:r>
            <a:rPr lang="en-GB" sz="1400" b="0" kern="1200" baseline="0" dirty="0" smtClean="0">
              <a:solidFill>
                <a:srgbClr val="01415B"/>
              </a:solidFill>
            </a:rPr>
            <a:t>:</a:t>
          </a:r>
          <a:br>
            <a:rPr lang="en-GB" sz="1400" b="0" kern="1200" baseline="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R200m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Jobs:</a:t>
          </a:r>
          <a:br>
            <a:rPr lang="en-GB" sz="1400" b="0" kern="120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2 500</a:t>
          </a:r>
          <a:endParaRPr lang="en-GB" sz="1400" b="0" kern="1200" dirty="0">
            <a:solidFill>
              <a:srgbClr val="01415B"/>
            </a:solidFill>
          </a:endParaRPr>
        </a:p>
      </dsp:txBody>
      <dsp:txXfrm>
        <a:off x="1930879" y="1830851"/>
        <a:ext cx="1874640" cy="1830851"/>
      </dsp:txXfrm>
    </dsp:sp>
    <dsp:sp modelId="{ADB7B642-7A9F-43BF-ADAB-60B567DB91F6}">
      <dsp:nvSpPr>
        <dsp:cNvPr id="0" name=""/>
        <dsp:cNvSpPr/>
      </dsp:nvSpPr>
      <dsp:spPr>
        <a:xfrm>
          <a:off x="2093837" y="45756"/>
          <a:ext cx="1524183" cy="1524183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CC1AA-E933-4458-8325-35CF06783874}">
      <dsp:nvSpPr>
        <dsp:cNvPr id="0" name=""/>
        <dsp:cNvSpPr/>
      </dsp:nvSpPr>
      <dsp:spPr>
        <a:xfrm>
          <a:off x="3861758" y="0"/>
          <a:ext cx="1874640" cy="457712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1415B"/>
              </a:solidFill>
            </a:rPr>
            <a:t>Chemicals and Allied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>
            <a:solidFill>
              <a:srgbClr val="01415B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Portfolio: R11.2 bn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Approvals</a:t>
          </a:r>
          <a:r>
            <a:rPr lang="en-GB" sz="1400" b="0" kern="1200" baseline="0" dirty="0" smtClean="0">
              <a:solidFill>
                <a:srgbClr val="01415B"/>
              </a:solidFill>
            </a:rPr>
            <a:t>:</a:t>
          </a:r>
          <a:br>
            <a:rPr lang="en-GB" sz="1400" b="0" kern="1200" baseline="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R360m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Jobs:</a:t>
          </a:r>
          <a:br>
            <a:rPr lang="en-GB" sz="1400" b="0" kern="120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300</a:t>
          </a:r>
          <a:endParaRPr lang="en-GB" sz="1400" b="0" kern="1200" dirty="0">
            <a:solidFill>
              <a:srgbClr val="01415B"/>
            </a:solidFill>
          </a:endParaRPr>
        </a:p>
      </dsp:txBody>
      <dsp:txXfrm>
        <a:off x="3861758" y="1830851"/>
        <a:ext cx="1874640" cy="1830851"/>
      </dsp:txXfrm>
    </dsp:sp>
    <dsp:sp modelId="{DD20C15A-20A4-498B-B194-B806EEB2298D}">
      <dsp:nvSpPr>
        <dsp:cNvPr id="0" name=""/>
        <dsp:cNvSpPr/>
      </dsp:nvSpPr>
      <dsp:spPr>
        <a:xfrm>
          <a:off x="4036986" y="38409"/>
          <a:ext cx="1524183" cy="1524183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tile tx="0" ty="0" sx="50000" sy="50000" flip="none" algn="tl"/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AF783-B985-41E0-8137-A3611C9C8493}">
      <dsp:nvSpPr>
        <dsp:cNvPr id="0" name=""/>
        <dsp:cNvSpPr/>
      </dsp:nvSpPr>
      <dsp:spPr>
        <a:xfrm>
          <a:off x="5792637" y="0"/>
          <a:ext cx="1874640" cy="457712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1415B"/>
              </a:solidFill>
            </a:rPr>
            <a:t>Transport, Financial and Other Services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>
            <a:solidFill>
              <a:srgbClr val="01415B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Portfolio: R2.8 bn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Approvals:</a:t>
          </a:r>
          <a:br>
            <a:rPr lang="en-GB" sz="1400" b="0" kern="120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R750m</a:t>
          </a:r>
          <a:endParaRPr lang="en-GB" sz="1400" b="0" kern="1200" dirty="0">
            <a:solidFill>
              <a:srgbClr val="01415B"/>
            </a:solidFill>
          </a:endParaRPr>
        </a:p>
      </dsp:txBody>
      <dsp:txXfrm>
        <a:off x="5792637" y="1830851"/>
        <a:ext cx="1874640" cy="1830851"/>
      </dsp:txXfrm>
    </dsp:sp>
    <dsp:sp modelId="{02230F17-E5F6-40FD-A2F9-566C10B6188E}">
      <dsp:nvSpPr>
        <dsp:cNvPr id="0" name=""/>
        <dsp:cNvSpPr/>
      </dsp:nvSpPr>
      <dsp:spPr>
        <a:xfrm>
          <a:off x="5967865" y="45756"/>
          <a:ext cx="1524183" cy="152418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C17E0-92A5-48FD-9DD5-7E3770C811AC}">
      <dsp:nvSpPr>
        <dsp:cNvPr id="0" name=""/>
        <dsp:cNvSpPr/>
      </dsp:nvSpPr>
      <dsp:spPr>
        <a:xfrm>
          <a:off x="7723516" y="0"/>
          <a:ext cx="1874640" cy="457712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1415B"/>
              </a:solidFill>
            </a:rPr>
            <a:t>Construction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>
            <a:solidFill>
              <a:srgbClr val="01415B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  Portfolio: </a:t>
          </a:r>
          <a:br>
            <a:rPr lang="en-GB" sz="1400" b="0" kern="120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R1.0 bn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Approvals</a:t>
          </a:r>
          <a:r>
            <a:rPr lang="en-GB" sz="1400" b="0" kern="1200" baseline="0" dirty="0" smtClean="0">
              <a:solidFill>
                <a:srgbClr val="01415B"/>
              </a:solidFill>
            </a:rPr>
            <a:t>:</a:t>
          </a:r>
          <a:br>
            <a:rPr lang="en-GB" sz="1400" b="0" kern="1200" baseline="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R760m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Jobs:</a:t>
          </a:r>
          <a:br>
            <a:rPr lang="en-GB" sz="1400" b="0" kern="120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4 500</a:t>
          </a:r>
        </a:p>
      </dsp:txBody>
      <dsp:txXfrm>
        <a:off x="7723516" y="1830851"/>
        <a:ext cx="1874640" cy="1830851"/>
      </dsp:txXfrm>
    </dsp:sp>
    <dsp:sp modelId="{1FFDCD16-207F-44FE-99A6-253A457B3DE7}">
      <dsp:nvSpPr>
        <dsp:cNvPr id="0" name=""/>
        <dsp:cNvSpPr/>
      </dsp:nvSpPr>
      <dsp:spPr>
        <a:xfrm>
          <a:off x="7898745" y="45756"/>
          <a:ext cx="1524183" cy="1524183"/>
        </a:xfrm>
        <a:prstGeom prst="ellipse">
          <a:avLst/>
        </a:prstGeom>
        <a:blipFill dpi="0" rotWithShape="0">
          <a:blip xmlns:r="http://schemas.openxmlformats.org/officeDocument/2006/relationships" r:embed="rId5"/>
          <a:srcRect/>
          <a:tile tx="-254000" ty="0" sx="30000" sy="30000" flip="none" algn="tl"/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9C79B-83AF-4337-9FD7-606FA6E52A27}">
      <dsp:nvSpPr>
        <dsp:cNvPr id="0" name=""/>
        <dsp:cNvSpPr/>
      </dsp:nvSpPr>
      <dsp:spPr>
        <a:xfrm>
          <a:off x="431609" y="4165187"/>
          <a:ext cx="8830304" cy="411941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980954-F0C4-4E8A-90F3-E00BCA8F2927}">
      <dsp:nvSpPr>
        <dsp:cNvPr id="0" name=""/>
        <dsp:cNvSpPr/>
      </dsp:nvSpPr>
      <dsp:spPr>
        <a:xfrm>
          <a:off x="117" y="0"/>
          <a:ext cx="1560637" cy="469108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1415B"/>
              </a:solidFill>
            </a:rPr>
            <a:t>Tourism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>
            <a:solidFill>
              <a:srgbClr val="01415B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Portfolio: R3.3 bn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Approvals</a:t>
          </a:r>
          <a:r>
            <a:rPr lang="en-GB" sz="1400" b="0" kern="1200" baseline="0" dirty="0" smtClean="0">
              <a:solidFill>
                <a:srgbClr val="01415B"/>
              </a:solidFill>
            </a:rPr>
            <a:t>:</a:t>
          </a:r>
          <a:br>
            <a:rPr lang="en-GB" sz="1400" b="0" kern="1200" baseline="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R710m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Jobs:</a:t>
          </a:r>
          <a:br>
            <a:rPr lang="en-GB" sz="1400" b="0" kern="120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1 700</a:t>
          </a:r>
          <a:endParaRPr lang="en-GB" sz="1400" b="1" kern="1200" dirty="0" smtClean="0">
            <a:solidFill>
              <a:srgbClr val="01415B"/>
            </a:solidFill>
          </a:endParaRPr>
        </a:p>
      </dsp:txBody>
      <dsp:txXfrm>
        <a:off x="117" y="1876433"/>
        <a:ext cx="1560637" cy="1876433"/>
      </dsp:txXfrm>
    </dsp:sp>
    <dsp:sp modelId="{2D0E7C4C-7354-4C18-8113-60F84AE16CE2}">
      <dsp:nvSpPr>
        <dsp:cNvPr id="0" name=""/>
        <dsp:cNvSpPr/>
      </dsp:nvSpPr>
      <dsp:spPr>
        <a:xfrm>
          <a:off x="46936" y="50425"/>
          <a:ext cx="1466999" cy="1562130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tile tx="-762000" ty="-171450" sx="50000" sy="50000" flip="none" algn="tl"/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D73CA-F7E3-472C-81C8-B7609D18B8F0}">
      <dsp:nvSpPr>
        <dsp:cNvPr id="0" name=""/>
        <dsp:cNvSpPr/>
      </dsp:nvSpPr>
      <dsp:spPr>
        <a:xfrm>
          <a:off x="1607574" y="0"/>
          <a:ext cx="1560637" cy="469108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1415B"/>
              </a:solidFill>
            </a:rPr>
            <a:t>Franchising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>
            <a:solidFill>
              <a:srgbClr val="01415B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Portfolio: </a:t>
          </a:r>
          <a:br>
            <a:rPr lang="en-GB" sz="1400" b="0" kern="120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R1.0 bn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Approvals</a:t>
          </a:r>
          <a:r>
            <a:rPr lang="en-GB" sz="1400" b="0" kern="1200" baseline="0" dirty="0" smtClean="0">
              <a:solidFill>
                <a:srgbClr val="01415B"/>
              </a:solidFill>
            </a:rPr>
            <a:t>:</a:t>
          </a:r>
          <a:br>
            <a:rPr lang="en-GB" sz="1400" b="0" kern="1200" baseline="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R210m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Jobs:</a:t>
          </a:r>
          <a:br>
            <a:rPr lang="en-GB" sz="1400" b="0" kern="120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2 500</a:t>
          </a:r>
          <a:endParaRPr lang="en-GB" sz="1400" kern="1200" dirty="0">
            <a:solidFill>
              <a:srgbClr val="01415B"/>
            </a:solidFill>
          </a:endParaRPr>
        </a:p>
      </dsp:txBody>
      <dsp:txXfrm>
        <a:off x="1607574" y="1876433"/>
        <a:ext cx="1560637" cy="1876433"/>
      </dsp:txXfrm>
    </dsp:sp>
    <dsp:sp modelId="{5C01CC66-6BDD-42D5-BCEF-BBB79C230874}">
      <dsp:nvSpPr>
        <dsp:cNvPr id="0" name=""/>
        <dsp:cNvSpPr/>
      </dsp:nvSpPr>
      <dsp:spPr>
        <a:xfrm>
          <a:off x="1654393" y="50425"/>
          <a:ext cx="1466999" cy="1562130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 l="-50000" t="-10000" r="-50000" b="1000"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89D58-E7F9-47F6-A7A5-D7C02095CA84}">
      <dsp:nvSpPr>
        <dsp:cNvPr id="0" name=""/>
        <dsp:cNvSpPr/>
      </dsp:nvSpPr>
      <dsp:spPr>
        <a:xfrm>
          <a:off x="3215031" y="0"/>
          <a:ext cx="1560637" cy="469108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1415B"/>
              </a:solidFill>
            </a:rPr>
            <a:t>Media and Motion Pictures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>
            <a:solidFill>
              <a:srgbClr val="01415B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Portfolio: R1.0 bn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Approvals</a:t>
          </a:r>
          <a:r>
            <a:rPr lang="en-GB" sz="1400" b="0" kern="1200" baseline="0" dirty="0" smtClean="0">
              <a:solidFill>
                <a:srgbClr val="01415B"/>
              </a:solidFill>
            </a:rPr>
            <a:t>:</a:t>
          </a:r>
          <a:br>
            <a:rPr lang="en-GB" sz="1400" b="0" kern="1200" baseline="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R320m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Jobs:</a:t>
          </a:r>
          <a:br>
            <a:rPr lang="en-GB" sz="1400" b="0" kern="120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1 900</a:t>
          </a:r>
          <a:endParaRPr lang="en-GB" sz="1400" b="1" kern="1200" dirty="0" smtClean="0">
            <a:solidFill>
              <a:srgbClr val="01415B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solidFill>
              <a:srgbClr val="01415B"/>
            </a:solidFill>
          </a:endParaRPr>
        </a:p>
      </dsp:txBody>
      <dsp:txXfrm>
        <a:off x="3215031" y="1876433"/>
        <a:ext cx="1560637" cy="1876433"/>
      </dsp:txXfrm>
    </dsp:sp>
    <dsp:sp modelId="{789788FD-EB49-42AE-8ECA-11C7A33B8F4C}">
      <dsp:nvSpPr>
        <dsp:cNvPr id="0" name=""/>
        <dsp:cNvSpPr/>
      </dsp:nvSpPr>
      <dsp:spPr>
        <a:xfrm>
          <a:off x="3261850" y="50425"/>
          <a:ext cx="1466999" cy="156213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4FF9D-A930-48C8-B238-51F49031FB13}">
      <dsp:nvSpPr>
        <dsp:cNvPr id="0" name=""/>
        <dsp:cNvSpPr/>
      </dsp:nvSpPr>
      <dsp:spPr>
        <a:xfrm>
          <a:off x="4822488" y="0"/>
          <a:ext cx="1560637" cy="469108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1415B"/>
              </a:solidFill>
            </a:rPr>
            <a:t>Techno-Industries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0" kern="1200" dirty="0" smtClean="0">
            <a:solidFill>
              <a:srgbClr val="01415B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Portfolio: R1.8 bn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Approvals</a:t>
          </a:r>
          <a:r>
            <a:rPr lang="en-GB" sz="1400" b="0" kern="1200" baseline="0" dirty="0" smtClean="0">
              <a:solidFill>
                <a:srgbClr val="01415B"/>
              </a:solidFill>
            </a:rPr>
            <a:t>:</a:t>
          </a:r>
          <a:br>
            <a:rPr lang="en-GB" sz="1400" b="0" kern="1200" baseline="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R740m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Jobs:</a:t>
          </a:r>
          <a:br>
            <a:rPr lang="en-GB" sz="1400" b="0" kern="120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3 000</a:t>
          </a:r>
          <a:endParaRPr lang="en-GB" sz="1400" kern="1200" dirty="0">
            <a:solidFill>
              <a:srgbClr val="01415B"/>
            </a:solidFill>
          </a:endParaRPr>
        </a:p>
      </dsp:txBody>
      <dsp:txXfrm>
        <a:off x="4822488" y="1876433"/>
        <a:ext cx="1560637" cy="1876433"/>
      </dsp:txXfrm>
    </dsp:sp>
    <dsp:sp modelId="{33D97D66-B3CC-44D8-8333-38FA42FE0577}">
      <dsp:nvSpPr>
        <dsp:cNvPr id="0" name=""/>
        <dsp:cNvSpPr/>
      </dsp:nvSpPr>
      <dsp:spPr>
        <a:xfrm>
          <a:off x="4869307" y="50425"/>
          <a:ext cx="1466999" cy="1562130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tile tx="-31750" ty="0" sx="30000" sy="30000" flip="none" algn="ctr"/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BDE9D-3689-44EF-9AB9-E826209C8FF3}">
      <dsp:nvSpPr>
        <dsp:cNvPr id="0" name=""/>
        <dsp:cNvSpPr/>
      </dsp:nvSpPr>
      <dsp:spPr>
        <a:xfrm>
          <a:off x="6429945" y="0"/>
          <a:ext cx="1560637" cy="469108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1415B"/>
              </a:solidFill>
            </a:rPr>
            <a:t>Venture Capital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>
            <a:solidFill>
              <a:srgbClr val="01415B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Portfolio: R0.7 bn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Approvals</a:t>
          </a:r>
          <a:r>
            <a:rPr lang="en-GB" sz="1400" b="0" kern="1200" baseline="0" dirty="0" smtClean="0">
              <a:solidFill>
                <a:srgbClr val="01415B"/>
              </a:solidFill>
            </a:rPr>
            <a:t>:</a:t>
          </a:r>
          <a:br>
            <a:rPr lang="en-GB" sz="1400" b="0" kern="1200" baseline="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R100m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Jobs:</a:t>
          </a:r>
          <a:br>
            <a:rPr lang="en-GB" sz="1400" b="0" kern="120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400</a:t>
          </a:r>
          <a:endParaRPr lang="en-GB" sz="1400" b="1" kern="1200" dirty="0" smtClean="0">
            <a:solidFill>
              <a:srgbClr val="01415B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solidFill>
              <a:srgbClr val="01415B"/>
            </a:solidFill>
          </a:endParaRPr>
        </a:p>
      </dsp:txBody>
      <dsp:txXfrm>
        <a:off x="6429945" y="1876433"/>
        <a:ext cx="1560637" cy="1876433"/>
      </dsp:txXfrm>
    </dsp:sp>
    <dsp:sp modelId="{02883B2F-C564-496B-A0B9-1F42B9FF270D}">
      <dsp:nvSpPr>
        <dsp:cNvPr id="0" name=""/>
        <dsp:cNvSpPr/>
      </dsp:nvSpPr>
      <dsp:spPr>
        <a:xfrm>
          <a:off x="6476764" y="50425"/>
          <a:ext cx="1466999" cy="156213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6BD6F-CB13-4C7A-996A-3AAB3DBF78CC}">
      <dsp:nvSpPr>
        <dsp:cNvPr id="0" name=""/>
        <dsp:cNvSpPr/>
      </dsp:nvSpPr>
      <dsp:spPr>
        <a:xfrm>
          <a:off x="8037402" y="0"/>
          <a:ext cx="1560637" cy="469108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01415B"/>
              </a:solidFill>
            </a:rPr>
            <a:t>Healthcare and Education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>
            <a:solidFill>
              <a:srgbClr val="01415B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Portfolio: R3.1 bn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Approvals</a:t>
          </a:r>
          <a:r>
            <a:rPr lang="en-GB" sz="1400" b="0" kern="1200" baseline="0" dirty="0" smtClean="0">
              <a:solidFill>
                <a:srgbClr val="01415B"/>
              </a:solidFill>
            </a:rPr>
            <a:t>:</a:t>
          </a:r>
          <a:br>
            <a:rPr lang="en-GB" sz="1400" b="0" kern="1200" baseline="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R630m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solidFill>
                <a:srgbClr val="01415B"/>
              </a:solidFill>
            </a:rPr>
            <a:t>Jobs:</a:t>
          </a:r>
          <a:br>
            <a:rPr lang="en-GB" sz="1400" b="0" kern="1200" dirty="0" smtClean="0">
              <a:solidFill>
                <a:srgbClr val="01415B"/>
              </a:solidFill>
            </a:rPr>
          </a:br>
          <a:r>
            <a:rPr lang="en-GB" sz="1400" b="0" kern="1200" dirty="0" smtClean="0">
              <a:solidFill>
                <a:srgbClr val="01415B"/>
              </a:solidFill>
            </a:rPr>
            <a:t>1 500</a:t>
          </a:r>
          <a:endParaRPr lang="en-GB" sz="1400" kern="1200" dirty="0">
            <a:solidFill>
              <a:srgbClr val="01415B"/>
            </a:solidFill>
          </a:endParaRPr>
        </a:p>
      </dsp:txBody>
      <dsp:txXfrm>
        <a:off x="8037402" y="1876433"/>
        <a:ext cx="1560637" cy="1876433"/>
      </dsp:txXfrm>
    </dsp:sp>
    <dsp:sp modelId="{5123AFE6-00B2-4003-9CA7-FECD491ED8C9}">
      <dsp:nvSpPr>
        <dsp:cNvPr id="0" name=""/>
        <dsp:cNvSpPr/>
      </dsp:nvSpPr>
      <dsp:spPr>
        <a:xfrm>
          <a:off x="8084221" y="50425"/>
          <a:ext cx="1466999" cy="1562130"/>
        </a:xfrm>
        <a:prstGeom prst="ellipse">
          <a:avLst/>
        </a:prstGeom>
        <a:blipFill dpi="0" rotWithShape="0">
          <a:blip xmlns:r="http://schemas.openxmlformats.org/officeDocument/2006/relationships" r:embed="rId6"/>
          <a:srcRect/>
          <a:tile tx="355600" ty="25400" sx="47000" sy="47000" flip="none" algn="ctr"/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91020-D566-479C-B010-6DBA7176E892}">
      <dsp:nvSpPr>
        <dsp:cNvPr id="0" name=""/>
        <dsp:cNvSpPr/>
      </dsp:nvSpPr>
      <dsp:spPr>
        <a:xfrm flipV="1">
          <a:off x="431609" y="4627999"/>
          <a:ext cx="8830304" cy="63083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212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t" anchorCtr="0" compatLnSpc="1">
            <a:prstTxWarp prst="textNoShape">
              <a:avLst/>
            </a:prstTxWarp>
          </a:bodyPr>
          <a:lstStyle>
            <a:lvl1pPr algn="l" defTabSz="922338">
              <a:lnSpc>
                <a:spcPct val="100000"/>
              </a:lnSpc>
              <a:defRPr sz="1200" b="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4" y="1"/>
            <a:ext cx="430212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t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defRPr sz="1200" b="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1"/>
            <a:ext cx="430212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b" anchorCtr="0" compatLnSpc="1">
            <a:prstTxWarp prst="textNoShape">
              <a:avLst/>
            </a:prstTxWarp>
          </a:bodyPr>
          <a:lstStyle>
            <a:lvl1pPr algn="l" defTabSz="922338">
              <a:lnSpc>
                <a:spcPct val="100000"/>
              </a:lnSpc>
              <a:defRPr sz="1200" b="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4" y="6457951"/>
            <a:ext cx="430212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b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defRPr sz="1200" b="0" smtClean="0"/>
            </a:lvl1pPr>
          </a:lstStyle>
          <a:p>
            <a:pPr>
              <a:defRPr/>
            </a:pPr>
            <a:fld id="{990495D7-9511-4F3D-B616-3FEDE498BA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70376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t" anchorCtr="0" compatLnSpc="1">
            <a:prstTxWarp prst="textNoShape">
              <a:avLst/>
            </a:prstTxWarp>
          </a:bodyPr>
          <a:lstStyle>
            <a:lvl1pPr algn="l" defTabSz="922338">
              <a:lnSpc>
                <a:spcPct val="100000"/>
              </a:lnSpc>
              <a:defRPr sz="1200" b="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6576" y="1"/>
            <a:ext cx="4270376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t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defRPr sz="1200" b="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9763" y="525463"/>
            <a:ext cx="3643312" cy="2522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9375" y="3205164"/>
            <a:ext cx="73025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4301"/>
            <a:ext cx="4270376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b" anchorCtr="0" compatLnSpc="1">
            <a:prstTxWarp prst="textNoShape">
              <a:avLst/>
            </a:prstTxWarp>
          </a:bodyPr>
          <a:lstStyle>
            <a:lvl1pPr algn="l" defTabSz="922338">
              <a:lnSpc>
                <a:spcPct val="100000"/>
              </a:lnSpc>
              <a:defRPr sz="1200" b="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6576" y="6464301"/>
            <a:ext cx="4270376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0" tIns="46090" rIns="92180" bIns="46090" numCol="1" anchor="b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defRPr sz="1200" b="0" smtClean="0"/>
            </a:lvl1pPr>
          </a:lstStyle>
          <a:p>
            <a:pPr>
              <a:defRPr/>
            </a:pPr>
            <a:fld id="{EA34BC45-CCBD-44BF-975B-4E0ABF93E0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E8DB3-4B2B-48BB-AB46-600CDBA52EB3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8175" y="525463"/>
            <a:ext cx="3643313" cy="252253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0964" y="3206751"/>
            <a:ext cx="7297738" cy="3098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27C53-CB92-43D4-A5AC-BD1D0B2DAE4D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D7750-9549-42ED-9F31-DACDC244A7C5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C4A87-4123-4DA7-B2BB-AB1A291BE134}" type="slidenum">
              <a:rPr lang="en-GB" smtClean="0"/>
              <a:pPr/>
              <a:t>10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42AD7-525C-49C0-98A8-76B6CDF6C5F5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42AD7-525C-49C0-98A8-76B6CDF6C5F5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19E53-4715-4942-95B1-E72822910093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1" descr="powerpoint1"/>
          <p:cNvPicPr>
            <a:picLocks noChangeAspect="1" noChangeArrowheads="1"/>
          </p:cNvPicPr>
          <p:nvPr userDrawn="1"/>
        </p:nvPicPr>
        <p:blipFill>
          <a:blip r:embed="rId2" cstate="print"/>
          <a:srcRect b="10231"/>
          <a:stretch>
            <a:fillRect/>
          </a:stretch>
        </p:blipFill>
        <p:spPr bwMode="auto">
          <a:xfrm>
            <a:off x="0" y="0"/>
            <a:ext cx="9904413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337" name="Rectangle 49"/>
          <p:cNvSpPr>
            <a:spLocks noGrp="1" noChangeArrowheads="1"/>
          </p:cNvSpPr>
          <p:nvPr>
            <p:ph type="ctrTitle"/>
          </p:nvPr>
        </p:nvSpPr>
        <p:spPr>
          <a:xfrm>
            <a:off x="341313" y="2646363"/>
            <a:ext cx="5072062" cy="1066800"/>
          </a:xfrm>
          <a:ln w="12700" algn="ctr"/>
        </p:spPr>
        <p:txBody>
          <a:bodyPr wrap="none" tIns="45720" bIns="4572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03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54000" y="3751263"/>
            <a:ext cx="3760788" cy="803275"/>
          </a:xfrm>
        </p:spPr>
        <p:txBody>
          <a:bodyPr lIns="182880" anchor="ctr"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6638" y="652463"/>
            <a:ext cx="2398712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325" y="652463"/>
            <a:ext cx="7046913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25" y="652463"/>
            <a:ext cx="6892925" cy="877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7325" y="1738313"/>
            <a:ext cx="4722813" cy="4429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62538" y="1738313"/>
            <a:ext cx="4722812" cy="2138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62538" y="4029075"/>
            <a:ext cx="4722812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325" y="1738313"/>
            <a:ext cx="4722813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2538" y="1738313"/>
            <a:ext cx="4722812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9" descr="powerpoint2"/>
          <p:cNvPicPr>
            <a:picLocks noChangeAspect="1" noChangeArrowheads="1"/>
          </p:cNvPicPr>
          <p:nvPr userDrawn="1"/>
        </p:nvPicPr>
        <p:blipFill>
          <a:blip r:embed="rId14" cstate="print"/>
          <a:srcRect b="10231"/>
          <a:stretch>
            <a:fillRect/>
          </a:stretch>
        </p:blipFill>
        <p:spPr bwMode="auto">
          <a:xfrm>
            <a:off x="0" y="0"/>
            <a:ext cx="9906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325" y="652463"/>
            <a:ext cx="68929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7325" y="1738313"/>
            <a:ext cx="95980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ll dir="d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Narrow" pitchFamily="34" charset="0"/>
        </a:defRPr>
      </a:lvl9pPr>
    </p:titleStyle>
    <p:bodyStyle>
      <a:lvl1pPr marL="195263" indent="-195263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678D9D"/>
        </a:buClr>
        <a:buChar char="•"/>
        <a:defRPr b="1">
          <a:solidFill>
            <a:srgbClr val="01415B"/>
          </a:solidFill>
          <a:latin typeface="+mn-lt"/>
          <a:ea typeface="+mn-ea"/>
          <a:cs typeface="+mn-cs"/>
        </a:defRPr>
      </a:lvl1pPr>
      <a:lvl2pPr marL="571500" indent="-185738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678D9D"/>
        </a:buClr>
        <a:buChar char="–"/>
        <a:defRPr sz="1600">
          <a:solidFill>
            <a:srgbClr val="01415B"/>
          </a:solidFill>
          <a:latin typeface="+mn-lt"/>
        </a:defRPr>
      </a:lvl2pPr>
      <a:lvl3pPr marL="952500" indent="-1905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678D9D"/>
        </a:buClr>
        <a:buFont typeface="Wingdings" pitchFamily="2" charset="2"/>
        <a:buChar char=""/>
        <a:defRPr sz="1400">
          <a:solidFill>
            <a:srgbClr val="01415B"/>
          </a:solidFill>
          <a:latin typeface="+mn-lt"/>
        </a:defRPr>
      </a:lvl3pPr>
      <a:lvl4pPr marL="1333500" indent="-1905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678D9D"/>
        </a:buClr>
        <a:buFont typeface="Symbol" pitchFamily="18" charset="2"/>
        <a:buChar char="-"/>
        <a:defRPr sz="1200">
          <a:solidFill>
            <a:srgbClr val="01415B"/>
          </a:solidFill>
          <a:latin typeface="+mn-lt"/>
        </a:defRPr>
      </a:lvl4pPr>
      <a:lvl5pPr marL="1943100" indent="-228600" algn="l" rtl="0" eaLnBrk="0" fontAlgn="base" hangingPunct="0">
        <a:spcBef>
          <a:spcPct val="30000"/>
        </a:spcBef>
        <a:spcAft>
          <a:spcPct val="0"/>
        </a:spcAft>
        <a:buClr>
          <a:srgbClr val="004182"/>
        </a:buClr>
        <a:buFont typeface="Wingdings" pitchFamily="2" charset="2"/>
        <a:buChar char="ú"/>
        <a:defRPr sz="1400">
          <a:solidFill>
            <a:srgbClr val="004182"/>
          </a:solidFill>
          <a:latin typeface="+mn-lt"/>
        </a:defRPr>
      </a:lvl5pPr>
      <a:lvl6pPr marL="2400300" indent="-228600" algn="l" rtl="0" eaLnBrk="0" fontAlgn="base" hangingPunct="0">
        <a:spcBef>
          <a:spcPct val="30000"/>
        </a:spcBef>
        <a:spcAft>
          <a:spcPct val="0"/>
        </a:spcAft>
        <a:buClr>
          <a:srgbClr val="004182"/>
        </a:buClr>
        <a:buFont typeface="Wingdings" pitchFamily="2" charset="2"/>
        <a:buChar char="ú"/>
        <a:defRPr sz="1400">
          <a:solidFill>
            <a:srgbClr val="004182"/>
          </a:solidFill>
          <a:latin typeface="+mn-lt"/>
        </a:defRPr>
      </a:lvl6pPr>
      <a:lvl7pPr marL="2857500" indent="-228600" algn="l" rtl="0" eaLnBrk="0" fontAlgn="base" hangingPunct="0">
        <a:spcBef>
          <a:spcPct val="30000"/>
        </a:spcBef>
        <a:spcAft>
          <a:spcPct val="0"/>
        </a:spcAft>
        <a:buClr>
          <a:srgbClr val="004182"/>
        </a:buClr>
        <a:buFont typeface="Wingdings" pitchFamily="2" charset="2"/>
        <a:buChar char="ú"/>
        <a:defRPr sz="1400">
          <a:solidFill>
            <a:srgbClr val="004182"/>
          </a:solidFill>
          <a:latin typeface="+mn-lt"/>
        </a:defRPr>
      </a:lvl7pPr>
      <a:lvl8pPr marL="3314700" indent="-228600" algn="l" rtl="0" eaLnBrk="0" fontAlgn="base" hangingPunct="0">
        <a:spcBef>
          <a:spcPct val="30000"/>
        </a:spcBef>
        <a:spcAft>
          <a:spcPct val="0"/>
        </a:spcAft>
        <a:buClr>
          <a:srgbClr val="004182"/>
        </a:buClr>
        <a:buFont typeface="Wingdings" pitchFamily="2" charset="2"/>
        <a:buChar char="ú"/>
        <a:defRPr sz="1400">
          <a:solidFill>
            <a:srgbClr val="004182"/>
          </a:solidFill>
          <a:latin typeface="+mn-lt"/>
        </a:defRPr>
      </a:lvl8pPr>
      <a:lvl9pPr marL="3771900" indent="-228600" algn="l" rtl="0" eaLnBrk="0" fontAlgn="base" hangingPunct="0">
        <a:spcBef>
          <a:spcPct val="30000"/>
        </a:spcBef>
        <a:spcAft>
          <a:spcPct val="0"/>
        </a:spcAft>
        <a:buClr>
          <a:srgbClr val="004182"/>
        </a:buClr>
        <a:buFont typeface="Wingdings" pitchFamily="2" charset="2"/>
        <a:buChar char="ú"/>
        <a:defRPr sz="1400">
          <a:solidFill>
            <a:srgbClr val="00418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52425" y="3065463"/>
            <a:ext cx="8364538" cy="1066800"/>
          </a:xfrm>
          <a:effectLst>
            <a:outerShdw dist="35921" dir="2700000" algn="ctr" rotWithShape="0">
              <a:schemeClr val="tx1"/>
            </a:outerShdw>
          </a:effectLst>
        </p:spPr>
        <p:txBody>
          <a:bodyPr wrap="square"/>
          <a:lstStyle/>
          <a:p>
            <a:pPr algn="ctr">
              <a:defRPr/>
            </a:pPr>
            <a:r>
              <a:rPr lang="en-GB" sz="4000" dirty="0" smtClean="0"/>
              <a:t>Investing in the Northern Cape</a:t>
            </a:r>
            <a:endParaRPr lang="en-US" sz="4000" dirty="0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2220119" y="4767944"/>
            <a:ext cx="3760788" cy="165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anchor="ctr"/>
          <a:lstStyle/>
          <a:p>
            <a:pPr eaLnBrk="0" hangingPunct="0">
              <a:lnSpc>
                <a:spcPct val="95000"/>
              </a:lnSpc>
              <a:spcBef>
                <a:spcPct val="30000"/>
              </a:spcBef>
              <a:buClr>
                <a:srgbClr val="678D9D"/>
              </a:buClr>
            </a:pPr>
            <a:r>
              <a:rPr lang="en-ZA" sz="2400" dirty="0" smtClean="0">
                <a:solidFill>
                  <a:srgbClr val="000066"/>
                </a:solidFill>
                <a:latin typeface="Arial Narrow" pitchFamily="34" charset="0"/>
              </a:rPr>
              <a:t>Mehmood Ahmed</a:t>
            </a:r>
            <a:endParaRPr lang="en-ZA" sz="2400" dirty="0">
              <a:solidFill>
                <a:srgbClr val="000066"/>
              </a:solidFill>
              <a:latin typeface="Arial Narrow" pitchFamily="34" charset="0"/>
            </a:endParaRP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Clr>
                <a:srgbClr val="678D9D"/>
              </a:buClr>
            </a:pPr>
            <a:r>
              <a:rPr lang="en-ZA" sz="2400" dirty="0">
                <a:solidFill>
                  <a:srgbClr val="000066"/>
                </a:solidFill>
                <a:latin typeface="Arial Narrow" pitchFamily="34" charset="0"/>
              </a:rPr>
              <a:t>Regional </a:t>
            </a:r>
            <a:r>
              <a:rPr lang="en-ZA" sz="2400" dirty="0" smtClean="0">
                <a:solidFill>
                  <a:srgbClr val="000066"/>
                </a:solidFill>
                <a:latin typeface="Arial Narrow" pitchFamily="34" charset="0"/>
              </a:rPr>
              <a:t>Manager </a:t>
            </a: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Clr>
                <a:srgbClr val="678D9D"/>
              </a:buClr>
            </a:pPr>
            <a:r>
              <a:rPr lang="en-ZA" sz="2400" dirty="0" smtClean="0">
                <a:solidFill>
                  <a:srgbClr val="000066"/>
                </a:solidFill>
                <a:latin typeface="Arial Narrow" pitchFamily="34" charset="0"/>
              </a:rPr>
              <a:t>Northern Cape</a:t>
            </a: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Clr>
                <a:srgbClr val="678D9D"/>
              </a:buClr>
            </a:pPr>
            <a:r>
              <a:rPr lang="en-ZA" sz="2400" dirty="0" smtClean="0">
                <a:solidFill>
                  <a:srgbClr val="000066"/>
                </a:solidFill>
                <a:latin typeface="Arial Narrow" pitchFamily="34" charset="0"/>
              </a:rPr>
              <a:t>8 October 2010</a:t>
            </a:r>
            <a:endParaRPr lang="en-ZA" sz="2400" dirty="0">
              <a:solidFill>
                <a:srgbClr val="0000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Sectoral Involvement </a:t>
            </a:r>
            <a:r>
              <a:rPr lang="en-GB" sz="2000" dirty="0" smtClean="0"/>
              <a:t>(continued)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7325" y="1687193"/>
          <a:ext cx="9598157" cy="457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391" y="6264322"/>
            <a:ext cx="838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aseline="30000" dirty="0" smtClean="0">
                <a:solidFill>
                  <a:srgbClr val="01415B"/>
                </a:solidFill>
              </a:rPr>
              <a:t>1</a:t>
            </a:r>
            <a:r>
              <a:rPr lang="en-GB" sz="1000" dirty="0" smtClean="0">
                <a:solidFill>
                  <a:srgbClr val="01415B"/>
                </a:solidFill>
              </a:rPr>
              <a:t> Exposure as at 30 June 2009 at market values, including commitments</a:t>
            </a:r>
          </a:p>
          <a:p>
            <a:r>
              <a:rPr lang="en-GB" sz="1000" baseline="30000" dirty="0" smtClean="0">
                <a:solidFill>
                  <a:srgbClr val="01415B"/>
                </a:solidFill>
              </a:rPr>
              <a:t>2</a:t>
            </a:r>
            <a:r>
              <a:rPr lang="en-GB" sz="1000" dirty="0" smtClean="0">
                <a:solidFill>
                  <a:srgbClr val="01415B"/>
                </a:solidFill>
              </a:rPr>
              <a:t> Value of net approvals 2008/09</a:t>
            </a:r>
          </a:p>
          <a:p>
            <a:r>
              <a:rPr lang="en-GB" sz="1000" baseline="30000" dirty="0" smtClean="0">
                <a:solidFill>
                  <a:srgbClr val="01415B"/>
                </a:solidFill>
              </a:rPr>
              <a:t>3</a:t>
            </a:r>
            <a:r>
              <a:rPr lang="en-GB" sz="1000" dirty="0" smtClean="0">
                <a:solidFill>
                  <a:srgbClr val="01415B"/>
                </a:solidFill>
              </a:rPr>
              <a:t> Number of jobs expected to be created and saved by funding approvals 2008/09</a:t>
            </a:r>
            <a:endParaRPr lang="en-GB" sz="1000" dirty="0">
              <a:solidFill>
                <a:srgbClr val="01415B"/>
              </a:solidFill>
            </a:endParaRPr>
          </a:p>
        </p:txBody>
      </p:sp>
      <p:sp>
        <p:nvSpPr>
          <p:cNvPr id="6" name="Slide Number Placeholder 2"/>
          <p:cNvSpPr txBox="1">
            <a:spLocks noGrp="1"/>
          </p:cNvSpPr>
          <p:nvPr/>
        </p:nvSpPr>
        <p:spPr bwMode="auto">
          <a:xfrm>
            <a:off x="8039099" y="6638925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720E5FB-2DB9-4D9B-9FA7-487A4490F7CA}" type="slidenum">
              <a:rPr lang="en-US" sz="1100">
                <a:solidFill>
                  <a:srgbClr val="003366"/>
                </a:solidFill>
              </a:rPr>
              <a:pPr algn="r"/>
              <a:t>13</a:t>
            </a:fld>
            <a:endParaRPr lang="en-GB" sz="11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Sectoral Involvement </a:t>
            </a:r>
            <a:r>
              <a:rPr lang="en-GB" sz="2000" dirty="0" smtClean="0"/>
              <a:t>(continued)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7458" y="1738313"/>
          <a:ext cx="9598157" cy="4691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2"/>
          <p:cNvSpPr txBox="1">
            <a:spLocks noGrp="1"/>
          </p:cNvSpPr>
          <p:nvPr/>
        </p:nvSpPr>
        <p:spPr bwMode="auto">
          <a:xfrm>
            <a:off x="8039099" y="6638925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720E5FB-2DB9-4D9B-9FA7-487A4490F7CA}" type="slidenum">
              <a:rPr lang="en-US" sz="1100">
                <a:solidFill>
                  <a:srgbClr val="003366"/>
                </a:solidFill>
              </a:rPr>
              <a:pPr algn="r"/>
              <a:t>14</a:t>
            </a:fld>
            <a:endParaRPr lang="en-GB" sz="1100" dirty="0">
              <a:solidFill>
                <a:srgbClr val="00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87457" y="6507135"/>
            <a:ext cx="9598158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Total Exposure R60.5bn as at 30 June 2009             	2008/2009 Approvals R10,82 bn</a:t>
            </a:r>
            <a:endParaRPr lang="en-US" sz="18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Context of green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6" y="1738313"/>
            <a:ext cx="9538565" cy="4870305"/>
          </a:xfrm>
        </p:spPr>
        <p:txBody>
          <a:bodyPr/>
          <a:lstStyle/>
          <a:p>
            <a:r>
              <a:rPr lang="en-ZA" sz="2000" dirty="0" smtClean="0"/>
              <a:t>SA one of the </a:t>
            </a:r>
            <a:r>
              <a:rPr lang="en-ZA" sz="2000" dirty="0" smtClean="0">
                <a:solidFill>
                  <a:srgbClr val="FF0000"/>
                </a:solidFill>
              </a:rPr>
              <a:t>higher producers of carbon</a:t>
            </a:r>
            <a:r>
              <a:rPr lang="en-ZA" sz="2000" dirty="0" smtClean="0"/>
              <a:t> equivalents</a:t>
            </a:r>
          </a:p>
          <a:p>
            <a:r>
              <a:rPr lang="en-ZA" sz="2000" dirty="0" smtClean="0"/>
              <a:t>SA </a:t>
            </a:r>
            <a:r>
              <a:rPr lang="en-ZA" sz="2000" dirty="0" smtClean="0">
                <a:solidFill>
                  <a:srgbClr val="FF0000"/>
                </a:solidFill>
              </a:rPr>
              <a:t>lagging</a:t>
            </a:r>
            <a:r>
              <a:rPr lang="en-ZA" sz="2000" dirty="0" smtClean="0"/>
              <a:t> behind in </a:t>
            </a:r>
            <a:r>
              <a:rPr lang="en-ZA" sz="2000" dirty="0" smtClean="0">
                <a:solidFill>
                  <a:srgbClr val="FF0000"/>
                </a:solidFill>
              </a:rPr>
              <a:t>carbon credits</a:t>
            </a:r>
            <a:r>
              <a:rPr lang="en-ZA" sz="2000" dirty="0" smtClean="0"/>
              <a:t> generation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Leadership role </a:t>
            </a:r>
            <a:r>
              <a:rPr lang="en-US" sz="2000" dirty="0" smtClean="0"/>
              <a:t>in Copenhagen</a:t>
            </a:r>
          </a:p>
          <a:p>
            <a:r>
              <a:rPr lang="en-ZA" sz="2000" dirty="0" smtClean="0"/>
              <a:t>Need to lead in implementation</a:t>
            </a:r>
            <a:endParaRPr lang="en-ZA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Good </a:t>
            </a:r>
            <a:r>
              <a:rPr lang="en-US" sz="2000" dirty="0" smtClean="0">
                <a:solidFill>
                  <a:srgbClr val="FF0000"/>
                </a:solidFill>
              </a:rPr>
              <a:t>sun</a:t>
            </a:r>
          </a:p>
          <a:p>
            <a:r>
              <a:rPr lang="en-ZA" sz="2000" dirty="0" smtClean="0"/>
              <a:t>Some areas of </a:t>
            </a:r>
            <a:r>
              <a:rPr lang="en-ZA" sz="2000" dirty="0" smtClean="0">
                <a:solidFill>
                  <a:srgbClr val="FF0000"/>
                </a:solidFill>
              </a:rPr>
              <a:t>good wind</a:t>
            </a:r>
          </a:p>
          <a:p>
            <a:r>
              <a:rPr lang="en-ZA" sz="2000" dirty="0" smtClean="0"/>
              <a:t>Single electricity utility – opportunity and constraint</a:t>
            </a:r>
          </a:p>
          <a:p>
            <a:r>
              <a:rPr lang="en-ZA" sz="2000" dirty="0" smtClean="0"/>
              <a:t>SA developing country – green technologies expensive</a:t>
            </a:r>
          </a:p>
          <a:p>
            <a:r>
              <a:rPr lang="en-ZA" sz="2000" dirty="0" smtClean="0"/>
              <a:t>Opportunity to develop </a:t>
            </a:r>
            <a:r>
              <a:rPr lang="en-ZA" sz="2000" dirty="0" smtClean="0">
                <a:solidFill>
                  <a:srgbClr val="FF0000"/>
                </a:solidFill>
              </a:rPr>
              <a:t>new industries </a:t>
            </a:r>
            <a:r>
              <a:rPr lang="en-ZA" sz="2000" dirty="0" smtClean="0"/>
              <a:t>– because new internationally, SA can catch up and become leaders</a:t>
            </a:r>
          </a:p>
          <a:p>
            <a:r>
              <a:rPr lang="en-ZA" sz="2000" dirty="0" smtClean="0"/>
              <a:t>Local </a:t>
            </a:r>
            <a:r>
              <a:rPr lang="en-ZA" sz="2000" dirty="0" smtClean="0">
                <a:solidFill>
                  <a:srgbClr val="FF0000"/>
                </a:solidFill>
              </a:rPr>
              <a:t>production opportunities </a:t>
            </a:r>
            <a:r>
              <a:rPr lang="en-ZA" sz="2000" dirty="0" smtClean="0"/>
              <a:t>if we become significant buyers</a:t>
            </a:r>
          </a:p>
          <a:p>
            <a:r>
              <a:rPr lang="en-ZA" sz="2000" dirty="0" smtClean="0"/>
              <a:t>Low cost of local electricity – sometimes makes greening non-viable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103248" y="3253568"/>
            <a:ext cx="1699503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+27(0)82 446 4181</a:t>
            </a:r>
            <a:endParaRPr lang="en-US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8656"/>
            <a:ext cx="9906000" cy="74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IDC approved projects and current pipeline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4" y="1852613"/>
            <a:ext cx="9316893" cy="45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IDC role in </a:t>
            </a:r>
            <a:r>
              <a:rPr lang="en-US" sz="3600" dirty="0" smtClean="0">
                <a:solidFill>
                  <a:srgbClr val="92D050"/>
                </a:solidFill>
              </a:rPr>
              <a:t>Green Funding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5" y="1738312"/>
            <a:ext cx="9598025" cy="4925723"/>
          </a:xfrm>
        </p:spPr>
        <p:txBody>
          <a:bodyPr/>
          <a:lstStyle/>
          <a:p>
            <a:pPr marL="360363" indent="-360363">
              <a:buNone/>
            </a:pPr>
            <a:r>
              <a:rPr lang="en-US" sz="2800" dirty="0" smtClean="0"/>
              <a:t>•	IDC </a:t>
            </a:r>
            <a:r>
              <a:rPr lang="en-US" sz="2800" dirty="0" smtClean="0">
                <a:solidFill>
                  <a:srgbClr val="FF0000"/>
                </a:solidFill>
              </a:rPr>
              <a:t>direct funding</a:t>
            </a:r>
          </a:p>
          <a:p>
            <a:pPr marL="360363" indent="-360363">
              <a:buNone/>
            </a:pPr>
            <a:r>
              <a:rPr lang="en-US" sz="2800" dirty="0" smtClean="0"/>
              <a:t>•	</a:t>
            </a:r>
            <a:r>
              <a:rPr lang="en-US" sz="2800" dirty="0" smtClean="0">
                <a:solidFill>
                  <a:srgbClr val="FF0000"/>
                </a:solidFill>
              </a:rPr>
              <a:t>Crowding in </a:t>
            </a:r>
            <a:r>
              <a:rPr lang="en-US" sz="2800" dirty="0" smtClean="0"/>
              <a:t>other funders</a:t>
            </a:r>
          </a:p>
          <a:p>
            <a:pPr marL="360363" indent="-360363">
              <a:buNone/>
            </a:pPr>
            <a:r>
              <a:rPr lang="en-ZA" sz="2800" dirty="0" smtClean="0"/>
              <a:t>•	Development of new projects in green arena</a:t>
            </a:r>
          </a:p>
          <a:p>
            <a:pPr marL="360363" indent="-360363">
              <a:buNone/>
            </a:pPr>
            <a:r>
              <a:rPr lang="en-ZA" sz="2800" dirty="0" smtClean="0"/>
              <a:t>•	Demonstrating </a:t>
            </a:r>
            <a:r>
              <a:rPr lang="en-ZA" sz="2800" dirty="0" smtClean="0">
                <a:solidFill>
                  <a:srgbClr val="FF0000"/>
                </a:solidFill>
              </a:rPr>
              <a:t>viability of investments </a:t>
            </a:r>
            <a:r>
              <a:rPr lang="en-ZA" sz="2800" dirty="0" smtClean="0"/>
              <a:t>– leading the way</a:t>
            </a:r>
          </a:p>
          <a:p>
            <a:pPr marL="360363" indent="-360363">
              <a:buNone/>
            </a:pPr>
            <a:r>
              <a:rPr lang="en-ZA" sz="2800" dirty="0" smtClean="0"/>
              <a:t>•	Exploring and </a:t>
            </a:r>
            <a:r>
              <a:rPr lang="en-ZA" sz="2800" dirty="0" smtClean="0">
                <a:solidFill>
                  <a:srgbClr val="FF0000"/>
                </a:solidFill>
              </a:rPr>
              <a:t>accessing international sources </a:t>
            </a:r>
            <a:r>
              <a:rPr lang="en-ZA" sz="2800" dirty="0" smtClean="0"/>
              <a:t>of green funding</a:t>
            </a:r>
          </a:p>
          <a:p>
            <a:pPr marL="360363" indent="-360363">
              <a:buNone/>
            </a:pPr>
            <a:r>
              <a:rPr lang="en-ZA" sz="2800" dirty="0" smtClean="0"/>
              <a:t>•	Development and </a:t>
            </a:r>
            <a:r>
              <a:rPr lang="en-ZA" sz="2800" dirty="0" smtClean="0">
                <a:solidFill>
                  <a:srgbClr val="FF0000"/>
                </a:solidFill>
              </a:rPr>
              <a:t>utilisation of carbon credits</a:t>
            </a:r>
          </a:p>
          <a:p>
            <a:pPr marL="360363" indent="-360363">
              <a:buNone/>
            </a:pPr>
            <a:r>
              <a:rPr lang="en-US" sz="2800" dirty="0" smtClean="0"/>
              <a:t>•	</a:t>
            </a:r>
            <a:r>
              <a:rPr lang="en-US" sz="2800" dirty="0" smtClean="0">
                <a:solidFill>
                  <a:srgbClr val="FF0000"/>
                </a:solidFill>
              </a:rPr>
              <a:t>Co-ordinating</a:t>
            </a:r>
            <a:r>
              <a:rPr lang="en-US" sz="2800" dirty="0" smtClean="0"/>
              <a:t> with other agencies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528638"/>
            <a:ext cx="990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BUSINESS SUPPORT </a:t>
            </a:r>
          </a:p>
        </p:txBody>
      </p:sp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173038" y="1926468"/>
            <a:ext cx="9732962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solidFill>
                  <a:srgbClr val="000066"/>
                </a:solidFill>
              </a:rPr>
              <a:t>Technical assistance (TA) </a:t>
            </a:r>
            <a:r>
              <a:rPr lang="en-US" sz="1900" b="0" dirty="0" smtClean="0">
                <a:solidFill>
                  <a:srgbClr val="000066"/>
                </a:solidFill>
              </a:rPr>
              <a:t>for IDC clients to improve business &amp; trust management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solidFill>
                  <a:srgbClr val="000066"/>
                </a:solidFill>
              </a:rPr>
              <a:t>Outsourced Consultants, Mentors, Coaches legal experts provide TA</a:t>
            </a:r>
            <a:endParaRPr lang="en-US" sz="1900" b="0" dirty="0" smtClean="0">
              <a:solidFill>
                <a:srgbClr val="000066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solidFill>
                  <a:srgbClr val="000066"/>
                </a:solidFill>
              </a:rPr>
              <a:t>Training courses delivered through</a:t>
            </a:r>
            <a:r>
              <a:rPr lang="en-US" sz="1900" b="0" dirty="0" smtClean="0">
                <a:solidFill>
                  <a:srgbClr val="000066"/>
                </a:solidFill>
              </a:rPr>
              <a:t> IDC Learning &amp; Development (External) Dept. and/or outsourced Training providers (e.g. Institutions, Professional trainers)</a:t>
            </a:r>
            <a:endParaRPr lang="en-US" sz="1900" dirty="0" smtClean="0">
              <a:solidFill>
                <a:srgbClr val="000066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solidFill>
                  <a:srgbClr val="000066"/>
                </a:solidFill>
              </a:rPr>
              <a:t>Training offered to </a:t>
            </a:r>
            <a:r>
              <a:rPr lang="en-US" sz="1900" b="0" dirty="0" smtClean="0">
                <a:solidFill>
                  <a:srgbClr val="000066"/>
                </a:solidFill>
              </a:rPr>
              <a:t>investee members of the Board of Directors / Trustees, Management Team, middle management, supervisors &amp; staff destined for promotion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solidFill>
                  <a:srgbClr val="000066"/>
                </a:solidFill>
              </a:rPr>
              <a:t>Funding principle: Cost sharing between IDC and Client 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</a:pPr>
            <a:r>
              <a:rPr lang="en-US" sz="1900" b="0" dirty="0" smtClean="0">
                <a:solidFill>
                  <a:srgbClr val="000066"/>
                </a:solidFill>
              </a:rPr>
              <a:t>	(The norm is: 50% Grant funding and 50% Client own contribution)</a:t>
            </a:r>
            <a:r>
              <a:rPr lang="en-US" sz="1900" dirty="0" smtClean="0">
                <a:solidFill>
                  <a:srgbClr val="000066"/>
                </a:solidFill>
              </a:rPr>
              <a:t> 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solidFill>
                  <a:srgbClr val="000066"/>
                </a:solidFill>
              </a:rPr>
              <a:t>Client own contribution: business cash flow OR a </a:t>
            </a:r>
            <a:r>
              <a:rPr lang="en-US" sz="1900" dirty="0">
                <a:solidFill>
                  <a:srgbClr val="000066"/>
                </a:solidFill>
              </a:rPr>
              <a:t>low interest </a:t>
            </a:r>
            <a:r>
              <a:rPr lang="en-US" sz="1900" dirty="0" smtClean="0">
                <a:solidFill>
                  <a:srgbClr val="000066"/>
                </a:solidFill>
              </a:rPr>
              <a:t>or </a:t>
            </a:r>
            <a:r>
              <a:rPr lang="en-US" sz="1900" dirty="0">
                <a:solidFill>
                  <a:srgbClr val="000066"/>
                </a:solidFill>
              </a:rPr>
              <a:t>zero rated </a:t>
            </a:r>
            <a:r>
              <a:rPr lang="en-US" sz="1900" dirty="0" smtClean="0">
                <a:solidFill>
                  <a:srgbClr val="000066"/>
                </a:solidFill>
              </a:rPr>
              <a:t>loan</a:t>
            </a:r>
            <a:r>
              <a:rPr lang="en-US" sz="1900" b="0" dirty="0" smtClean="0">
                <a:solidFill>
                  <a:srgbClr val="000066"/>
                </a:solidFill>
              </a:rPr>
              <a:t> </a:t>
            </a:r>
            <a:endParaRPr lang="en-US" sz="1900" b="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en-US" sz="1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528638"/>
            <a:ext cx="990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BUSINESS SUPPORT </a:t>
            </a:r>
          </a:p>
        </p:txBody>
      </p:sp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173038" y="1926468"/>
            <a:ext cx="9732962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solidFill>
                  <a:srgbClr val="000066"/>
                </a:solidFill>
              </a:rPr>
              <a:t>Technical assistance (TA) </a:t>
            </a:r>
            <a:r>
              <a:rPr lang="en-US" sz="1900" b="0" dirty="0" smtClean="0">
                <a:solidFill>
                  <a:srgbClr val="000066"/>
                </a:solidFill>
              </a:rPr>
              <a:t>for IDC clients to improve business &amp; trust management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solidFill>
                  <a:srgbClr val="000066"/>
                </a:solidFill>
              </a:rPr>
              <a:t>Outsourced Consultants, Mentors, Coaches legal experts provide TA</a:t>
            </a:r>
            <a:endParaRPr lang="en-US" sz="1900" b="0" dirty="0" smtClean="0">
              <a:solidFill>
                <a:srgbClr val="000066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solidFill>
                  <a:srgbClr val="000066"/>
                </a:solidFill>
              </a:rPr>
              <a:t>Training courses delivered through</a:t>
            </a:r>
            <a:r>
              <a:rPr lang="en-US" sz="1900" b="0" dirty="0" smtClean="0">
                <a:solidFill>
                  <a:srgbClr val="000066"/>
                </a:solidFill>
              </a:rPr>
              <a:t> IDC Learning &amp; Development (External) Dept. and/or outsourced Training providers (e.g. Institutions, Professional trainers)</a:t>
            </a:r>
            <a:endParaRPr lang="en-US" sz="1900" dirty="0" smtClean="0">
              <a:solidFill>
                <a:srgbClr val="000066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solidFill>
                  <a:srgbClr val="000066"/>
                </a:solidFill>
              </a:rPr>
              <a:t>Training offered to </a:t>
            </a:r>
            <a:r>
              <a:rPr lang="en-US" sz="1900" b="0" dirty="0" smtClean="0">
                <a:solidFill>
                  <a:srgbClr val="000066"/>
                </a:solidFill>
              </a:rPr>
              <a:t>investee members of the Board of Directors / Trustees, Management Team, middle management, supervisors &amp; staff destined for promotion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solidFill>
                  <a:srgbClr val="000066"/>
                </a:solidFill>
              </a:rPr>
              <a:t>Funding principle: Cost sharing between IDC and Client 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</a:pPr>
            <a:r>
              <a:rPr lang="en-US" sz="1900" b="0" dirty="0" smtClean="0">
                <a:solidFill>
                  <a:srgbClr val="000066"/>
                </a:solidFill>
              </a:rPr>
              <a:t>	(The norm is: 50% Grant funding and 50% Client own contribution)</a:t>
            </a:r>
            <a:r>
              <a:rPr lang="en-US" sz="1900" dirty="0" smtClean="0">
                <a:solidFill>
                  <a:srgbClr val="000066"/>
                </a:solidFill>
              </a:rPr>
              <a:t> 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solidFill>
                  <a:srgbClr val="000066"/>
                </a:solidFill>
              </a:rPr>
              <a:t>Client own contribution: business cash flow OR a </a:t>
            </a:r>
            <a:r>
              <a:rPr lang="en-US" sz="1900" dirty="0">
                <a:solidFill>
                  <a:srgbClr val="000066"/>
                </a:solidFill>
              </a:rPr>
              <a:t>low interest </a:t>
            </a:r>
            <a:r>
              <a:rPr lang="en-US" sz="1900" dirty="0" smtClean="0">
                <a:solidFill>
                  <a:srgbClr val="000066"/>
                </a:solidFill>
              </a:rPr>
              <a:t>or </a:t>
            </a:r>
            <a:r>
              <a:rPr lang="en-US" sz="1900" dirty="0">
                <a:solidFill>
                  <a:srgbClr val="000066"/>
                </a:solidFill>
              </a:rPr>
              <a:t>zero rated </a:t>
            </a:r>
            <a:r>
              <a:rPr lang="en-US" sz="1900" dirty="0" smtClean="0">
                <a:solidFill>
                  <a:srgbClr val="000066"/>
                </a:solidFill>
              </a:rPr>
              <a:t>loan</a:t>
            </a:r>
            <a:r>
              <a:rPr lang="en-US" sz="1900" b="0" dirty="0" smtClean="0">
                <a:solidFill>
                  <a:srgbClr val="000066"/>
                </a:solidFill>
              </a:rPr>
              <a:t> </a:t>
            </a:r>
            <a:endParaRPr lang="en-US" sz="1900" b="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en-US" sz="1800" dirty="0">
              <a:solidFill>
                <a:srgbClr val="000066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308485" y="3043001"/>
            <a:ext cx="5591331" cy="2353455"/>
          </a:xfrm>
          <a:prstGeom prst="wedgeRoundRectCallout">
            <a:avLst>
              <a:gd name="adj1" fmla="val -18420"/>
              <a:gd name="adj2" fmla="val -111117"/>
              <a:gd name="adj3" fmla="val 16667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2563" indent="-182563"/>
            <a:endParaRPr lang="en-US" sz="3600" dirty="0" smtClean="0">
              <a:solidFill>
                <a:srgbClr val="002060"/>
              </a:solidFill>
            </a:endParaRPr>
          </a:p>
          <a:p>
            <a:pPr marL="182563" indent="-182563"/>
            <a:r>
              <a:rPr lang="en-US" sz="3600" dirty="0" smtClean="0">
                <a:solidFill>
                  <a:srgbClr val="002060"/>
                </a:solidFill>
              </a:rPr>
              <a:t>.… more than funding</a:t>
            </a:r>
            <a:endParaRPr kumimoji="0" lang="en-ZA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5" y="1949334"/>
            <a:ext cx="3888285" cy="4156050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/>
              <a:t>COTII</a:t>
            </a:r>
          </a:p>
          <a:p>
            <a:r>
              <a:rPr lang="en-US" sz="2400" dirty="0" smtClean="0"/>
              <a:t>DTI</a:t>
            </a:r>
          </a:p>
          <a:p>
            <a:r>
              <a:rPr lang="en-US" sz="2400" dirty="0" smtClean="0"/>
              <a:t>KHULA </a:t>
            </a:r>
          </a:p>
          <a:p>
            <a:r>
              <a:rPr lang="en-US" sz="2400" dirty="0" smtClean="0"/>
              <a:t>seda</a:t>
            </a:r>
          </a:p>
          <a:p>
            <a:r>
              <a:rPr lang="en-US" sz="2400" dirty="0" smtClean="0"/>
              <a:t>samaf</a:t>
            </a:r>
          </a:p>
          <a:p>
            <a:r>
              <a:rPr lang="en-US" sz="2400" dirty="0" smtClean="0"/>
              <a:t>NEF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33644" y="1890713"/>
            <a:ext cx="4110355" cy="48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95263" marR="0" lvl="0" indent="-195263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678D9D"/>
              </a:buClr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141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</a:p>
          <a:p>
            <a:pPr marL="195263" marR="0" lvl="0" indent="-195263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678D9D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141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Provincial Departments</a:t>
            </a:r>
          </a:p>
          <a:p>
            <a:pPr marL="195263" marR="0" lvl="0" indent="-195263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678D9D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141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Government</a:t>
            </a:r>
          </a:p>
          <a:p>
            <a:pPr marL="195263" marR="0" lvl="0" indent="-195263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678D9D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141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NCEDA</a:t>
            </a:r>
          </a:p>
          <a:p>
            <a:pPr marL="195263" marR="0" lvl="0" indent="-195263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678D9D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141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DBSA</a:t>
            </a:r>
          </a:p>
          <a:p>
            <a:pPr marL="195263" marR="0" lvl="0" indent="-195263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678D9D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141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LANDBANK</a:t>
            </a:r>
          </a:p>
          <a:p>
            <a:pPr marL="195263" marR="0" lvl="0" indent="-195263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678D9D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141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LED Structures</a:t>
            </a:r>
          </a:p>
          <a:p>
            <a:pPr marL="195263" marR="0" lvl="0" indent="-195263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678D9D"/>
              </a:buClr>
              <a:buSzTx/>
              <a:buFontTx/>
              <a:buChar char="•"/>
              <a:tabLst/>
              <a:defRPr/>
            </a:pPr>
            <a:r>
              <a:rPr lang="en-US" sz="2400" kern="0" noProof="0" dirty="0" smtClean="0">
                <a:solidFill>
                  <a:srgbClr val="01415B"/>
                </a:solidFill>
                <a:latin typeface="+mn-lt"/>
              </a:rPr>
              <a:t>Commercial Banks</a:t>
            </a:r>
          </a:p>
          <a:p>
            <a:pPr marL="195263" marR="0" lvl="0" indent="-195263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678D9D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rgbClr val="0141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Business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rgbClr val="0141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Chambers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141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395412" y="4740275"/>
            <a:ext cx="6337799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/>
          <a:lstStyle/>
          <a:p>
            <a:pPr algn="l" eaLnBrk="0" hangingPunct="0">
              <a:lnSpc>
                <a:spcPct val="80000"/>
              </a:lnSpc>
              <a:spcBef>
                <a:spcPct val="25000"/>
              </a:spcBef>
              <a:buClr>
                <a:srgbClr val="678D9D"/>
              </a:buClr>
            </a:pPr>
            <a:r>
              <a:rPr lang="en-ZA" sz="2000" dirty="0">
                <a:solidFill>
                  <a:schemeClr val="tx2"/>
                </a:solidFill>
                <a:latin typeface="Arial Narrow" pitchFamily="34" charset="0"/>
              </a:rPr>
              <a:t>The Industrial Development Corporation</a:t>
            </a:r>
          </a:p>
          <a:p>
            <a:pPr algn="l" eaLnBrk="0" hangingPunct="0">
              <a:lnSpc>
                <a:spcPct val="80000"/>
              </a:lnSpc>
              <a:spcBef>
                <a:spcPct val="25000"/>
              </a:spcBef>
              <a:buClr>
                <a:srgbClr val="678D9D"/>
              </a:buClr>
            </a:pPr>
            <a:r>
              <a:rPr lang="en-ZA" sz="2000" dirty="0">
                <a:solidFill>
                  <a:schemeClr val="tx2"/>
                </a:solidFill>
                <a:latin typeface="Arial Narrow" pitchFamily="34" charset="0"/>
              </a:rPr>
              <a:t>Sanlam Business Complex </a:t>
            </a:r>
          </a:p>
          <a:p>
            <a:pPr algn="l" eaLnBrk="0" hangingPunct="0">
              <a:lnSpc>
                <a:spcPct val="80000"/>
              </a:lnSpc>
              <a:spcBef>
                <a:spcPct val="25000"/>
              </a:spcBef>
              <a:buClr>
                <a:srgbClr val="678D9D"/>
              </a:buClr>
            </a:pPr>
            <a:r>
              <a:rPr lang="en-ZA" sz="2000" dirty="0">
                <a:solidFill>
                  <a:schemeClr val="tx2"/>
                </a:solidFill>
                <a:latin typeface="Arial Narrow" pitchFamily="34" charset="0"/>
              </a:rPr>
              <a:t>13 Bishops Ave </a:t>
            </a:r>
            <a:r>
              <a:rPr lang="en-ZA" sz="2000" dirty="0" smtClean="0">
                <a:solidFill>
                  <a:schemeClr val="tx2"/>
                </a:solidFill>
                <a:latin typeface="Arial Narrow" pitchFamily="34" charset="0"/>
              </a:rPr>
              <a:t>Kimberley        P O </a:t>
            </a:r>
            <a:r>
              <a:rPr lang="en-ZA" sz="2000" dirty="0">
                <a:solidFill>
                  <a:schemeClr val="tx2"/>
                </a:solidFill>
                <a:latin typeface="Arial Narrow" pitchFamily="34" charset="0"/>
              </a:rPr>
              <a:t>Box 808</a:t>
            </a:r>
            <a:r>
              <a:rPr lang="en-ZA" sz="2000" dirty="0" smtClean="0">
                <a:solidFill>
                  <a:schemeClr val="tx2"/>
                </a:solidFill>
                <a:latin typeface="Arial Narrow" pitchFamily="34" charset="0"/>
              </a:rPr>
              <a:t>, Kimberley</a:t>
            </a:r>
            <a:r>
              <a:rPr lang="en-ZA" sz="2000" dirty="0">
                <a:solidFill>
                  <a:schemeClr val="tx2"/>
                </a:solidFill>
                <a:latin typeface="Arial Narrow" pitchFamily="34" charset="0"/>
              </a:rPr>
              <a:t>, 8300</a:t>
            </a:r>
          </a:p>
          <a:p>
            <a:pPr algn="l" eaLnBrk="0" hangingPunct="0">
              <a:lnSpc>
                <a:spcPct val="80000"/>
              </a:lnSpc>
              <a:spcBef>
                <a:spcPct val="25000"/>
              </a:spcBef>
              <a:buClr>
                <a:srgbClr val="678D9D"/>
              </a:buClr>
            </a:pPr>
            <a:r>
              <a:rPr lang="en-ZA" sz="2000" dirty="0">
                <a:solidFill>
                  <a:schemeClr val="tx2"/>
                </a:solidFill>
                <a:latin typeface="Arial Narrow" pitchFamily="34" charset="0"/>
              </a:rPr>
              <a:t>Telephone </a:t>
            </a:r>
            <a:r>
              <a:rPr lang="en-ZA" sz="2000" dirty="0" smtClean="0">
                <a:solidFill>
                  <a:schemeClr val="tx2"/>
                </a:solidFill>
                <a:latin typeface="Arial Narrow" pitchFamily="34" charset="0"/>
              </a:rPr>
              <a:t>  (</a:t>
            </a:r>
            <a:r>
              <a:rPr lang="en-ZA" sz="2000" dirty="0">
                <a:solidFill>
                  <a:schemeClr val="tx2"/>
                </a:solidFill>
                <a:latin typeface="Arial Narrow" pitchFamily="34" charset="0"/>
              </a:rPr>
              <a:t>053) </a:t>
            </a:r>
            <a:r>
              <a:rPr lang="en-ZA" sz="2000" dirty="0" smtClean="0">
                <a:solidFill>
                  <a:schemeClr val="tx2"/>
                </a:solidFill>
                <a:latin typeface="Arial Narrow" pitchFamily="34" charset="0"/>
              </a:rPr>
              <a:t>8071050         Facsimile    (</a:t>
            </a:r>
            <a:r>
              <a:rPr lang="en-ZA" sz="2000" dirty="0">
                <a:solidFill>
                  <a:schemeClr val="tx2"/>
                </a:solidFill>
                <a:latin typeface="Arial Narrow" pitchFamily="34" charset="0"/>
              </a:rPr>
              <a:t>053) 832 7395</a:t>
            </a:r>
          </a:p>
          <a:p>
            <a:pPr algn="l" eaLnBrk="0" hangingPunct="0">
              <a:lnSpc>
                <a:spcPct val="80000"/>
              </a:lnSpc>
              <a:spcBef>
                <a:spcPct val="25000"/>
              </a:spcBef>
              <a:buClr>
                <a:srgbClr val="678D9D"/>
              </a:buClr>
            </a:pPr>
            <a:r>
              <a:rPr lang="en-ZA" sz="2000" dirty="0">
                <a:solidFill>
                  <a:schemeClr val="tx2"/>
                </a:solidFill>
                <a:latin typeface="Arial Narrow" pitchFamily="34" charset="0"/>
              </a:rPr>
              <a:t>E-mail </a:t>
            </a:r>
            <a:r>
              <a:rPr lang="en-ZA" sz="2000" dirty="0" smtClean="0">
                <a:solidFill>
                  <a:schemeClr val="tx2"/>
                </a:solidFill>
                <a:latin typeface="Arial Narrow" pitchFamily="34" charset="0"/>
              </a:rPr>
              <a:t>kimberley@idc.co.za</a:t>
            </a:r>
            <a:endParaRPr lang="en-ZA" sz="2000" dirty="0">
              <a:solidFill>
                <a:schemeClr val="tx2"/>
              </a:solidFill>
              <a:latin typeface="Arial Narrow" pitchFamily="34" charset="0"/>
            </a:endParaRPr>
          </a:p>
          <a:p>
            <a:pPr algn="l" eaLnBrk="0" hangingPunct="0">
              <a:lnSpc>
                <a:spcPct val="80000"/>
              </a:lnSpc>
              <a:spcBef>
                <a:spcPct val="25000"/>
              </a:spcBef>
              <a:buClr>
                <a:srgbClr val="678D9D"/>
              </a:buClr>
            </a:pPr>
            <a:endParaRPr lang="en-ZA" sz="1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95275" y="2624138"/>
            <a:ext cx="24701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ZA" sz="2800" dirty="0" smtClean="0"/>
              <a:t>Corporate profile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63525" y="2128838"/>
            <a:ext cx="6175375" cy="3297237"/>
          </a:xfrm>
          <a:noFill/>
        </p:spPr>
        <p:txBody>
          <a:bodyPr/>
          <a:lstStyle/>
          <a:p>
            <a:pPr algn="just">
              <a:lnSpc>
                <a:spcPct val="100000"/>
              </a:lnSpc>
              <a:spcBef>
                <a:spcPct val="70000"/>
              </a:spcBef>
            </a:pPr>
            <a:r>
              <a:rPr lang="en-US" sz="1500" b="0" dirty="0" smtClean="0">
                <a:solidFill>
                  <a:srgbClr val="000066"/>
                </a:solidFill>
              </a:rPr>
              <a:t>Established in </a:t>
            </a:r>
            <a:r>
              <a:rPr lang="en-US" sz="1500" b="0" dirty="0" smtClean="0">
                <a:solidFill>
                  <a:srgbClr val="C00000"/>
                </a:solidFill>
              </a:rPr>
              <a:t>1940</a:t>
            </a:r>
            <a:r>
              <a:rPr lang="en-US" sz="1500" b="0" dirty="0" smtClean="0">
                <a:solidFill>
                  <a:srgbClr val="000066"/>
                </a:solidFill>
              </a:rPr>
              <a:t>, the IDC is  a self-financing, state-owned development finance institution (70 years old)</a:t>
            </a:r>
          </a:p>
          <a:p>
            <a:pPr algn="just">
              <a:lnSpc>
                <a:spcPct val="100000"/>
              </a:lnSpc>
              <a:spcBef>
                <a:spcPct val="70000"/>
              </a:spcBef>
            </a:pPr>
            <a:r>
              <a:rPr lang="en-US" sz="1500" b="0" dirty="0" smtClean="0">
                <a:solidFill>
                  <a:srgbClr val="C00000"/>
                </a:solidFill>
              </a:rPr>
              <a:t>Northern Cape Regional Office since 2008</a:t>
            </a:r>
          </a:p>
          <a:p>
            <a:pPr algn="just">
              <a:lnSpc>
                <a:spcPct val="100000"/>
              </a:lnSpc>
              <a:spcBef>
                <a:spcPct val="70000"/>
              </a:spcBef>
            </a:pPr>
            <a:r>
              <a:rPr lang="en-ZA" sz="1500" b="0" dirty="0" smtClean="0">
                <a:solidFill>
                  <a:srgbClr val="000066"/>
                </a:solidFill>
              </a:rPr>
              <a:t>Our mission is to be the primary source of </a:t>
            </a:r>
            <a:r>
              <a:rPr lang="en-ZA" sz="1500" b="0" dirty="0" smtClean="0">
                <a:solidFill>
                  <a:srgbClr val="C00000"/>
                </a:solidFill>
              </a:rPr>
              <a:t>commercially sustainable industrial development </a:t>
            </a:r>
            <a:r>
              <a:rPr lang="en-ZA" sz="1500" b="0" dirty="0" smtClean="0">
                <a:solidFill>
                  <a:srgbClr val="000066"/>
                </a:solidFill>
              </a:rPr>
              <a:t>and innovation to the benefit of South Africa and the rest of the African continent</a:t>
            </a:r>
          </a:p>
          <a:p>
            <a:pPr algn="just">
              <a:lnSpc>
                <a:spcPct val="100000"/>
              </a:lnSpc>
              <a:spcBef>
                <a:spcPct val="70000"/>
              </a:spcBef>
            </a:pPr>
            <a:r>
              <a:rPr lang="en-US" sz="1500" b="0" dirty="0" smtClean="0">
                <a:solidFill>
                  <a:srgbClr val="C00000"/>
                </a:solidFill>
              </a:rPr>
              <a:t>Strong capital base</a:t>
            </a:r>
            <a:r>
              <a:rPr lang="en-US" sz="1500" b="0" dirty="0" smtClean="0">
                <a:solidFill>
                  <a:srgbClr val="000066"/>
                </a:solidFill>
              </a:rPr>
              <a:t> developed through years of sound investments – pay taxes &amp; dividends</a:t>
            </a:r>
          </a:p>
          <a:p>
            <a:pPr algn="just">
              <a:lnSpc>
                <a:spcPct val="100000"/>
              </a:lnSpc>
              <a:spcBef>
                <a:spcPct val="70000"/>
              </a:spcBef>
            </a:pPr>
            <a:r>
              <a:rPr lang="en-ZA" sz="1500" b="0" dirty="0" smtClean="0">
                <a:solidFill>
                  <a:srgbClr val="000066"/>
                </a:solidFill>
              </a:rPr>
              <a:t>Aims to maximise </a:t>
            </a:r>
            <a:r>
              <a:rPr lang="en-ZA" sz="1500" b="0" dirty="0" smtClean="0">
                <a:solidFill>
                  <a:srgbClr val="C00000"/>
                </a:solidFill>
              </a:rPr>
              <a:t>developmental and financial returns</a:t>
            </a:r>
            <a:r>
              <a:rPr lang="en-ZA" sz="1500" b="0" dirty="0" smtClean="0">
                <a:solidFill>
                  <a:srgbClr val="000066"/>
                </a:solidFill>
              </a:rPr>
              <a:t> within an acceptable risk profile 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7059613" y="4711700"/>
            <a:ext cx="2449512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 algn="ctr">
              <a:lnSpc>
                <a:spcPct val="120000"/>
              </a:lnSpc>
            </a:pPr>
            <a:r>
              <a:rPr lang="en-US" sz="1200" b="1" i="1" dirty="0"/>
              <a:t>IDC Regional Office, Kimberley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2017713" y="5811838"/>
            <a:ext cx="5694362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Blackadder ITC" pitchFamily="82" charset="0"/>
              </a:rPr>
              <a:t>Passion, Partnerships &amp; Professionalism</a:t>
            </a:r>
          </a:p>
        </p:txBody>
      </p:sp>
      <p:pic>
        <p:nvPicPr>
          <p:cNvPr id="4102" name="Picture 2" descr="G:\DCIM\100MSDCF\DSC02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3563" y="2419350"/>
            <a:ext cx="276542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/>
              <a:t>IDC’s Role</a:t>
            </a:r>
            <a:endParaRPr lang="en-ZA" dirty="0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87325" y="1731962"/>
            <a:ext cx="5571806" cy="4924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>
                <a:srgbClr val="678D9D"/>
              </a:buClr>
            </a:pPr>
            <a:r>
              <a:rPr lang="en-GB" sz="1800" dirty="0">
                <a:solidFill>
                  <a:srgbClr val="01415B"/>
                </a:solidFill>
              </a:rPr>
              <a:t>To support sustainable economic growth and development. </a:t>
            </a:r>
          </a:p>
          <a:p>
            <a:pPr marL="571500" lvl="1" indent="-185738" algn="l" eaLnBrk="0" hangingPunct="0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>
                <a:srgbClr val="678D9D"/>
              </a:buClr>
              <a:buFontTx/>
              <a:buChar char="–"/>
            </a:pPr>
            <a:r>
              <a:rPr lang="en-GB" sz="1800" b="0" dirty="0" smtClean="0">
                <a:solidFill>
                  <a:srgbClr val="01415B"/>
                </a:solidFill>
              </a:rPr>
              <a:t>The </a:t>
            </a:r>
            <a:r>
              <a:rPr lang="en-GB" sz="1800" b="0" dirty="0">
                <a:solidFill>
                  <a:srgbClr val="01415B"/>
                </a:solidFill>
              </a:rPr>
              <a:t>IDC identifies and funds </a:t>
            </a:r>
            <a:r>
              <a:rPr lang="en-GB" sz="1800" b="0" dirty="0">
                <a:solidFill>
                  <a:srgbClr val="FF0000"/>
                </a:solidFill>
              </a:rPr>
              <a:t>projects through </a:t>
            </a:r>
            <a:r>
              <a:rPr lang="en-GB" sz="1800" b="0" u="sng" dirty="0">
                <a:solidFill>
                  <a:srgbClr val="FF0000"/>
                </a:solidFill>
              </a:rPr>
              <a:t>partnerships</a:t>
            </a:r>
            <a:r>
              <a:rPr lang="en-GB" sz="1800" b="0" i="1" dirty="0">
                <a:solidFill>
                  <a:srgbClr val="FF0000"/>
                </a:solidFill>
              </a:rPr>
              <a:t>;</a:t>
            </a:r>
          </a:p>
          <a:p>
            <a:pPr marL="571500" lvl="1" indent="-185738" algn="l" eaLnBrk="0" hangingPunct="0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>
                <a:srgbClr val="678D9D"/>
              </a:buClr>
              <a:buFontTx/>
              <a:buChar char="–"/>
            </a:pPr>
            <a:r>
              <a:rPr lang="en-GB" sz="1800" b="0" dirty="0">
                <a:solidFill>
                  <a:srgbClr val="01415B"/>
                </a:solidFill>
              </a:rPr>
              <a:t>The IDC focuses on promoting and investing in viable </a:t>
            </a:r>
            <a:r>
              <a:rPr lang="en-GB" sz="1800" b="0" u="sng" dirty="0">
                <a:solidFill>
                  <a:srgbClr val="FF0000"/>
                </a:solidFill>
              </a:rPr>
              <a:t>new industries</a:t>
            </a:r>
            <a:r>
              <a:rPr lang="en-GB" sz="1800" b="0" dirty="0" smtClean="0">
                <a:solidFill>
                  <a:srgbClr val="01415B"/>
                </a:solidFill>
              </a:rPr>
              <a:t>; (IPAP II)</a:t>
            </a:r>
            <a:endParaRPr lang="en-GB" sz="1800" b="0" dirty="0">
              <a:solidFill>
                <a:srgbClr val="01415B"/>
              </a:solidFill>
            </a:endParaRPr>
          </a:p>
          <a:p>
            <a:pPr marL="571500" lvl="1" indent="-185738" algn="l" eaLnBrk="0" hangingPunct="0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>
                <a:srgbClr val="678D9D"/>
              </a:buClr>
              <a:buFontTx/>
              <a:buChar char="–"/>
            </a:pPr>
            <a:r>
              <a:rPr lang="en-GB" sz="1800" b="0" dirty="0">
                <a:solidFill>
                  <a:srgbClr val="01415B"/>
                </a:solidFill>
              </a:rPr>
              <a:t>The IDC differentiates itself through </a:t>
            </a:r>
            <a:r>
              <a:rPr lang="en-GB" sz="1800" b="0" dirty="0">
                <a:solidFill>
                  <a:srgbClr val="FF0000"/>
                </a:solidFill>
              </a:rPr>
              <a:t>risk-taking</a:t>
            </a:r>
            <a:r>
              <a:rPr lang="en-GB" sz="1800" b="0" dirty="0">
                <a:solidFill>
                  <a:srgbClr val="01415B"/>
                </a:solidFill>
              </a:rPr>
              <a:t> and </a:t>
            </a:r>
            <a:r>
              <a:rPr lang="en-GB" sz="1800" b="0" u="sng" dirty="0">
                <a:solidFill>
                  <a:srgbClr val="FF0000"/>
                </a:solidFill>
              </a:rPr>
              <a:t>flexibility</a:t>
            </a:r>
            <a:r>
              <a:rPr lang="en-GB" sz="1800" b="0" dirty="0">
                <a:solidFill>
                  <a:srgbClr val="FF0000"/>
                </a:solidFill>
              </a:rPr>
              <a:t> in structuring</a:t>
            </a:r>
            <a:r>
              <a:rPr lang="en-GB" sz="1800" b="0" dirty="0">
                <a:solidFill>
                  <a:srgbClr val="01415B"/>
                </a:solidFill>
              </a:rPr>
              <a:t>;</a:t>
            </a:r>
          </a:p>
          <a:p>
            <a:pPr marL="571500" lvl="1" indent="-185738" algn="l" eaLnBrk="0" hangingPunct="0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>
                <a:srgbClr val="678D9D"/>
              </a:buClr>
              <a:buFontTx/>
              <a:buChar char="–"/>
            </a:pPr>
            <a:r>
              <a:rPr lang="en-GB" sz="1800" b="0" dirty="0" smtClean="0">
                <a:solidFill>
                  <a:srgbClr val="01415B"/>
                </a:solidFill>
              </a:rPr>
              <a:t>the </a:t>
            </a:r>
            <a:r>
              <a:rPr lang="en-GB" sz="1800" b="0" u="sng" dirty="0">
                <a:solidFill>
                  <a:srgbClr val="FF0000"/>
                </a:solidFill>
              </a:rPr>
              <a:t>specific needs</a:t>
            </a:r>
            <a:r>
              <a:rPr lang="en-GB" sz="1800" b="0" dirty="0">
                <a:solidFill>
                  <a:srgbClr val="01415B"/>
                </a:solidFill>
              </a:rPr>
              <a:t> of the country such as </a:t>
            </a:r>
            <a:endParaRPr lang="en-GB" sz="1800" b="0" dirty="0" smtClean="0">
              <a:solidFill>
                <a:srgbClr val="01415B"/>
              </a:solidFill>
            </a:endParaRPr>
          </a:p>
          <a:p>
            <a:pPr marL="1028700" lvl="2" indent="-185738" algn="l" eaLnBrk="0" hangingPunct="0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>
                <a:srgbClr val="678D9D"/>
              </a:buClr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800000"/>
                </a:solidFill>
              </a:rPr>
              <a:t>employment</a:t>
            </a:r>
            <a:r>
              <a:rPr lang="en-GB" sz="1800" b="0" dirty="0">
                <a:solidFill>
                  <a:srgbClr val="800000"/>
                </a:solidFill>
              </a:rPr>
              <a:t>, </a:t>
            </a:r>
            <a:endParaRPr lang="en-GB" sz="1800" b="0" dirty="0" smtClean="0">
              <a:solidFill>
                <a:srgbClr val="800000"/>
              </a:solidFill>
            </a:endParaRPr>
          </a:p>
          <a:p>
            <a:pPr marL="1028700" lvl="2" indent="-185738" algn="l" eaLnBrk="0" hangingPunct="0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>
                <a:srgbClr val="678D9D"/>
              </a:buClr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800000"/>
                </a:solidFill>
              </a:rPr>
              <a:t>rural development</a:t>
            </a:r>
          </a:p>
          <a:p>
            <a:pPr marL="1028700" lvl="2" indent="-185738" algn="l" eaLnBrk="0" hangingPunct="0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>
                <a:srgbClr val="678D9D"/>
              </a:buClr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800000"/>
                </a:solidFill>
              </a:rPr>
              <a:t> beneficiation</a:t>
            </a:r>
          </a:p>
          <a:p>
            <a:pPr marL="1028700" lvl="2" indent="-185738" algn="l" eaLnBrk="0" hangingPunct="0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>
                <a:srgbClr val="678D9D"/>
              </a:buClr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800000"/>
                </a:solidFill>
              </a:rPr>
              <a:t> exports</a:t>
            </a:r>
            <a:r>
              <a:rPr lang="en-GB" sz="1800" b="0" dirty="0" smtClean="0">
                <a:solidFill>
                  <a:srgbClr val="01415B"/>
                </a:solidFill>
              </a:rPr>
              <a:t> </a:t>
            </a:r>
            <a:endParaRPr lang="en-GB" b="0" dirty="0">
              <a:solidFill>
                <a:srgbClr val="01415B"/>
              </a:solidFill>
            </a:endParaRPr>
          </a:p>
        </p:txBody>
      </p:sp>
      <p:cxnSp>
        <p:nvCxnSpPr>
          <p:cNvPr id="7172" name="AutoShape 4"/>
          <p:cNvCxnSpPr>
            <a:cxnSpLocks noChangeShapeType="1"/>
          </p:cNvCxnSpPr>
          <p:nvPr/>
        </p:nvCxnSpPr>
        <p:spPr bwMode="auto">
          <a:xfrm rot="5400000">
            <a:off x="3348513" y="4244184"/>
            <a:ext cx="4822825" cy="15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/>
          </a:ln>
        </p:spPr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2272" y="2502426"/>
            <a:ext cx="3273425" cy="3271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IDC in the Northern Cape</a:t>
            </a:r>
            <a:endParaRPr lang="en-ZA" dirty="0" smtClean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187325" y="1676122"/>
            <a:ext cx="9367492" cy="508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5263" indent="-195263" algn="l" eaLnBrk="0" hangingPunct="0">
              <a:spcBef>
                <a:spcPct val="70000"/>
              </a:spcBef>
              <a:buClr>
                <a:srgbClr val="678D9D"/>
              </a:buClr>
              <a:buFontTx/>
              <a:buChar char="•"/>
              <a:defRPr/>
            </a:pPr>
            <a:r>
              <a:rPr lang="en-ZA" sz="1800" kern="0" dirty="0" smtClean="0">
                <a:solidFill>
                  <a:srgbClr val="C00000"/>
                </a:solidFill>
                <a:latin typeface="+mn-lt"/>
                <a:cs typeface="+mn-cs"/>
              </a:rPr>
              <a:t>Strategy </a:t>
            </a:r>
            <a:r>
              <a:rPr lang="en-ZA" sz="1800" kern="0" dirty="0">
                <a:solidFill>
                  <a:srgbClr val="C00000"/>
                </a:solidFill>
                <a:latin typeface="+mn-lt"/>
                <a:cs typeface="+mn-cs"/>
              </a:rPr>
              <a:t>for regional </a:t>
            </a:r>
            <a:r>
              <a:rPr lang="en-ZA" sz="1800" kern="0" dirty="0" smtClean="0">
                <a:solidFill>
                  <a:srgbClr val="C00000"/>
                </a:solidFill>
                <a:latin typeface="+mn-lt"/>
                <a:cs typeface="+mn-cs"/>
              </a:rPr>
              <a:t>development</a:t>
            </a:r>
            <a:endParaRPr lang="en-ZA" sz="1800" kern="0" dirty="0">
              <a:solidFill>
                <a:srgbClr val="000066"/>
              </a:solidFill>
              <a:latin typeface="+mn-lt"/>
              <a:cs typeface="+mn-cs"/>
            </a:endParaRPr>
          </a:p>
          <a:p>
            <a:pPr marL="195263" indent="-195263" algn="l" eaLnBrk="0" hangingPunct="0">
              <a:spcBef>
                <a:spcPct val="70000"/>
              </a:spcBef>
              <a:buClr>
                <a:srgbClr val="678D9D"/>
              </a:buClr>
              <a:buFontTx/>
              <a:buChar char="•"/>
              <a:defRPr/>
            </a:pPr>
            <a:r>
              <a:rPr lang="en-ZA" sz="1800" dirty="0" smtClean="0">
                <a:solidFill>
                  <a:srgbClr val="01415B"/>
                </a:solidFill>
              </a:rPr>
              <a:t>Proactively</a:t>
            </a:r>
            <a:r>
              <a:rPr lang="en-ZA" sz="1800" kern="0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en-ZA" sz="1800" kern="0" dirty="0" smtClean="0">
                <a:solidFill>
                  <a:srgbClr val="C00000"/>
                </a:solidFill>
                <a:latin typeface="+mn-lt"/>
                <a:cs typeface="+mn-cs"/>
              </a:rPr>
              <a:t>identify </a:t>
            </a:r>
            <a:r>
              <a:rPr lang="en-ZA" sz="1800" kern="0" dirty="0">
                <a:solidFill>
                  <a:srgbClr val="C00000"/>
                </a:solidFill>
                <a:latin typeface="+mn-lt"/>
                <a:cs typeface="+mn-cs"/>
              </a:rPr>
              <a:t>and support investment </a:t>
            </a:r>
            <a:r>
              <a:rPr lang="en-ZA" sz="1800" kern="0" dirty="0" smtClean="0">
                <a:solidFill>
                  <a:srgbClr val="C00000"/>
                </a:solidFill>
                <a:latin typeface="+mn-lt"/>
                <a:cs typeface="+mn-cs"/>
              </a:rPr>
              <a:t>opportunities</a:t>
            </a:r>
            <a:endParaRPr lang="en-ZA" sz="1800" kern="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195263" indent="-195263" algn="l" eaLnBrk="0" hangingPunct="0">
              <a:spcBef>
                <a:spcPct val="70000"/>
              </a:spcBef>
              <a:buClr>
                <a:srgbClr val="678D9D"/>
              </a:buClr>
              <a:buFontTx/>
              <a:buChar char="•"/>
              <a:defRPr/>
            </a:pPr>
            <a:r>
              <a:rPr lang="en-ZA" sz="1800" kern="0" dirty="0">
                <a:solidFill>
                  <a:srgbClr val="C00000"/>
                </a:solidFill>
                <a:latin typeface="+mn-lt"/>
                <a:cs typeface="+mn-cs"/>
              </a:rPr>
              <a:t>Improve IDC’s efficiency</a:t>
            </a:r>
            <a:r>
              <a:rPr lang="en-ZA" sz="1800" kern="0" dirty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en-ZA" sz="1800" dirty="0" smtClean="0">
                <a:solidFill>
                  <a:srgbClr val="01415B"/>
                </a:solidFill>
              </a:rPr>
              <a:t>&amp;</a:t>
            </a:r>
            <a:r>
              <a:rPr lang="en-ZA" sz="1800" kern="0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en-ZA" sz="1800" kern="0" dirty="0" smtClean="0">
                <a:solidFill>
                  <a:srgbClr val="C00000"/>
                </a:solidFill>
                <a:latin typeface="+mn-lt"/>
                <a:cs typeface="+mn-cs"/>
              </a:rPr>
              <a:t>accessibility</a:t>
            </a:r>
            <a:endParaRPr lang="en-ZA" sz="1800" kern="0" dirty="0">
              <a:solidFill>
                <a:srgbClr val="000066"/>
              </a:solidFill>
              <a:latin typeface="+mn-lt"/>
              <a:cs typeface="+mn-cs"/>
            </a:endParaRPr>
          </a:p>
          <a:p>
            <a:pPr marL="652463" lvl="1" indent="-195263" algn="l" eaLnBrk="0" hangingPunct="0">
              <a:spcBef>
                <a:spcPct val="70000"/>
              </a:spcBef>
              <a:buClr>
                <a:srgbClr val="678D9D"/>
              </a:buClr>
              <a:buFont typeface="Wingdings" pitchFamily="2" charset="2"/>
              <a:buChar char="Ø"/>
              <a:defRPr/>
            </a:pPr>
            <a:r>
              <a:rPr lang="en-ZA" sz="1800" dirty="0">
                <a:solidFill>
                  <a:srgbClr val="01415B"/>
                </a:solidFill>
              </a:rPr>
              <a:t>Convenience (district visits)</a:t>
            </a:r>
          </a:p>
          <a:p>
            <a:pPr marL="652463" lvl="1" indent="-195263" algn="l" eaLnBrk="0" hangingPunct="0">
              <a:spcBef>
                <a:spcPct val="70000"/>
              </a:spcBef>
              <a:buClr>
                <a:srgbClr val="678D9D"/>
              </a:buClr>
              <a:buFont typeface="Wingdings" pitchFamily="2" charset="2"/>
              <a:buChar char="Ø"/>
              <a:defRPr/>
            </a:pPr>
            <a:r>
              <a:rPr lang="en-ZA" sz="1800" dirty="0">
                <a:solidFill>
                  <a:srgbClr val="01415B"/>
                </a:solidFill>
              </a:rPr>
              <a:t>Personal attention</a:t>
            </a:r>
          </a:p>
          <a:p>
            <a:pPr marL="652463" lvl="1" indent="-195263" algn="l" eaLnBrk="0" hangingPunct="0">
              <a:spcBef>
                <a:spcPct val="70000"/>
              </a:spcBef>
              <a:buClr>
                <a:srgbClr val="678D9D"/>
              </a:buClr>
              <a:buFont typeface="Wingdings" pitchFamily="2" charset="2"/>
              <a:buChar char="Ø"/>
              <a:defRPr/>
            </a:pPr>
            <a:r>
              <a:rPr lang="en-ZA" sz="1800" dirty="0">
                <a:solidFill>
                  <a:srgbClr val="01415B"/>
                </a:solidFill>
              </a:rPr>
              <a:t>Package applications to conform to IDC norms</a:t>
            </a:r>
          </a:p>
          <a:p>
            <a:pPr marL="652463" lvl="1" indent="-195263" algn="l" eaLnBrk="0" hangingPunct="0">
              <a:spcBef>
                <a:spcPct val="70000"/>
              </a:spcBef>
              <a:buClr>
                <a:srgbClr val="678D9D"/>
              </a:buClr>
              <a:buFont typeface="Wingdings" pitchFamily="2" charset="2"/>
              <a:buChar char="Ø"/>
              <a:defRPr/>
            </a:pPr>
            <a:r>
              <a:rPr lang="en-ZA" sz="1800" dirty="0">
                <a:solidFill>
                  <a:srgbClr val="01415B"/>
                </a:solidFill>
              </a:rPr>
              <a:t>Involve other stakeholders e.g. Landbank, NEF, DBSA, DoA, Water Affairs</a:t>
            </a:r>
          </a:p>
          <a:p>
            <a:pPr marL="195263" indent="-195263" algn="l" eaLnBrk="0" hangingPunct="0">
              <a:spcBef>
                <a:spcPct val="70000"/>
              </a:spcBef>
              <a:buClr>
                <a:srgbClr val="678D9D"/>
              </a:buClr>
              <a:buFontTx/>
              <a:buChar char="•"/>
              <a:defRPr/>
            </a:pPr>
            <a:r>
              <a:rPr lang="en-ZA" sz="1800" kern="0" dirty="0" smtClean="0">
                <a:solidFill>
                  <a:srgbClr val="C00000"/>
                </a:solidFill>
                <a:latin typeface="+mn-lt"/>
              </a:rPr>
              <a:t>Business Support</a:t>
            </a:r>
            <a:endParaRPr lang="en-ZA" sz="1800" kern="0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195263" indent="-195263" algn="l" eaLnBrk="0" hangingPunct="0">
              <a:spcBef>
                <a:spcPct val="70000"/>
              </a:spcBef>
              <a:buClr>
                <a:srgbClr val="678D9D"/>
              </a:buClr>
              <a:buFontTx/>
              <a:buChar char="•"/>
              <a:defRPr/>
            </a:pPr>
            <a:r>
              <a:rPr lang="en-ZA" sz="1800" dirty="0" smtClean="0">
                <a:solidFill>
                  <a:srgbClr val="01415B"/>
                </a:solidFill>
              </a:rPr>
              <a:t>Represent all IDC sectors</a:t>
            </a:r>
            <a:endParaRPr lang="en-ZA" sz="1800" dirty="0">
              <a:solidFill>
                <a:srgbClr val="01415B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5943600" y="1751013"/>
            <a:ext cx="0" cy="4919662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3183" y="808038"/>
            <a:ext cx="36615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Financial instruments</a:t>
            </a:r>
            <a:endParaRPr lang="en-GB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630668" y="6275657"/>
            <a:ext cx="2543175" cy="346075"/>
          </a:xfrm>
          <a:prstGeom prst="rect">
            <a:avLst/>
          </a:prstGeom>
          <a:solidFill>
            <a:srgbClr val="01415B"/>
          </a:solidFill>
          <a:ln w="9525" algn="ctr">
            <a:solidFill>
              <a:srgbClr val="01415B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</a:rPr>
              <a:t>Flexible deal structuring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44524" y="2509838"/>
            <a:ext cx="5118967" cy="361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ct val="30000"/>
              </a:spcBef>
              <a:buClr>
                <a:srgbClr val="01415B"/>
              </a:buClr>
              <a:buSzPct val="105000"/>
              <a:buFont typeface="Arial" charset="0"/>
              <a:buChar char="–"/>
            </a:pPr>
            <a:r>
              <a:rPr lang="en-US" sz="1800" dirty="0">
                <a:solidFill>
                  <a:srgbClr val="01415B"/>
                </a:solidFill>
              </a:rPr>
              <a:t>Commercial debt </a:t>
            </a:r>
            <a:r>
              <a:rPr lang="en-US" sz="1800" dirty="0">
                <a:solidFill>
                  <a:srgbClr val="FF0000"/>
                </a:solidFill>
              </a:rPr>
              <a:t>(Loans) 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</a:p>
          <a:p>
            <a:pPr marL="266700" indent="-266700" algn="l">
              <a:lnSpc>
                <a:spcPct val="100000"/>
              </a:lnSpc>
              <a:spcBef>
                <a:spcPct val="30000"/>
              </a:spcBef>
              <a:buClr>
                <a:srgbClr val="01415B"/>
              </a:buClr>
              <a:buSzPct val="105000"/>
            </a:pPr>
            <a:r>
              <a:rPr lang="en-US" sz="1800" dirty="0" smtClean="0">
                <a:solidFill>
                  <a:srgbClr val="FF0000"/>
                </a:solidFill>
              </a:rPr>
              <a:t>    </a:t>
            </a:r>
            <a:r>
              <a:rPr lang="en-US" sz="1800" dirty="0" smtClean="0">
                <a:solidFill>
                  <a:srgbClr val="01415B"/>
                </a:solidFill>
              </a:rPr>
              <a:t>(minimum R1million)</a:t>
            </a:r>
            <a:endParaRPr lang="en-US" sz="1800" dirty="0">
              <a:solidFill>
                <a:srgbClr val="01415B"/>
              </a:solidFill>
            </a:endParaRPr>
          </a:p>
          <a:p>
            <a:pPr marL="266700" indent="-266700" algn="l">
              <a:lnSpc>
                <a:spcPct val="100000"/>
              </a:lnSpc>
              <a:spcBef>
                <a:spcPct val="30000"/>
              </a:spcBef>
              <a:buClr>
                <a:srgbClr val="01415B"/>
              </a:buClr>
              <a:buSzPct val="105000"/>
              <a:buFont typeface="Arial" charset="0"/>
              <a:buChar char="–"/>
            </a:pPr>
            <a:r>
              <a:rPr lang="en-US" sz="1800" dirty="0">
                <a:solidFill>
                  <a:srgbClr val="01415B"/>
                </a:solidFill>
              </a:rPr>
              <a:t>Equity </a:t>
            </a:r>
            <a:r>
              <a:rPr lang="en-US" sz="1800" dirty="0" smtClean="0">
                <a:solidFill>
                  <a:srgbClr val="01415B"/>
                </a:solidFill>
              </a:rPr>
              <a:t>(own </a:t>
            </a:r>
            <a:r>
              <a:rPr lang="en-US" sz="1800" dirty="0" smtClean="0">
                <a:solidFill>
                  <a:srgbClr val="FF0000"/>
                </a:solidFill>
              </a:rPr>
              <a:t>shareholding</a:t>
            </a:r>
            <a:r>
              <a:rPr lang="en-US" sz="1800" dirty="0">
                <a:solidFill>
                  <a:srgbClr val="01415B"/>
                </a:solidFill>
              </a:rPr>
              <a:t>)</a:t>
            </a:r>
          </a:p>
          <a:p>
            <a:pPr marL="266700" indent="-266700" algn="l">
              <a:lnSpc>
                <a:spcPct val="100000"/>
              </a:lnSpc>
              <a:spcBef>
                <a:spcPct val="30000"/>
              </a:spcBef>
              <a:buClr>
                <a:srgbClr val="01415B"/>
              </a:buClr>
              <a:buSzPct val="105000"/>
              <a:buFont typeface="Arial" charset="0"/>
              <a:buChar char="–"/>
            </a:pPr>
            <a:r>
              <a:rPr lang="en-US" sz="1800" dirty="0">
                <a:solidFill>
                  <a:srgbClr val="01415B"/>
                </a:solidFill>
              </a:rPr>
              <a:t>Quasi-equity</a:t>
            </a:r>
          </a:p>
          <a:p>
            <a:pPr marL="266700" indent="-266700" algn="l">
              <a:lnSpc>
                <a:spcPct val="100000"/>
              </a:lnSpc>
              <a:spcBef>
                <a:spcPct val="30000"/>
              </a:spcBef>
              <a:buClr>
                <a:srgbClr val="01415B"/>
              </a:buClr>
              <a:buSzPct val="105000"/>
              <a:buFont typeface="Arial" charset="0"/>
              <a:buChar char="–"/>
            </a:pPr>
            <a:r>
              <a:rPr lang="en-US" sz="1800" dirty="0">
                <a:solidFill>
                  <a:srgbClr val="01415B"/>
                </a:solidFill>
              </a:rPr>
              <a:t>Share </a:t>
            </a:r>
            <a:r>
              <a:rPr lang="en-US" sz="1800" dirty="0" smtClean="0">
                <a:solidFill>
                  <a:srgbClr val="FF0000"/>
                </a:solidFill>
              </a:rPr>
              <a:t>warehousing</a:t>
            </a:r>
            <a:r>
              <a:rPr lang="en-US" sz="1800" dirty="0" smtClean="0">
                <a:solidFill>
                  <a:srgbClr val="01415B"/>
                </a:solidFill>
              </a:rPr>
              <a:t> (BBBEE)</a:t>
            </a:r>
            <a:endParaRPr lang="en-US" sz="1800" dirty="0">
              <a:solidFill>
                <a:srgbClr val="01415B"/>
              </a:solidFill>
            </a:endParaRPr>
          </a:p>
          <a:p>
            <a:pPr marL="266700" indent="-266700" algn="l">
              <a:lnSpc>
                <a:spcPct val="100000"/>
              </a:lnSpc>
              <a:spcBef>
                <a:spcPct val="30000"/>
              </a:spcBef>
              <a:buClr>
                <a:srgbClr val="01415B"/>
              </a:buClr>
              <a:buSzPct val="105000"/>
              <a:buFont typeface="Arial" charset="0"/>
              <a:buChar char="–"/>
            </a:pPr>
            <a:r>
              <a:rPr lang="en-US" sz="1800" dirty="0">
                <a:solidFill>
                  <a:srgbClr val="01415B"/>
                </a:solidFill>
              </a:rPr>
              <a:t>Wholesale &amp; bridging finance</a:t>
            </a:r>
          </a:p>
          <a:p>
            <a:pPr marL="266700" indent="-266700" algn="l">
              <a:lnSpc>
                <a:spcPct val="100000"/>
              </a:lnSpc>
              <a:spcBef>
                <a:spcPct val="30000"/>
              </a:spcBef>
              <a:buClr>
                <a:srgbClr val="01415B"/>
              </a:buClr>
              <a:buSzPct val="105000"/>
              <a:buFont typeface="Arial" charset="0"/>
              <a:buChar char="–"/>
            </a:pPr>
            <a:r>
              <a:rPr lang="en-US" sz="1800" dirty="0">
                <a:solidFill>
                  <a:srgbClr val="01415B"/>
                </a:solidFill>
              </a:rPr>
              <a:t>Guarantees</a:t>
            </a:r>
          </a:p>
          <a:p>
            <a:pPr marL="266700" indent="-266700" algn="l">
              <a:lnSpc>
                <a:spcPct val="100000"/>
              </a:lnSpc>
              <a:spcBef>
                <a:spcPct val="30000"/>
              </a:spcBef>
              <a:buClr>
                <a:srgbClr val="01415B"/>
              </a:buClr>
              <a:buSzPct val="105000"/>
              <a:buFont typeface="Arial" charset="0"/>
              <a:buChar char="–"/>
            </a:pPr>
            <a:r>
              <a:rPr lang="en-US" sz="1800" dirty="0">
                <a:solidFill>
                  <a:srgbClr val="01415B"/>
                </a:solidFill>
              </a:rPr>
              <a:t>Export/import finance</a:t>
            </a:r>
          </a:p>
          <a:p>
            <a:pPr marL="266700" indent="-266700" algn="l">
              <a:lnSpc>
                <a:spcPct val="100000"/>
              </a:lnSpc>
              <a:spcBef>
                <a:spcPct val="30000"/>
              </a:spcBef>
              <a:buClr>
                <a:srgbClr val="01415B"/>
              </a:buClr>
              <a:buSzPct val="105000"/>
              <a:buFont typeface="Arial" charset="0"/>
              <a:buChar char="–"/>
            </a:pPr>
            <a:r>
              <a:rPr lang="en-US" sz="1800" dirty="0">
                <a:solidFill>
                  <a:srgbClr val="01415B"/>
                </a:solidFill>
              </a:rPr>
              <a:t>Short-term trade finance</a:t>
            </a:r>
          </a:p>
          <a:p>
            <a:pPr marL="266700" indent="-266700" algn="l">
              <a:lnSpc>
                <a:spcPct val="100000"/>
              </a:lnSpc>
              <a:spcBef>
                <a:spcPct val="30000"/>
              </a:spcBef>
              <a:buClr>
                <a:srgbClr val="01415B"/>
              </a:buClr>
              <a:buSzPct val="105000"/>
              <a:buFont typeface="Arial" charset="0"/>
              <a:buChar char="–"/>
            </a:pPr>
            <a:r>
              <a:rPr lang="en-US" sz="1800" dirty="0">
                <a:solidFill>
                  <a:srgbClr val="FF0000"/>
                </a:solidFill>
              </a:rPr>
              <a:t>Venture capital</a:t>
            </a:r>
          </a:p>
        </p:txBody>
      </p:sp>
      <p:pic>
        <p:nvPicPr>
          <p:cNvPr id="10246" name="Picture 6" descr="52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5864" y="2338388"/>
            <a:ext cx="2613025" cy="280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7" name="AutoShape 7"/>
          <p:cNvSpPr>
            <a:spLocks noChangeArrowheads="1"/>
          </p:cNvSpPr>
          <p:nvPr/>
        </p:nvSpPr>
        <p:spPr bwMode="auto">
          <a:xfrm rot="5400000" flipV="1">
            <a:off x="7638026" y="5400370"/>
            <a:ext cx="638175" cy="635000"/>
          </a:xfrm>
          <a:custGeom>
            <a:avLst/>
            <a:gdLst>
              <a:gd name="T0" fmla="*/ 478631 w 21600"/>
              <a:gd name="T1" fmla="*/ 0 h 21600"/>
              <a:gd name="T2" fmla="*/ 0 w 21600"/>
              <a:gd name="T3" fmla="*/ 317500 h 21600"/>
              <a:gd name="T4" fmla="*/ 478631 w 21600"/>
              <a:gd name="T5" fmla="*/ 635000 h 21600"/>
              <a:gd name="T6" fmla="*/ 638175 w 21600"/>
              <a:gd name="T7" fmla="*/ 317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0000"/>
              </a:gs>
              <a:gs pos="100000">
                <a:srgbClr val="FFBF0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25438" y="1817688"/>
            <a:ext cx="543805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0513" indent="-290513" algn="l">
              <a:lnSpc>
                <a:spcPct val="100000"/>
              </a:lnSpc>
              <a:buClr>
                <a:srgbClr val="01415B"/>
              </a:buClr>
              <a:buFontTx/>
              <a:buChar char="•"/>
            </a:pPr>
            <a:r>
              <a:rPr lang="en-US" sz="1800" dirty="0">
                <a:solidFill>
                  <a:srgbClr val="01415B"/>
                </a:solidFill>
              </a:rPr>
              <a:t>IDC offers a </a:t>
            </a:r>
            <a:r>
              <a:rPr lang="en-US" sz="1800" dirty="0">
                <a:solidFill>
                  <a:srgbClr val="FF0000"/>
                </a:solidFill>
              </a:rPr>
              <a:t>wide array of financial instruments</a:t>
            </a:r>
            <a:r>
              <a:rPr lang="en-US" sz="1800" dirty="0">
                <a:solidFill>
                  <a:srgbClr val="01415B"/>
                </a:solidFill>
              </a:rPr>
              <a:t>, including :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25438" y="6036957"/>
            <a:ext cx="46894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0513" indent="-290513" algn="l">
              <a:lnSpc>
                <a:spcPct val="100000"/>
              </a:lnSpc>
              <a:buClr>
                <a:srgbClr val="01415B"/>
              </a:buClr>
              <a:buFontTx/>
              <a:buChar char="•"/>
            </a:pPr>
            <a:r>
              <a:rPr lang="en-US" sz="1800" dirty="0">
                <a:solidFill>
                  <a:srgbClr val="01415B"/>
                </a:solidFill>
              </a:rPr>
              <a:t>These may be provided singly or in combination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0500" y="877888"/>
            <a:ext cx="4645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</a:rPr>
              <a:t>Role in project development</a:t>
            </a:r>
            <a:endParaRPr lang="en-GB" sz="3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98054" name="Rectangle 6"/>
          <p:cNvSpPr>
            <a:spLocks noChangeArrowheads="1"/>
          </p:cNvSpPr>
          <p:nvPr/>
        </p:nvSpPr>
        <p:spPr bwMode="auto">
          <a:xfrm>
            <a:off x="0" y="1457325"/>
            <a:ext cx="5999018" cy="530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defTabSz="762000" ea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>
                <a:srgbClr val="D3AF7E"/>
              </a:buClr>
              <a:buSzPct val="120000"/>
              <a:defRPr/>
            </a:pPr>
            <a:endParaRPr lang="en-US" sz="1700" i="1" dirty="0">
              <a:solidFill>
                <a:srgbClr val="003366"/>
              </a:solidFill>
            </a:endParaRPr>
          </a:p>
          <a:p>
            <a:pPr marL="519113" lvl="1" indent="-346075" algn="l" defTabSz="762000" eaLnBrk="0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3366"/>
              </a:buClr>
              <a:buSzPct val="120000"/>
              <a:buFontTx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</a:rPr>
              <a:t>Identifies project </a:t>
            </a:r>
            <a:r>
              <a:rPr lang="en-US" sz="1600" dirty="0" smtClean="0">
                <a:solidFill>
                  <a:srgbClr val="FF0000"/>
                </a:solidFill>
              </a:rPr>
              <a:t>opportunities</a:t>
            </a:r>
            <a:endParaRPr lang="en-GB" sz="1600" dirty="0" smtClean="0">
              <a:solidFill>
                <a:srgbClr val="FF0000"/>
              </a:solidFill>
            </a:endParaRPr>
          </a:p>
          <a:p>
            <a:pPr marL="519113" lvl="1" indent="-346075" algn="l" defTabSz="762000" eaLnBrk="0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3366"/>
              </a:buClr>
              <a:buSzPct val="120000"/>
              <a:buFontTx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</a:rPr>
              <a:t>Co-sponsors </a:t>
            </a:r>
            <a:r>
              <a:rPr lang="en-US" sz="1600" dirty="0" smtClean="0">
                <a:solidFill>
                  <a:srgbClr val="FF0000"/>
                </a:solidFill>
              </a:rPr>
              <a:t>feasibility studies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endParaRPr lang="en-GB" sz="1600" dirty="0" smtClean="0">
              <a:solidFill>
                <a:srgbClr val="FF0000"/>
              </a:solidFill>
            </a:endParaRPr>
          </a:p>
          <a:p>
            <a:pPr marL="519113" lvl="1" indent="-346075" algn="l" defTabSz="762000" eaLnBrk="0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3366"/>
              </a:buClr>
              <a:buSzPct val="120000"/>
              <a:buFontTx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Provides </a:t>
            </a:r>
            <a:r>
              <a:rPr lang="en-US" sz="1600" dirty="0">
                <a:solidFill>
                  <a:srgbClr val="FF0000"/>
                </a:solidFill>
              </a:rPr>
              <a:t>and arranges funding </a:t>
            </a:r>
            <a:r>
              <a:rPr lang="en-US" sz="1600" dirty="0">
                <a:solidFill>
                  <a:srgbClr val="003366"/>
                </a:solidFill>
              </a:rPr>
              <a:t>(e.g. export and import finance, equity and loan funding)</a:t>
            </a:r>
          </a:p>
          <a:p>
            <a:pPr marL="519113" lvl="1" indent="-346075" algn="l" defTabSz="762000" eaLnBrk="0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3366"/>
              </a:buClr>
              <a:buSzPct val="120000"/>
              <a:buFontTx/>
              <a:buChar char="•"/>
              <a:defRPr/>
            </a:pPr>
            <a:r>
              <a:rPr lang="en-GB" sz="1600" dirty="0">
                <a:solidFill>
                  <a:srgbClr val="003366"/>
                </a:solidFill>
              </a:rPr>
              <a:t>Identifies suitable international and local DFIs, </a:t>
            </a:r>
            <a:r>
              <a:rPr lang="en-US" sz="1600" dirty="0">
                <a:solidFill>
                  <a:srgbClr val="003366"/>
                </a:solidFill>
              </a:rPr>
              <a:t>commercial</a:t>
            </a:r>
            <a:r>
              <a:rPr lang="en-GB" sz="1600" dirty="0">
                <a:solidFill>
                  <a:srgbClr val="003366"/>
                </a:solidFill>
              </a:rPr>
              <a:t> and merchant banks and companies and export credit agencies as potential participants</a:t>
            </a:r>
            <a:r>
              <a:rPr lang="en-GB" sz="16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19113" lvl="1" indent="-346075" algn="l" defTabSz="762000" eaLnBrk="0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3366"/>
              </a:buClr>
              <a:buSzPct val="120000"/>
              <a:buFontTx/>
              <a:buChar char="•"/>
              <a:defRPr/>
            </a:pPr>
            <a:r>
              <a:rPr lang="en-GB" sz="1600" dirty="0">
                <a:solidFill>
                  <a:srgbClr val="003366"/>
                </a:solidFill>
              </a:rPr>
              <a:t>IDC acts as a </a:t>
            </a:r>
            <a:r>
              <a:rPr lang="en-GB" sz="1600" dirty="0">
                <a:solidFill>
                  <a:srgbClr val="FF0000"/>
                </a:solidFill>
              </a:rPr>
              <a:t>financial adviser </a:t>
            </a:r>
            <a:r>
              <a:rPr lang="en-GB" sz="1600" dirty="0">
                <a:solidFill>
                  <a:srgbClr val="003366"/>
                </a:solidFill>
              </a:rPr>
              <a:t>in partnership with other financial institutions</a:t>
            </a:r>
          </a:p>
          <a:p>
            <a:pPr marL="519113" lvl="1" indent="-346075" algn="l" defTabSz="762000" eaLnBrk="0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3366"/>
              </a:buClr>
              <a:buSzPct val="120000"/>
              <a:buFontTx/>
              <a:buChar char="•"/>
              <a:defRPr/>
            </a:pPr>
            <a:r>
              <a:rPr lang="en-GB" sz="1600" dirty="0">
                <a:solidFill>
                  <a:srgbClr val="FF0000"/>
                </a:solidFill>
              </a:rPr>
              <a:t>Shares project risk </a:t>
            </a:r>
            <a:r>
              <a:rPr lang="en-GB" sz="1600" dirty="0">
                <a:solidFill>
                  <a:srgbClr val="003366"/>
                </a:solidFill>
              </a:rPr>
              <a:t>with the sponsors and financial partners</a:t>
            </a:r>
          </a:p>
          <a:p>
            <a:pPr marL="519113" lvl="1" indent="-346075" algn="l" defTabSz="762000" eaLnBrk="0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3366"/>
              </a:buClr>
              <a:buSzPct val="120000"/>
              <a:buFontTx/>
              <a:buChar char="•"/>
              <a:defRPr/>
            </a:pPr>
            <a:r>
              <a:rPr lang="en-GB" sz="1600" dirty="0">
                <a:solidFill>
                  <a:srgbClr val="003366"/>
                </a:solidFill>
              </a:rPr>
              <a:t>Identifies </a:t>
            </a:r>
            <a:r>
              <a:rPr lang="en-GB" sz="1600" dirty="0">
                <a:solidFill>
                  <a:srgbClr val="FF0000"/>
                </a:solidFill>
              </a:rPr>
              <a:t>strong operating partners</a:t>
            </a:r>
          </a:p>
          <a:p>
            <a:pPr marL="519113" lvl="1" indent="-346075" algn="l" defTabSz="762000" eaLnBrk="0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003366"/>
              </a:buClr>
              <a:buSzPct val="120000"/>
              <a:buFontTx/>
              <a:buChar char="•"/>
              <a:defRPr/>
            </a:pPr>
            <a:r>
              <a:rPr lang="en-GB" sz="1600" dirty="0">
                <a:solidFill>
                  <a:srgbClr val="003366"/>
                </a:solidFill>
              </a:rPr>
              <a:t>Off</a:t>
            </a:r>
            <a:r>
              <a:rPr lang="en-US" sz="1600" dirty="0">
                <a:solidFill>
                  <a:srgbClr val="003366"/>
                </a:solidFill>
              </a:rPr>
              <a:t>-</a:t>
            </a:r>
            <a:r>
              <a:rPr lang="en-GB" sz="1600" dirty="0">
                <a:solidFill>
                  <a:srgbClr val="003366"/>
                </a:solidFill>
              </a:rPr>
              <a:t>take and supply agreements</a:t>
            </a:r>
          </a:p>
        </p:txBody>
      </p:sp>
      <p:sp>
        <p:nvSpPr>
          <p:cNvPr id="13316" name="Line 8"/>
          <p:cNvSpPr>
            <a:spLocks noChangeShapeType="1"/>
          </p:cNvSpPr>
          <p:nvPr/>
        </p:nvSpPr>
        <p:spPr bwMode="auto">
          <a:xfrm>
            <a:off x="6230938" y="1833563"/>
            <a:ext cx="0" cy="4872037"/>
          </a:xfrm>
          <a:prstGeom prst="line">
            <a:avLst/>
          </a:prstGeom>
          <a:noFill/>
          <a:ln w="12700">
            <a:solidFill>
              <a:srgbClr val="284F5E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475" y="2303463"/>
            <a:ext cx="2490788" cy="401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22"/>
          <p:cNvSpPr txBox="1">
            <a:spLocks noChangeArrowheads="1"/>
          </p:cNvSpPr>
          <p:nvPr/>
        </p:nvSpPr>
        <p:spPr bwMode="auto">
          <a:xfrm>
            <a:off x="903288" y="1382713"/>
            <a:ext cx="184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cs typeface="Arial" charset="0"/>
            </a:endParaRPr>
          </a:p>
        </p:txBody>
      </p:sp>
      <p:sp>
        <p:nvSpPr>
          <p:cNvPr id="7171" name="Text Box 123"/>
          <p:cNvSpPr txBox="1">
            <a:spLocks noChangeArrowheads="1"/>
          </p:cNvSpPr>
          <p:nvPr/>
        </p:nvSpPr>
        <p:spPr bwMode="auto">
          <a:xfrm>
            <a:off x="820738" y="1293813"/>
            <a:ext cx="184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cs typeface="Arial" charset="0"/>
            </a:endParaRPr>
          </a:p>
        </p:txBody>
      </p:sp>
      <p:sp>
        <p:nvSpPr>
          <p:cNvPr id="7172" name="Text Box 124"/>
          <p:cNvSpPr txBox="1">
            <a:spLocks noChangeArrowheads="1"/>
          </p:cNvSpPr>
          <p:nvPr/>
        </p:nvSpPr>
        <p:spPr bwMode="auto">
          <a:xfrm>
            <a:off x="820738" y="1065213"/>
            <a:ext cx="184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cs typeface="Arial" charset="0"/>
            </a:endParaRPr>
          </a:p>
        </p:txBody>
      </p:sp>
      <p:sp>
        <p:nvSpPr>
          <p:cNvPr id="7173" name="Rectangle 125"/>
          <p:cNvSpPr>
            <a:spLocks noChangeArrowheads="1"/>
          </p:cNvSpPr>
          <p:nvPr/>
        </p:nvSpPr>
        <p:spPr bwMode="auto">
          <a:xfrm>
            <a:off x="2394620" y="1836738"/>
            <a:ext cx="4762621" cy="7254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700" dirty="0">
                <a:cs typeface="Arial" charset="0"/>
              </a:rPr>
              <a:t>Risk Capital Facility-Strategic Business Unit</a:t>
            </a:r>
          </a:p>
        </p:txBody>
      </p:sp>
      <p:sp>
        <p:nvSpPr>
          <p:cNvPr id="7174" name="Line 129"/>
          <p:cNvSpPr>
            <a:spLocks noChangeShapeType="1"/>
          </p:cNvSpPr>
          <p:nvPr/>
        </p:nvSpPr>
        <p:spPr bwMode="auto">
          <a:xfrm>
            <a:off x="628664" y="2774950"/>
            <a:ext cx="880584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5" name="Line 133"/>
          <p:cNvSpPr>
            <a:spLocks noChangeShapeType="1"/>
          </p:cNvSpPr>
          <p:nvPr/>
        </p:nvSpPr>
        <p:spPr bwMode="auto">
          <a:xfrm>
            <a:off x="82550" y="3817938"/>
            <a:ext cx="15875" cy="84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363" name="Rectangle 136"/>
          <p:cNvSpPr>
            <a:spLocks noChangeArrowheads="1"/>
          </p:cNvSpPr>
          <p:nvPr/>
        </p:nvSpPr>
        <p:spPr bwMode="auto">
          <a:xfrm>
            <a:off x="41274" y="3446463"/>
            <a:ext cx="862013" cy="3214687"/>
          </a:xfrm>
          <a:prstGeom prst="rect">
            <a:avLst/>
          </a:prstGeom>
          <a:gradFill rotWithShape="1">
            <a:gsLst>
              <a:gs pos="0">
                <a:srgbClr val="B98621"/>
              </a:gs>
              <a:gs pos="50000">
                <a:srgbClr val="FFBF0F"/>
              </a:gs>
              <a:gs pos="100000">
                <a:srgbClr val="B9862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vert" wrap="none" anchor="ctr">
            <a:flatTx/>
          </a:bodyPr>
          <a:lstStyle/>
          <a:p>
            <a:pPr>
              <a:defRPr/>
            </a:pPr>
            <a:r>
              <a:rPr lang="en-US" sz="1200" dirty="0"/>
              <a:t>Transformation </a:t>
            </a:r>
            <a:r>
              <a:rPr lang="en-US" sz="1200" dirty="0" smtClean="0"/>
              <a:t>and</a:t>
            </a:r>
          </a:p>
          <a:p>
            <a:pPr>
              <a:defRPr/>
            </a:pPr>
            <a:r>
              <a:rPr lang="en-US" sz="1200" dirty="0" smtClean="0"/>
              <a:t> </a:t>
            </a:r>
            <a:r>
              <a:rPr lang="en-US" sz="1200" dirty="0"/>
              <a:t>Entrepreneurial </a:t>
            </a:r>
            <a:r>
              <a:rPr lang="en-US" sz="1200" dirty="0" smtClean="0"/>
              <a:t>Scheme</a:t>
            </a:r>
          </a:p>
          <a:p>
            <a:pPr>
              <a:defRPr/>
            </a:pPr>
            <a:r>
              <a:rPr lang="en-US" sz="1200" dirty="0" smtClean="0"/>
              <a:t> </a:t>
            </a:r>
            <a:r>
              <a:rPr lang="en-US" sz="1200" dirty="0"/>
              <a:t>(TES)</a:t>
            </a:r>
          </a:p>
        </p:txBody>
      </p:sp>
      <p:sp>
        <p:nvSpPr>
          <p:cNvPr id="7178" name="Text Box 155"/>
          <p:cNvSpPr txBox="1">
            <a:spLocks noChangeArrowheads="1"/>
          </p:cNvSpPr>
          <p:nvPr/>
        </p:nvSpPr>
        <p:spPr bwMode="auto">
          <a:xfrm>
            <a:off x="1283122" y="2825750"/>
            <a:ext cx="930063" cy="5355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Annual </a:t>
            </a:r>
          </a:p>
          <a:p>
            <a:r>
              <a:rPr lang="en-US" sz="1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Allocation</a:t>
            </a:r>
            <a:endParaRPr lang="en-US" sz="12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7179" name="Text Box 156"/>
          <p:cNvSpPr txBox="1">
            <a:spLocks noChangeArrowheads="1"/>
          </p:cNvSpPr>
          <p:nvPr/>
        </p:nvSpPr>
        <p:spPr bwMode="auto">
          <a:xfrm>
            <a:off x="2809752" y="2927350"/>
            <a:ext cx="575799" cy="2936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€47m</a:t>
            </a:r>
          </a:p>
        </p:txBody>
      </p:sp>
      <p:sp>
        <p:nvSpPr>
          <p:cNvPr id="7180" name="Rectangle 164"/>
          <p:cNvSpPr>
            <a:spLocks noChangeArrowheads="1"/>
          </p:cNvSpPr>
          <p:nvPr/>
        </p:nvSpPr>
        <p:spPr bwMode="auto">
          <a:xfrm>
            <a:off x="0" y="528638"/>
            <a:ext cx="990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HIGH DEVELOPMENT RING FENCED FUNDS</a:t>
            </a:r>
          </a:p>
        </p:txBody>
      </p:sp>
      <p:sp>
        <p:nvSpPr>
          <p:cNvPr id="7182" name="Line 132"/>
          <p:cNvSpPr>
            <a:spLocks noChangeShapeType="1"/>
          </p:cNvSpPr>
          <p:nvPr/>
        </p:nvSpPr>
        <p:spPr bwMode="auto">
          <a:xfrm flipH="1">
            <a:off x="4813300" y="2547938"/>
            <a:ext cx="0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5176473" y="2913669"/>
            <a:ext cx="922890" cy="3693783"/>
            <a:chOff x="7916430" y="2688416"/>
            <a:chExt cx="745841" cy="369038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225" name="Text Box 155"/>
            <p:cNvSpPr txBox="1">
              <a:spLocks noChangeArrowheads="1"/>
            </p:cNvSpPr>
            <p:nvPr/>
          </p:nvSpPr>
          <p:spPr bwMode="auto">
            <a:xfrm>
              <a:off x="8072568" y="2688416"/>
              <a:ext cx="589703" cy="2933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/>
            <a:p>
              <a:r>
                <a:rPr lang="en-US" sz="1200" dirty="0">
                  <a:cs typeface="Arial" charset="0"/>
                </a:rPr>
                <a:t>R </a:t>
              </a:r>
              <a:r>
                <a:rPr lang="en-US" sz="1200" dirty="0" smtClean="0">
                  <a:cs typeface="Arial" charset="0"/>
                </a:rPr>
                <a:t>100m</a:t>
              </a:r>
              <a:endParaRPr lang="en-US" sz="1200" dirty="0">
                <a:cs typeface="Arial" charset="0"/>
              </a:endParaRPr>
            </a:p>
          </p:txBody>
        </p:sp>
        <p:sp>
          <p:nvSpPr>
            <p:cNvPr id="74" name="Rectangle 157"/>
            <p:cNvSpPr>
              <a:spLocks noChangeArrowheads="1"/>
            </p:cNvSpPr>
            <p:nvPr/>
          </p:nvSpPr>
          <p:spPr bwMode="auto">
            <a:xfrm>
              <a:off x="7916430" y="3161816"/>
              <a:ext cx="693281" cy="32169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vert" wrap="none" anchor="ctr">
              <a:flatTx/>
            </a:bodyPr>
            <a:lstStyle/>
            <a:p>
              <a:pPr>
                <a:defRPr/>
              </a:pPr>
              <a:r>
                <a:rPr lang="en-US" sz="1200" dirty="0"/>
                <a:t>Isivande Women’s </a:t>
              </a:r>
              <a:r>
                <a:rPr lang="en-US" sz="1200" dirty="0" smtClean="0"/>
                <a:t>Fund</a:t>
              </a:r>
            </a:p>
            <a:p>
              <a:pPr>
                <a:defRPr/>
              </a:pPr>
              <a:r>
                <a:rPr lang="en-US" sz="1200" dirty="0" smtClean="0"/>
                <a:t> </a:t>
              </a:r>
              <a:r>
                <a:rPr lang="en-US" sz="1200" dirty="0"/>
                <a:t>(IWF)</a:t>
              </a:r>
            </a:p>
          </p:txBody>
        </p:sp>
      </p:grpSp>
      <p:sp>
        <p:nvSpPr>
          <p:cNvPr id="12350" name="Rectangle 142"/>
          <p:cNvSpPr>
            <a:spLocks noChangeArrowheads="1"/>
          </p:cNvSpPr>
          <p:nvPr/>
        </p:nvSpPr>
        <p:spPr bwMode="auto">
          <a:xfrm>
            <a:off x="1255419" y="3444875"/>
            <a:ext cx="904442" cy="3168650"/>
          </a:xfrm>
          <a:prstGeom prst="rect">
            <a:avLst/>
          </a:prstGeom>
          <a:gradFill rotWithShape="1">
            <a:gsLst>
              <a:gs pos="0">
                <a:srgbClr val="1B7F13"/>
              </a:gs>
              <a:gs pos="50000">
                <a:srgbClr val="6FFD87"/>
              </a:gs>
              <a:gs pos="100000">
                <a:srgbClr val="1B7F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vert" wrap="none" anchor="ctr">
            <a:flatTx/>
          </a:bodyPr>
          <a:lstStyle/>
          <a:p>
            <a:pPr>
              <a:defRPr/>
            </a:pPr>
            <a:r>
              <a:rPr lang="en-US" sz="1200" dirty="0"/>
              <a:t>Support Program for </a:t>
            </a: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Industrial </a:t>
            </a:r>
            <a:r>
              <a:rPr lang="en-US" sz="1200" dirty="0"/>
              <a:t>Innovation </a:t>
            </a: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(</a:t>
            </a:r>
            <a:r>
              <a:rPr lang="en-US" sz="1200" dirty="0"/>
              <a:t>SPII) </a:t>
            </a:r>
          </a:p>
        </p:txBody>
      </p:sp>
      <p:sp>
        <p:nvSpPr>
          <p:cNvPr id="7224" name="Rectangle 157"/>
          <p:cNvSpPr>
            <a:spLocks noChangeArrowheads="1"/>
          </p:cNvSpPr>
          <p:nvPr/>
        </p:nvSpPr>
        <p:spPr bwMode="auto">
          <a:xfrm>
            <a:off x="2552280" y="3403600"/>
            <a:ext cx="963406" cy="3197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vert" wrap="none" anchor="ctr">
            <a:flatTx/>
          </a:bodyPr>
          <a:lstStyle/>
          <a:p>
            <a:pPr>
              <a:defRPr/>
            </a:pPr>
            <a:r>
              <a:rPr lang="en-US" sz="1200" dirty="0"/>
              <a:t>Risk Capital Facility (RCF)</a:t>
            </a: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3850292" y="2816225"/>
            <a:ext cx="981800" cy="3797300"/>
            <a:chOff x="6259354" y="2887633"/>
            <a:chExt cx="906554" cy="379574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206" name="Text Box 156"/>
            <p:cNvSpPr txBox="1">
              <a:spLocks noChangeArrowheads="1"/>
            </p:cNvSpPr>
            <p:nvPr/>
          </p:nvSpPr>
          <p:spPr bwMode="auto">
            <a:xfrm>
              <a:off x="6307126" y="2887633"/>
              <a:ext cx="858782" cy="53531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/>
            <a:p>
              <a:r>
                <a:rPr lang="en-US" sz="1200" dirty="0">
                  <a:cs typeface="Arial" charset="0"/>
                </a:rPr>
                <a:t>Annual</a:t>
              </a:r>
            </a:p>
            <a:p>
              <a:r>
                <a:rPr lang="en-US" sz="1200" dirty="0" smtClean="0">
                  <a:cs typeface="Arial" charset="0"/>
                </a:rPr>
                <a:t>Allocation</a:t>
              </a:r>
              <a:endParaRPr lang="en-US" sz="1200" dirty="0">
                <a:cs typeface="Arial" charset="0"/>
              </a:endParaRPr>
            </a:p>
          </p:txBody>
        </p: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6259354" y="3490636"/>
              <a:ext cx="884718" cy="3192739"/>
              <a:chOff x="6273868" y="3490636"/>
              <a:chExt cx="884718" cy="3192739"/>
            </a:xfrm>
          </p:grpSpPr>
          <p:sp>
            <p:nvSpPr>
              <p:cNvPr id="7208" name="Line 134"/>
              <p:cNvSpPr>
                <a:spLocks noChangeShapeType="1"/>
              </p:cNvSpPr>
              <p:nvPr/>
            </p:nvSpPr>
            <p:spPr bwMode="auto">
              <a:xfrm>
                <a:off x="6885981" y="4106291"/>
                <a:ext cx="9574" cy="651556"/>
              </a:xfrm>
              <a:prstGeom prst="line">
                <a:avLst/>
              </a:prstGeom>
              <a:noFill/>
              <a:ln w="12700">
                <a:noFill/>
                <a:round/>
                <a:headEnd type="none" w="sm" len="sm"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Rectangle 157"/>
              <p:cNvSpPr>
                <a:spLocks noChangeArrowheads="1"/>
              </p:cNvSpPr>
              <p:nvPr/>
            </p:nvSpPr>
            <p:spPr bwMode="auto">
              <a:xfrm>
                <a:off x="6273868" y="3490636"/>
                <a:ext cx="884718" cy="3192739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vert" wrap="none" anchor="ctr">
                <a:flatTx/>
              </a:bodyPr>
              <a:lstStyle/>
              <a:p>
                <a:pPr>
                  <a:defRPr/>
                </a:pPr>
                <a:r>
                  <a:rPr lang="en-US" sz="1200" dirty="0"/>
                  <a:t>Clothing &amp; Textiles </a:t>
                </a:r>
                <a:endParaRPr lang="en-US" sz="1200" dirty="0" smtClean="0"/>
              </a:p>
              <a:p>
                <a:pPr>
                  <a:defRPr/>
                </a:pPr>
                <a:r>
                  <a:rPr lang="en-US" sz="1200" dirty="0" smtClean="0"/>
                  <a:t>Competitive Programme</a:t>
                </a:r>
              </a:p>
              <a:p>
                <a:pPr>
                  <a:defRPr/>
                </a:pPr>
                <a:r>
                  <a:rPr lang="en-US" sz="1200" dirty="0" smtClean="0"/>
                  <a:t> </a:t>
                </a:r>
                <a:r>
                  <a:rPr lang="en-US" sz="1200" dirty="0"/>
                  <a:t>(CTCP)</a:t>
                </a:r>
              </a:p>
            </p:txBody>
          </p:sp>
        </p:grpSp>
      </p:grpSp>
      <p:sp>
        <p:nvSpPr>
          <p:cNvPr id="95" name="Rectangle 157"/>
          <p:cNvSpPr>
            <a:spLocks noChangeArrowheads="1"/>
          </p:cNvSpPr>
          <p:nvPr/>
        </p:nvSpPr>
        <p:spPr bwMode="auto">
          <a:xfrm>
            <a:off x="6369234" y="3387507"/>
            <a:ext cx="945667" cy="3194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vert" wrap="none" anchor="ctr">
            <a:flatTx/>
          </a:bodyPr>
          <a:lstStyle/>
          <a:p>
            <a:pPr>
              <a:defRPr/>
            </a:pPr>
            <a:r>
              <a:rPr lang="en-US" sz="1200" dirty="0"/>
              <a:t>Unemployment Insurance </a:t>
            </a:r>
            <a:r>
              <a:rPr lang="en-US" sz="1200" dirty="0" smtClean="0"/>
              <a:t>Fund</a:t>
            </a:r>
          </a:p>
          <a:p>
            <a:pPr>
              <a:defRPr/>
            </a:pPr>
            <a:r>
              <a:rPr lang="en-US" sz="1200" dirty="0" smtClean="0"/>
              <a:t> </a:t>
            </a:r>
            <a:r>
              <a:rPr lang="en-US" sz="1200" dirty="0"/>
              <a:t>(UIF)</a:t>
            </a:r>
          </a:p>
        </p:txBody>
      </p:sp>
      <p:sp>
        <p:nvSpPr>
          <p:cNvPr id="7197" name="Text Box 155"/>
          <p:cNvSpPr txBox="1">
            <a:spLocks noChangeArrowheads="1"/>
          </p:cNvSpPr>
          <p:nvPr/>
        </p:nvSpPr>
        <p:spPr bwMode="auto">
          <a:xfrm>
            <a:off x="6616522" y="2922370"/>
            <a:ext cx="655949" cy="29360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R 2 bn</a:t>
            </a:r>
          </a:p>
        </p:txBody>
      </p:sp>
      <p:sp>
        <p:nvSpPr>
          <p:cNvPr id="7198" name="Line 132"/>
          <p:cNvSpPr>
            <a:spLocks noChangeShapeType="1"/>
          </p:cNvSpPr>
          <p:nvPr/>
        </p:nvSpPr>
        <p:spPr bwMode="auto">
          <a:xfrm flipH="1">
            <a:off x="6971073" y="2794000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99" name="Line 132"/>
          <p:cNvSpPr>
            <a:spLocks noChangeShapeType="1"/>
          </p:cNvSpPr>
          <p:nvPr/>
        </p:nvSpPr>
        <p:spPr bwMode="auto">
          <a:xfrm flipH="1">
            <a:off x="5734984" y="2803525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200" name="Line 132"/>
          <p:cNvSpPr>
            <a:spLocks noChangeShapeType="1"/>
          </p:cNvSpPr>
          <p:nvPr/>
        </p:nvSpPr>
        <p:spPr bwMode="auto">
          <a:xfrm flipH="1">
            <a:off x="3144047" y="2798763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201" name="Line 132"/>
          <p:cNvSpPr>
            <a:spLocks noChangeShapeType="1"/>
          </p:cNvSpPr>
          <p:nvPr/>
        </p:nvSpPr>
        <p:spPr bwMode="auto">
          <a:xfrm flipH="1">
            <a:off x="1845704" y="2794000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2" name="Line 132"/>
          <p:cNvSpPr>
            <a:spLocks noChangeShapeType="1"/>
          </p:cNvSpPr>
          <p:nvPr/>
        </p:nvSpPr>
        <p:spPr bwMode="auto">
          <a:xfrm flipH="1">
            <a:off x="8164029" y="2804506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3" name="Rectangle 157"/>
          <p:cNvSpPr>
            <a:spLocks noChangeArrowheads="1"/>
          </p:cNvSpPr>
          <p:nvPr/>
        </p:nvSpPr>
        <p:spPr bwMode="auto">
          <a:xfrm>
            <a:off x="7646267" y="3387507"/>
            <a:ext cx="918860" cy="31940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vert" wrap="none" anchor="ctr">
            <a:flatTx/>
          </a:bodyPr>
          <a:lstStyle/>
          <a:p>
            <a:pPr>
              <a:defRPr/>
            </a:pPr>
            <a:r>
              <a:rPr lang="en-US" sz="1100" dirty="0" smtClean="0"/>
              <a:t>NTSHA TECHNOLOGY VENTURE </a:t>
            </a:r>
          </a:p>
          <a:p>
            <a:pPr>
              <a:defRPr/>
            </a:pPr>
            <a:r>
              <a:rPr lang="en-US" sz="1100" dirty="0" smtClean="0"/>
              <a:t>CAPITAL FUND</a:t>
            </a:r>
          </a:p>
          <a:p>
            <a:pPr>
              <a:defRPr/>
            </a:pPr>
            <a:r>
              <a:rPr lang="en-US" sz="1100" dirty="0" smtClean="0"/>
              <a:t> TVC</a:t>
            </a:r>
            <a:endParaRPr lang="en-US" sz="1100" dirty="0"/>
          </a:p>
        </p:txBody>
      </p:sp>
      <p:sp>
        <p:nvSpPr>
          <p:cNvPr id="75" name="Text Box 155"/>
          <p:cNvSpPr txBox="1">
            <a:spLocks noChangeArrowheads="1"/>
          </p:cNvSpPr>
          <p:nvPr/>
        </p:nvSpPr>
        <p:spPr bwMode="auto">
          <a:xfrm>
            <a:off x="7841166" y="2917110"/>
            <a:ext cx="644727" cy="29360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R </a:t>
            </a:r>
            <a:r>
              <a:rPr lang="en-US" sz="1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30m</a:t>
            </a:r>
            <a:endParaRPr lang="en-US" sz="12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841166" y="1844558"/>
            <a:ext cx="1992832" cy="64639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IDC Business Support </a:t>
            </a:r>
            <a:r>
              <a:rPr lang="en-US" sz="1600" i="1" dirty="0" smtClean="0"/>
              <a:t>Unit </a:t>
            </a:r>
            <a:endParaRPr kumimoji="0" lang="en-US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157"/>
          <p:cNvSpPr>
            <a:spLocks noChangeArrowheads="1"/>
          </p:cNvSpPr>
          <p:nvPr/>
        </p:nvSpPr>
        <p:spPr bwMode="auto">
          <a:xfrm>
            <a:off x="8848915" y="3403599"/>
            <a:ext cx="867815" cy="3177957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vert" wrap="none" anchor="ctr">
            <a:flatTx/>
          </a:bodyPr>
          <a:lstStyle/>
          <a:p>
            <a:pPr>
              <a:defRPr/>
            </a:pPr>
            <a:r>
              <a:rPr lang="en-US" sz="1100" dirty="0" smtClean="0"/>
              <a:t>ADMINISTRATION FUNDS</a:t>
            </a:r>
          </a:p>
          <a:p>
            <a:pPr>
              <a:defRPr/>
            </a:pPr>
            <a:r>
              <a:rPr lang="en-US" sz="1100" dirty="0" smtClean="0"/>
              <a:t> (ADMIN FUNDS)</a:t>
            </a:r>
            <a:endParaRPr lang="en-US" sz="1100" dirty="0"/>
          </a:p>
        </p:txBody>
      </p:sp>
      <p:sp>
        <p:nvSpPr>
          <p:cNvPr id="81" name="Line 132"/>
          <p:cNvSpPr>
            <a:spLocks noChangeShapeType="1"/>
          </p:cNvSpPr>
          <p:nvPr/>
        </p:nvSpPr>
        <p:spPr bwMode="auto">
          <a:xfrm flipH="1">
            <a:off x="626462" y="2788740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" name="Line 132"/>
          <p:cNvSpPr>
            <a:spLocks noChangeShapeType="1"/>
          </p:cNvSpPr>
          <p:nvPr/>
        </p:nvSpPr>
        <p:spPr bwMode="auto">
          <a:xfrm flipH="1">
            <a:off x="4384030" y="2794000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4" name="Line 132"/>
          <p:cNvSpPr>
            <a:spLocks noChangeShapeType="1"/>
          </p:cNvSpPr>
          <p:nvPr/>
        </p:nvSpPr>
        <p:spPr bwMode="auto">
          <a:xfrm flipH="1">
            <a:off x="9429150" y="2809766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5" name="Text Box 155"/>
          <p:cNvSpPr txBox="1">
            <a:spLocks noChangeArrowheads="1"/>
          </p:cNvSpPr>
          <p:nvPr/>
        </p:nvSpPr>
        <p:spPr bwMode="auto">
          <a:xfrm>
            <a:off x="195159" y="2939941"/>
            <a:ext cx="655949" cy="29360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R </a:t>
            </a:r>
            <a:r>
              <a:rPr lang="en-US" sz="1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1 bn</a:t>
            </a:r>
            <a:endParaRPr lang="en-US" sz="12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87" name="Text Box 155"/>
          <p:cNvSpPr txBox="1">
            <a:spLocks noChangeArrowheads="1"/>
          </p:cNvSpPr>
          <p:nvPr/>
        </p:nvSpPr>
        <p:spPr bwMode="auto">
          <a:xfrm>
            <a:off x="8803395" y="2924175"/>
            <a:ext cx="1030603" cy="29360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Various Rm</a:t>
            </a:r>
            <a:endParaRPr lang="en-US" sz="12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</p:txBody>
      </p:sp>
      <p:cxnSp>
        <p:nvCxnSpPr>
          <p:cNvPr id="94" name="Straight Connector 93"/>
          <p:cNvCxnSpPr/>
          <p:nvPr/>
        </p:nvCxnSpPr>
        <p:spPr bwMode="auto">
          <a:xfrm>
            <a:off x="7157241" y="2112579"/>
            <a:ext cx="62086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med" len="med"/>
          </a:ln>
          <a:effectLst/>
        </p:spPr>
      </p:cxn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" y="652463"/>
            <a:ext cx="6892925" cy="877887"/>
          </a:xfrm>
        </p:spPr>
        <p:txBody>
          <a:bodyPr/>
          <a:lstStyle/>
          <a:p>
            <a:r>
              <a:rPr lang="en-US" sz="3200" dirty="0" smtClean="0"/>
              <a:t>TES Structure </a:t>
            </a:r>
            <a:endParaRPr lang="en-US" sz="2800" dirty="0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42938" y="4203700"/>
            <a:ext cx="1441450" cy="1854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B77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 Narrow" pitchFamily="34" charset="0"/>
              </a:rPr>
              <a:t>Women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 Narrow" pitchFamily="34" charset="0"/>
              </a:rPr>
              <a:t>Entrepreneurial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 Narrow" pitchFamily="34" charset="0"/>
              </a:rPr>
              <a:t>Fund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 Narrow" pitchFamily="34" charset="0"/>
              </a:rPr>
              <a:t>R 400 m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 Narrow" pitchFamily="34" charset="0"/>
              </a:rPr>
              <a:t>40%</a:t>
            </a:r>
          </a:p>
          <a:p>
            <a:pPr>
              <a:lnSpc>
                <a:spcPct val="100000"/>
              </a:lnSpc>
            </a:pPr>
            <a:endParaRPr lang="en-US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latin typeface="Arial Narrow" pitchFamily="34" charset="0"/>
              </a:rPr>
              <a:t>Investment: R360m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latin typeface="Arial Narrow" pitchFamily="34" charset="0"/>
              </a:rPr>
              <a:t>Bus. Support: R40m</a:t>
            </a:r>
          </a:p>
          <a:p>
            <a:pPr>
              <a:lnSpc>
                <a:spcPct val="100000"/>
              </a:lnSpc>
            </a:pPr>
            <a:endParaRPr lang="en-US" sz="1200" dirty="0">
              <a:latin typeface="Arial Narrow" pitchFamily="34" charset="0"/>
            </a:endParaRPr>
          </a:p>
        </p:txBody>
      </p:sp>
      <p:sp>
        <p:nvSpPr>
          <p:cNvPr id="1204228" name="Rectangle 4"/>
          <p:cNvSpPr>
            <a:spLocks noChangeArrowheads="1"/>
          </p:cNvSpPr>
          <p:nvPr/>
        </p:nvSpPr>
        <p:spPr bwMode="auto">
          <a:xfrm>
            <a:off x="2516188" y="4203700"/>
            <a:ext cx="1365250" cy="1854200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" algn="ctr">
            <a:noFill/>
            <a:miter lim="800000"/>
            <a:headEnd type="none" w="sm" len="sm"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latin typeface="Arial Narrow" pitchFamily="34" charset="0"/>
              </a:rPr>
              <a:t>Development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latin typeface="Arial Narrow" pitchFamily="34" charset="0"/>
              </a:rPr>
              <a:t>Fund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latin typeface="Arial Narrow" pitchFamily="34" charset="0"/>
              </a:rPr>
              <a:t>R 250 m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latin typeface="Arial Narrow" pitchFamily="34" charset="0"/>
              </a:rPr>
              <a:t>25%</a:t>
            </a:r>
          </a:p>
          <a:p>
            <a:pPr>
              <a:lnSpc>
                <a:spcPct val="100000"/>
              </a:lnSpc>
              <a:defRPr/>
            </a:pPr>
            <a:endParaRPr lang="en-US" dirty="0">
              <a:latin typeface="Arial Narrow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dirty="0">
                <a:latin typeface="Arial Narrow" pitchFamily="34" charset="0"/>
              </a:rPr>
              <a:t>Investment: R242,5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>
                <a:latin typeface="Arial Narrow" pitchFamily="34" charset="0"/>
              </a:rPr>
              <a:t>Bus. Support: R7,5m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395788" y="4203700"/>
            <a:ext cx="1365250" cy="1854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 Narrow" pitchFamily="34" charset="0"/>
              </a:rPr>
              <a:t>Community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 Narrow" pitchFamily="34" charset="0"/>
              </a:rPr>
              <a:t> Fund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 Narrow" pitchFamily="34" charset="0"/>
              </a:rPr>
              <a:t>R 150 m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 Narrow" pitchFamily="34" charset="0"/>
              </a:rPr>
              <a:t>15%</a:t>
            </a:r>
          </a:p>
          <a:p>
            <a:pPr>
              <a:lnSpc>
                <a:spcPct val="100000"/>
              </a:lnSpc>
            </a:pPr>
            <a:endParaRPr lang="en-US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latin typeface="Arial Narrow" pitchFamily="34" charset="0"/>
              </a:rPr>
              <a:t>Investment: R145m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latin typeface="Arial Narrow" pitchFamily="34" charset="0"/>
              </a:rPr>
              <a:t>Bus. Support: R5m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218238" y="4203700"/>
            <a:ext cx="1366837" cy="1854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B779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 Narrow" pitchFamily="34" charset="0"/>
              </a:rPr>
              <a:t>Equity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 Narrow" pitchFamily="34" charset="0"/>
              </a:rPr>
              <a:t>Contribution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 Narrow" pitchFamily="34" charset="0"/>
              </a:rPr>
              <a:t>Fund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 Narrow" pitchFamily="34" charset="0"/>
              </a:rPr>
              <a:t>R 150 m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 Narrow" pitchFamily="34" charset="0"/>
              </a:rPr>
              <a:t>15%</a:t>
            </a:r>
          </a:p>
          <a:p>
            <a:pPr>
              <a:lnSpc>
                <a:spcPct val="100000"/>
              </a:lnSpc>
            </a:pPr>
            <a:endParaRPr lang="en-US" sz="1200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latin typeface="Arial Narrow" pitchFamily="34" charset="0"/>
              </a:rPr>
              <a:t>Investment: R135m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latin typeface="Arial Narrow" pitchFamily="34" charset="0"/>
              </a:rPr>
              <a:t>Bus. Support: R15m</a:t>
            </a:r>
          </a:p>
        </p:txBody>
      </p:sp>
      <p:sp>
        <p:nvSpPr>
          <p:cNvPr id="1204231" name="Rectangle 7"/>
          <p:cNvSpPr>
            <a:spLocks noChangeArrowheads="1"/>
          </p:cNvSpPr>
          <p:nvPr/>
        </p:nvSpPr>
        <p:spPr bwMode="auto">
          <a:xfrm>
            <a:off x="7980363" y="4203700"/>
            <a:ext cx="1365250" cy="1854200"/>
          </a:xfrm>
          <a:prstGeom prst="rect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25400" algn="ctr">
            <a:noFill/>
            <a:miter lim="800000"/>
            <a:headEnd type="none" w="sm" len="sm"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latin typeface="Arial Narrow" pitchFamily="34" charset="0"/>
              </a:rPr>
              <a:t>People with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latin typeface="Arial Narrow" pitchFamily="34" charset="0"/>
              </a:rPr>
              <a:t>Disabilities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latin typeface="Arial Narrow" pitchFamily="34" charset="0"/>
              </a:rPr>
              <a:t>Fund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latin typeface="Arial Narrow" pitchFamily="34" charset="0"/>
              </a:rPr>
              <a:t>R 50 m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latin typeface="Arial Narrow" pitchFamily="34" charset="0"/>
              </a:rPr>
              <a:t>5%</a:t>
            </a:r>
          </a:p>
          <a:p>
            <a:pPr>
              <a:lnSpc>
                <a:spcPct val="100000"/>
              </a:lnSpc>
              <a:defRPr/>
            </a:pPr>
            <a:endParaRPr lang="en-US" dirty="0">
              <a:latin typeface="Arial Narrow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dirty="0">
                <a:latin typeface="Arial Narrow" pitchFamily="34" charset="0"/>
              </a:rPr>
              <a:t>Investment: R45m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>
                <a:latin typeface="Arial Narrow" pitchFamily="34" charset="0"/>
              </a:rPr>
              <a:t>Bus. Support R5m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363663" y="3786188"/>
            <a:ext cx="7302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363663" y="3786188"/>
            <a:ext cx="0" cy="417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3205163" y="3786188"/>
            <a:ext cx="0" cy="417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021263" y="3786188"/>
            <a:ext cx="0" cy="417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824663" y="3786188"/>
            <a:ext cx="0" cy="417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8666163" y="3786188"/>
            <a:ext cx="0" cy="417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5014913" y="3122613"/>
            <a:ext cx="0" cy="676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2943225" y="1928813"/>
            <a:ext cx="4554538" cy="1443037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 Narrow" pitchFamily="34" charset="0"/>
              </a:rPr>
              <a:t>TRANSFORMATION AND ENTREPRENEURIAL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 Narrow" pitchFamily="34" charset="0"/>
              </a:rPr>
              <a:t>SCHEME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 Narrow" pitchFamily="34" charset="0"/>
              </a:rPr>
              <a:t>R 1 Billion </a:t>
            </a: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977900" y="5372100"/>
            <a:ext cx="876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2730500" y="5372100"/>
            <a:ext cx="876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4660900" y="5372100"/>
            <a:ext cx="876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6464300" y="5448300"/>
            <a:ext cx="876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8229600" y="5448300"/>
            <a:ext cx="876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6364"/>
            <a:ext cx="9906000" cy="763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40Jhb_Junxion_GeminiPowerPointTemplate_vv">
  <a:themeElements>
    <a:clrScheme name="2340Jhb_Junxion_GeminiPowerPointTemplate_vv 1">
      <a:dk1>
        <a:srgbClr val="000000"/>
      </a:dk1>
      <a:lt1>
        <a:srgbClr val="FFFFFF"/>
      </a:lt1>
      <a:dk2>
        <a:srgbClr val="000000"/>
      </a:dk2>
      <a:lt2>
        <a:srgbClr val="818587"/>
      </a:lt2>
      <a:accent1>
        <a:srgbClr val="CCD9DE"/>
      </a:accent1>
      <a:accent2>
        <a:srgbClr val="99B3BD"/>
      </a:accent2>
      <a:accent3>
        <a:srgbClr val="FFFFFF"/>
      </a:accent3>
      <a:accent4>
        <a:srgbClr val="000000"/>
      </a:accent4>
      <a:accent5>
        <a:srgbClr val="E2E9EC"/>
      </a:accent5>
      <a:accent6>
        <a:srgbClr val="8AA2AB"/>
      </a:accent6>
      <a:hlink>
        <a:srgbClr val="678D9D"/>
      </a:hlink>
      <a:folHlink>
        <a:srgbClr val="34677C"/>
      </a:folHlink>
    </a:clrScheme>
    <a:fontScheme name="2340Jhb_Junxion_GeminiPowerPointTemplate_vv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82563" marR="0" indent="-182563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82563" marR="0" indent="-182563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340Jhb_Junxion_GeminiPowerPointTemplate_vv 1">
        <a:dk1>
          <a:srgbClr val="000000"/>
        </a:dk1>
        <a:lt1>
          <a:srgbClr val="FFFFFF"/>
        </a:lt1>
        <a:dk2>
          <a:srgbClr val="000000"/>
        </a:dk2>
        <a:lt2>
          <a:srgbClr val="818587"/>
        </a:lt2>
        <a:accent1>
          <a:srgbClr val="CCD9DE"/>
        </a:accent1>
        <a:accent2>
          <a:srgbClr val="99B3BD"/>
        </a:accent2>
        <a:accent3>
          <a:srgbClr val="FFFFFF"/>
        </a:accent3>
        <a:accent4>
          <a:srgbClr val="000000"/>
        </a:accent4>
        <a:accent5>
          <a:srgbClr val="E2E9EC"/>
        </a:accent5>
        <a:accent6>
          <a:srgbClr val="8AA2AB"/>
        </a:accent6>
        <a:hlink>
          <a:srgbClr val="678D9D"/>
        </a:hlink>
        <a:folHlink>
          <a:srgbClr val="3467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16354</TotalTime>
  <Words>1012</Words>
  <Application>Microsoft Office PowerPoint</Application>
  <PresentationFormat>A4 Paper (210x297 mm)</PresentationFormat>
  <Paragraphs>264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2340Jhb_Junxion_GeminiPowerPointTemplate_vv</vt:lpstr>
      <vt:lpstr>Investing in the Northern Cape</vt:lpstr>
      <vt:lpstr>Corporate profile</vt:lpstr>
      <vt:lpstr>IDC’s Role</vt:lpstr>
      <vt:lpstr>Role of the IDC in the Northern Cape</vt:lpstr>
      <vt:lpstr>Slide 8</vt:lpstr>
      <vt:lpstr>Slide 9</vt:lpstr>
      <vt:lpstr>Slide 10</vt:lpstr>
      <vt:lpstr>TES Structure </vt:lpstr>
      <vt:lpstr>Slide 12</vt:lpstr>
      <vt:lpstr>Sectoral Involvement (continued)</vt:lpstr>
      <vt:lpstr>Sectoral Involvement (continued)</vt:lpstr>
      <vt:lpstr>Context of green industries</vt:lpstr>
      <vt:lpstr>Slide 16</vt:lpstr>
      <vt:lpstr>IDC approved projects and current pipeline </vt:lpstr>
      <vt:lpstr>IDC role in Green Funding</vt:lpstr>
      <vt:lpstr>Slide 19</vt:lpstr>
      <vt:lpstr>Slide 20</vt:lpstr>
      <vt:lpstr>Partnerships</vt:lpstr>
      <vt:lpstr>Slide 22</vt:lpstr>
    </vt:vector>
  </TitlesOfParts>
  <Company>Gemini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— max 32pt, min 28pt, max wrap to 2 lines, Arial Narrow, Bold</dc:title>
  <dc:creator>Gemini Consulting</dc:creator>
  <cp:lastModifiedBy>ANubieZ</cp:lastModifiedBy>
  <cp:revision>578</cp:revision>
  <dcterms:created xsi:type="dcterms:W3CDTF">2004-06-09T11:48:20Z</dcterms:created>
  <dcterms:modified xsi:type="dcterms:W3CDTF">2010-10-08T09:30:22Z</dcterms:modified>
</cp:coreProperties>
</file>