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7" r:id="rId2"/>
    <p:sldId id="284" r:id="rId3"/>
    <p:sldId id="289" r:id="rId4"/>
    <p:sldId id="308" r:id="rId5"/>
    <p:sldId id="298" r:id="rId6"/>
    <p:sldId id="296" r:id="rId7"/>
    <p:sldId id="266" r:id="rId8"/>
    <p:sldId id="325" r:id="rId9"/>
    <p:sldId id="310" r:id="rId10"/>
    <p:sldId id="311" r:id="rId11"/>
    <p:sldId id="268" r:id="rId12"/>
    <p:sldId id="291" r:id="rId13"/>
    <p:sldId id="304" r:id="rId14"/>
    <p:sldId id="312" r:id="rId15"/>
    <p:sldId id="313" r:id="rId16"/>
    <p:sldId id="314" r:id="rId17"/>
    <p:sldId id="264" r:id="rId18"/>
    <p:sldId id="315" r:id="rId19"/>
    <p:sldId id="316" r:id="rId20"/>
    <p:sldId id="317" r:id="rId21"/>
    <p:sldId id="318" r:id="rId22"/>
    <p:sldId id="319" r:id="rId23"/>
    <p:sldId id="320" r:id="rId24"/>
    <p:sldId id="321" r:id="rId25"/>
    <p:sldId id="263" r:id="rId26"/>
    <p:sldId id="322" r:id="rId27"/>
    <p:sldId id="265" r:id="rId28"/>
    <p:sldId id="323" r:id="rId29"/>
    <p:sldId id="324" r:id="rId30"/>
    <p:sldId id="30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04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90" autoAdjust="0"/>
  </p:normalViewPr>
  <p:slideViewPr>
    <p:cSldViewPr>
      <p:cViewPr>
        <p:scale>
          <a:sx n="90" d="100"/>
          <a:sy n="90" d="100"/>
        </p:scale>
        <p:origin x="174" y="264"/>
      </p:cViewPr>
      <p:guideLst>
        <p:guide orient="horz" pos="2160"/>
        <p:guide pos="2880"/>
      </p:guideLst>
    </p:cSldViewPr>
  </p:slideViewPr>
  <p:outlineViewPr>
    <p:cViewPr>
      <p:scale>
        <a:sx n="33" d="100"/>
        <a:sy n="33" d="100"/>
      </p:scale>
      <p:origin x="0" y="378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10" Type="http://schemas.openxmlformats.org/officeDocument/2006/relationships/image" Target="../media/image21.wmf"/><Relationship Id="rId4" Type="http://schemas.openxmlformats.org/officeDocument/2006/relationships/image" Target="../media/image15.wmf"/><Relationship Id="rId9"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6AD07-C898-4BBA-A43B-2C56BC6FE032}" type="datetimeFigureOut">
              <a:rPr lang="en-US" smtClean="0"/>
              <a:pPr/>
              <a:t>11/28/2013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BFB806-5905-47B4-A598-F2833536CE04}" type="slidenum">
              <a:rPr lang="en-GB" smtClean="0"/>
              <a:pPr/>
              <a:t>‹#›</a:t>
            </a:fld>
            <a:endParaRPr lang="en-GB"/>
          </a:p>
        </p:txBody>
      </p:sp>
    </p:spTree>
    <p:extLst>
      <p:ext uri="{BB962C8B-B14F-4D97-AF65-F5344CB8AC3E}">
        <p14:creationId xmlns:p14="http://schemas.microsoft.com/office/powerpoint/2010/main" val="334852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1BFB806-5905-47B4-A598-F2833536CE04}" type="slidenum">
              <a:rPr lang="en-GB" smtClean="0"/>
              <a:pPr/>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Gill Sans MT" pitchFamily="34" charset="0"/>
                <a:ea typeface="+mn-ea"/>
                <a:cs typeface="+mn-cs"/>
              </a:rPr>
              <a:t>Eq. 3.18 </a:t>
            </a:r>
            <a:r>
              <a:rPr lang="en-US" sz="1100" kern="1200" baseline="0" dirty="0" smtClean="0">
                <a:solidFill>
                  <a:schemeClr val="tx1"/>
                </a:solidFill>
                <a:latin typeface="Gill Sans MT" pitchFamily="34" charset="0"/>
                <a:ea typeface="+mn-ea"/>
                <a:cs typeface="+mn-cs"/>
              </a:rPr>
              <a:t> shows that an </a:t>
            </a:r>
            <a:r>
              <a:rPr lang="en-US" sz="1100" kern="1200" dirty="0" smtClean="0">
                <a:solidFill>
                  <a:schemeClr val="tx1"/>
                </a:solidFill>
                <a:latin typeface="Gill Sans MT" pitchFamily="34" charset="0"/>
                <a:ea typeface="+mn-ea"/>
                <a:cs typeface="+mn-cs"/>
              </a:rPr>
              <a:t>increase in </a:t>
            </a:r>
            <a:r>
              <a:rPr lang="en-US" sz="1100" kern="1200" dirty="0" err="1" smtClean="0">
                <a:solidFill>
                  <a:schemeClr val="tx1"/>
                </a:solidFill>
                <a:latin typeface="Gill Sans MT" pitchFamily="34" charset="0"/>
                <a:ea typeface="+mn-ea"/>
                <a:cs typeface="+mn-cs"/>
              </a:rPr>
              <a:t>Dd</a:t>
            </a:r>
            <a:r>
              <a:rPr lang="en-US" sz="1100" kern="1200" dirty="0" smtClean="0">
                <a:solidFill>
                  <a:schemeClr val="tx1"/>
                </a:solidFill>
                <a:latin typeface="Gill Sans MT" pitchFamily="34" charset="0"/>
                <a:ea typeface="+mn-ea"/>
                <a:cs typeface="+mn-cs"/>
              </a:rPr>
              <a:t> for unconstrained sectors [E1] raise</a:t>
            </a:r>
            <a:r>
              <a:rPr lang="en-US" sz="1100" kern="1200" baseline="0" dirty="0" smtClean="0">
                <a:solidFill>
                  <a:schemeClr val="tx1"/>
                </a:solidFill>
                <a:latin typeface="Gill Sans MT" pitchFamily="34" charset="0"/>
                <a:ea typeface="+mn-ea"/>
                <a:cs typeface="+mn-cs"/>
              </a:rPr>
              <a:t> final aggregate </a:t>
            </a:r>
            <a:r>
              <a:rPr lang="en-US" sz="1100" kern="1200" baseline="0" dirty="0" err="1" smtClean="0">
                <a:solidFill>
                  <a:schemeClr val="tx1"/>
                </a:solidFill>
                <a:latin typeface="Gill Sans MT" pitchFamily="34" charset="0"/>
                <a:ea typeface="+mn-ea"/>
                <a:cs typeface="+mn-cs"/>
              </a:rPr>
              <a:t>Dd</a:t>
            </a:r>
            <a:r>
              <a:rPr lang="en-US" sz="1100" kern="1200" baseline="0" dirty="0" smtClean="0">
                <a:solidFill>
                  <a:schemeClr val="tx1"/>
                </a:solidFill>
                <a:latin typeface="Gill Sans MT" pitchFamily="34" charset="0"/>
                <a:ea typeface="+mn-ea"/>
                <a:cs typeface="+mn-cs"/>
              </a:rPr>
              <a:t> in </a:t>
            </a:r>
            <a:r>
              <a:rPr lang="en-US" sz="1100" kern="1200" dirty="0" smtClean="0">
                <a:solidFill>
                  <a:schemeClr val="tx1"/>
                </a:solidFill>
                <a:latin typeface="Gill Sans MT" pitchFamily="34" charset="0"/>
                <a:ea typeface="+mn-ea"/>
                <a:cs typeface="+mn-cs"/>
              </a:rPr>
              <a:t>sectors [Q1] including all the forward and backward linkages [1/ (1-M*)]. </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Gill Sans MT" pitchFamily="34" charset="0"/>
                <a:ea typeface="+mn-ea"/>
                <a:cs typeface="+mn-cs"/>
              </a:rPr>
              <a:t>But, for the sectors with constrained supply, net exports decline (as imports increases)</a:t>
            </a:r>
            <a:r>
              <a:rPr lang="en-US" sz="1100" kern="1200" baseline="0" dirty="0" smtClean="0">
                <a:solidFill>
                  <a:schemeClr val="tx1"/>
                </a:solidFill>
                <a:latin typeface="Gill Sans MT" pitchFamily="34" charset="0"/>
                <a:ea typeface="+mn-ea"/>
                <a:cs typeface="+mn-cs"/>
              </a:rPr>
              <a:t> since e</a:t>
            </a:r>
            <a:r>
              <a:rPr lang="en-US" sz="1100" kern="1200" dirty="0" smtClean="0">
                <a:solidFill>
                  <a:schemeClr val="tx1"/>
                </a:solidFill>
                <a:latin typeface="Gill Sans MT" pitchFamily="34" charset="0"/>
                <a:ea typeface="+mn-ea"/>
                <a:cs typeface="+mn-cs"/>
              </a:rPr>
              <a:t>xports are embedded in the exogenous demand [E2].</a:t>
            </a:r>
            <a:r>
              <a:rPr lang="en-US" sz="1100" kern="1200" baseline="0" dirty="0" smtClean="0">
                <a:solidFill>
                  <a:schemeClr val="tx1"/>
                </a:solidFill>
                <a:latin typeface="Gill Sans MT" pitchFamily="34" charset="0"/>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latin typeface="Gill Sans MT" pitchFamily="34" charset="0"/>
                <a:ea typeface="+mn-ea"/>
                <a:cs typeface="+mn-cs"/>
              </a:rPr>
              <a:t>Notably, our</a:t>
            </a:r>
            <a:r>
              <a:rPr lang="en-US" sz="1100" kern="1200" dirty="0" smtClean="0">
                <a:solidFill>
                  <a:schemeClr val="tx1"/>
                </a:solidFill>
                <a:latin typeface="Gill Sans MT" pitchFamily="34" charset="0"/>
                <a:ea typeface="+mn-ea"/>
                <a:cs typeface="+mn-cs"/>
              </a:rPr>
              <a:t> equations solve for the impact of a change in demand [Q2] on exports [E2], rather than vice versa.</a:t>
            </a:r>
            <a:endParaRPr lang="en-GB" sz="1100" kern="1200" dirty="0" smtClean="0">
              <a:solidFill>
                <a:schemeClr val="tx1"/>
              </a:solidFill>
              <a:latin typeface="Gill Sans MT"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61BFB806-5905-47B4-A598-F2833536CE04}" type="slidenum">
              <a:rPr lang="en-GB" smtClean="0"/>
              <a:pPr/>
              <a:t>10</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1BFB806-5905-47B4-A598-F2833536CE04}" type="slidenum">
              <a:rPr lang="en-GB" smtClean="0"/>
              <a:pPr/>
              <a:t>11</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1A877FF-DF44-4101-8BD3-75DFE7A2B294}" type="slidenum">
              <a:rPr lang="en-GB" smtClean="0"/>
              <a:pPr/>
              <a:t>14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lgn="l" rtl="0">
              <a:defRPr/>
            </a:pPr>
            <a:fld id="{E7008198-7CA8-4427-9109-5E2F6F984810}"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A80A91CF-8797-4C19-8E6E-A22EBF303B46}"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lgn="l" rtl="0">
              <a:defRPr/>
            </a:pPr>
            <a:fld id="{DECDBE0A-B8E6-4386-9DD1-CDEE387E5102}"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C1FA5B20-9B17-4092-88CB-9FED695DB833}"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lgn="l" rtl="0">
              <a:defRPr/>
            </a:pPr>
            <a:fld id="{EA0BA5EF-06DA-4BBB-89BF-B1443ABD238F}"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A7FF8212-D745-450D-A6D7-0D18C5A7DB84}"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lgn="l" rtl="0">
              <a:defRPr/>
            </a:pPr>
            <a:fld id="{E476E2B3-5B7D-400F-9768-450CD9CE4B1A}"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ADEAC401-A63C-4353-9DF0-7B76DF9D0C2C}"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lgn="l" rtl="0">
              <a:defRPr/>
            </a:pPr>
            <a:fld id="{6184F3D3-A66A-478A-B166-CE3F4714C406}"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FC6E4F03-C618-4EBD-B6B3-6B6440F0BDD5}"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lgn="l" rtl="0">
              <a:defRPr/>
            </a:pPr>
            <a:fld id="{78FC8642-739C-487E-9352-AFA812223039}"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lgn="l" rtl="0">
              <a:defRPr/>
            </a:pPr>
            <a:fld id="{C7A7DA1E-B3EB-4F67-B70D-9B4F97F1AAA2}"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81000" y="6172200"/>
            <a:ext cx="2133600" cy="365125"/>
          </a:xfrm>
        </p:spPr>
        <p:txBody>
          <a:bodyPr/>
          <a:lstStyle>
            <a:lvl1pPr>
              <a:defRPr/>
            </a:lvl1pPr>
          </a:lstStyle>
          <a:p>
            <a:pPr algn="l" rtl="0">
              <a:defRPr/>
            </a:pPr>
            <a:fld id="{5E12F42B-D544-41DB-8322-D8879A44DFA5}"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lgn="l" rtl="0">
              <a:defRPr/>
            </a:pPr>
            <a:fld id="{E5A3F4D4-BF63-45B3-80EE-E03E325ECBB2}"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D6556437-5357-4833-980A-610DBC9A3F22}"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lgn="l" rtl="0">
              <a:defRPr/>
            </a:pPr>
            <a:fld id="{2362F110-A52C-48EC-B96B-DB8DE12323D4}"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64CFDB50-E4ED-445A-A479-A1ED91D1C601}"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lgn="l" rtl="0">
              <a:defRPr/>
            </a:pPr>
            <a:fld id="{D9CEA3FF-BACF-4CB1-A56C-BAA0A7F5A358}"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23678F80-5F55-4D3F-B565-54C1E8291829}"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lgn="l" rtl="0">
              <a:defRPr/>
            </a:pPr>
            <a:fld id="{2434FDBE-4F28-44EA-A356-D4CC72945924}"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337FBE80-41AF-49E2-982E-0FEC0443A165}"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lgn="l" rtl="0">
              <a:defRPr/>
            </a:pPr>
            <a:fld id="{62CDDE94-7F02-4813-AB42-26ECB4F74EF7}" type="datetime1">
              <a:rPr lang="en-US" sz="1200" kern="1200" smtClean="0">
                <a:solidFill>
                  <a:prstClr val="black">
                    <a:tint val="75000"/>
                  </a:prstClr>
                </a:solidFill>
                <a:latin typeface="Calibri"/>
                <a:ea typeface="+mn-ea"/>
                <a:cs typeface="+mn-cs"/>
              </a:rPr>
              <a:pPr algn="l" rtl="0">
                <a:defRPr/>
              </a:pPr>
              <a:t>11/28/2013</a:t>
            </a:fld>
            <a:endParaRPr lang="en-US" sz="1200" kern="1200">
              <a:solidFill>
                <a:prstClr val="black">
                  <a:tint val="75000"/>
                </a:prstClr>
              </a:solidFill>
              <a:latin typeface="Calibri"/>
              <a:ea typeface="+mn-ea"/>
              <a:cs typeface="+mn-cs"/>
            </a:endParaRPr>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lgn="l" rtl="0" fontAlgn="base">
              <a:spcBef>
                <a:spcPct val="0"/>
              </a:spcBef>
              <a:spcAft>
                <a:spcPct val="0"/>
              </a:spcAft>
              <a:defRPr/>
            </a:pPr>
            <a:endParaRPr lang="en-US" kern="1200">
              <a:solidFill>
                <a:prstClr val="black"/>
              </a:solidFill>
              <a:latin typeface="Arial" charset="0"/>
              <a:ea typeface="+mn-ea"/>
              <a:cs typeface="+mn-cs"/>
            </a:endParaRP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lgn="l" rtl="0" fontAlgn="base">
              <a:spcBef>
                <a:spcPct val="0"/>
              </a:spcBef>
              <a:spcAft>
                <a:spcPct val="0"/>
              </a:spcAft>
              <a:defRPr/>
            </a:pPr>
            <a:fld id="{7D4DA3FC-4504-4D54-B895-9A7A5F927B5D}" type="slidenum">
              <a:rPr lang="en-US" kern="1200">
                <a:solidFill>
                  <a:prstClr val="black"/>
                </a:solidFill>
                <a:latin typeface="Arial" charset="0"/>
                <a:ea typeface="+mn-ea"/>
                <a:cs typeface="+mn-cs"/>
              </a:rPr>
              <a:pPr algn="l" rtl="0" fontAlgn="base">
                <a:spcBef>
                  <a:spcPct val="0"/>
                </a:spcBef>
                <a:spcAft>
                  <a:spcPct val="0"/>
                </a:spcAft>
                <a:defRPr/>
              </a:pPr>
              <a:t>‹#›</a:t>
            </a:fld>
            <a:endParaRPr lang="en-US" kern="1200">
              <a:solidFill>
                <a:prstClr val="black"/>
              </a:solidFill>
              <a:latin typeface="Arial"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24840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rtl="0">
              <a:defRPr/>
            </a:pPr>
            <a:fld id="{B272DC43-0F2F-4077-B35A-CED17451D8EB}" type="datetime1">
              <a:rPr lang="en-US" kern="1200" smtClean="0">
                <a:solidFill>
                  <a:prstClr val="black">
                    <a:tint val="75000"/>
                  </a:prstClr>
                </a:solidFill>
                <a:latin typeface="Calibri"/>
                <a:ea typeface="+mn-ea"/>
                <a:cs typeface="+mn-cs"/>
              </a:rPr>
              <a:pPr rtl="0">
                <a:defRPr/>
              </a:pPr>
              <a:t>11/28/2013</a:t>
            </a:fld>
            <a:endParaRPr lang="en-US" kern="1200">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6.wmf"/><Relationship Id="rId18" Type="http://schemas.openxmlformats.org/officeDocument/2006/relationships/oleObject" Target="../embeddings/oleObject17.bin"/><Relationship Id="rId3" Type="http://schemas.openxmlformats.org/officeDocument/2006/relationships/notesSlide" Target="../notesSlides/notesSlide2.xml"/><Relationship Id="rId21" Type="http://schemas.openxmlformats.org/officeDocument/2006/relationships/oleObject" Target="../embeddings/oleObject19.bin"/><Relationship Id="rId7" Type="http://schemas.openxmlformats.org/officeDocument/2006/relationships/image" Target="../media/image13.wmf"/><Relationship Id="rId12" Type="http://schemas.openxmlformats.org/officeDocument/2006/relationships/oleObject" Target="../embeddings/oleObject14.bin"/><Relationship Id="rId17" Type="http://schemas.openxmlformats.org/officeDocument/2006/relationships/image" Target="../media/image18.wmf"/><Relationship Id="rId2" Type="http://schemas.openxmlformats.org/officeDocument/2006/relationships/slideLayout" Target="../slideLayouts/slideLayout4.xml"/><Relationship Id="rId16" Type="http://schemas.openxmlformats.org/officeDocument/2006/relationships/oleObject" Target="../embeddings/oleObject16.bin"/><Relationship Id="rId20" Type="http://schemas.openxmlformats.org/officeDocument/2006/relationships/oleObject" Target="../embeddings/oleObject18.bin"/><Relationship Id="rId1" Type="http://schemas.openxmlformats.org/officeDocument/2006/relationships/vmlDrawing" Target="../drawings/vmlDrawing3.vml"/><Relationship Id="rId6" Type="http://schemas.openxmlformats.org/officeDocument/2006/relationships/oleObject" Target="../embeddings/oleObject11.bin"/><Relationship Id="rId11" Type="http://schemas.openxmlformats.org/officeDocument/2006/relationships/image" Target="../media/image15.wmf"/><Relationship Id="rId24" Type="http://schemas.openxmlformats.org/officeDocument/2006/relationships/image" Target="../media/image21.wmf"/><Relationship Id="rId5" Type="http://schemas.openxmlformats.org/officeDocument/2006/relationships/image" Target="../media/image12.wmf"/><Relationship Id="rId15" Type="http://schemas.openxmlformats.org/officeDocument/2006/relationships/image" Target="../media/image17.wmf"/><Relationship Id="rId23" Type="http://schemas.openxmlformats.org/officeDocument/2006/relationships/oleObject" Target="../embeddings/oleObject20.bin"/><Relationship Id="rId10" Type="http://schemas.openxmlformats.org/officeDocument/2006/relationships/oleObject" Target="../embeddings/oleObject13.bin"/><Relationship Id="rId19" Type="http://schemas.openxmlformats.org/officeDocument/2006/relationships/image" Target="../media/image19.wmf"/><Relationship Id="rId4" Type="http://schemas.openxmlformats.org/officeDocument/2006/relationships/oleObject" Target="../embeddings/oleObject10.bin"/><Relationship Id="rId9" Type="http://schemas.openxmlformats.org/officeDocument/2006/relationships/image" Target="../media/image14.wmf"/><Relationship Id="rId14" Type="http://schemas.openxmlformats.org/officeDocument/2006/relationships/oleObject" Target="../embeddings/oleObject15.bin"/><Relationship Id="rId22" Type="http://schemas.openxmlformats.org/officeDocument/2006/relationships/image" Target="../media/image20.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1.xml"/><Relationship Id="rId6" Type="http://schemas.openxmlformats.org/officeDocument/2006/relationships/image" Target="../media/image26.jpeg"/><Relationship Id="rId5" Type="http://schemas.openxmlformats.org/officeDocument/2006/relationships/image" Target="../media/image25.png"/><Relationship Id="rId4" Type="http://schemas.openxmlformats.org/officeDocument/2006/relationships/hyperlink" Target="mailto:yinkaoj@treasury.fs.gov.za"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9.wmf"/><Relationship Id="rId2" Type="http://schemas.openxmlformats.org/officeDocument/2006/relationships/slideLayout" Target="../slideLayouts/slideLayout4.xml"/><Relationship Id="rId16" Type="http://schemas.openxmlformats.org/officeDocument/2006/relationships/image" Target="../media/image11.wmf"/><Relationship Id="rId1" Type="http://schemas.openxmlformats.org/officeDocument/2006/relationships/vmlDrawing" Target="../drawings/vmlDrawing2.vml"/><Relationship Id="rId6" Type="http://schemas.openxmlformats.org/officeDocument/2006/relationships/image" Target="../media/image6.wmf"/><Relationship Id="rId11" Type="http://schemas.openxmlformats.org/officeDocument/2006/relationships/oleObject" Target="../embeddings/oleObject7.bin"/><Relationship Id="rId5" Type="http://schemas.openxmlformats.org/officeDocument/2006/relationships/oleObject" Target="../embeddings/oleObject4.bin"/><Relationship Id="rId15" Type="http://schemas.openxmlformats.org/officeDocument/2006/relationships/oleObject" Target="../embeddings/oleObject9.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6.bin"/><Relationship Id="rId1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0" y="152400"/>
            <a:ext cx="9144000" cy="5410200"/>
          </a:xfrm>
        </p:spPr>
        <p:txBody>
          <a:bodyPr/>
          <a:lstStyle/>
          <a:p>
            <a:r>
              <a:rPr lang="en-US" sz="2800" dirty="0" smtClean="0">
                <a:solidFill>
                  <a:schemeClr val="tx1"/>
                </a:solidFill>
                <a:latin typeface="Gill Sans MT" pitchFamily="34" charset="0"/>
              </a:rPr>
              <a:t>Evaluating the Fiscal Multiplier Effects on the Free State Economy</a:t>
            </a:r>
            <a:r>
              <a:rPr lang="en-US" sz="2800" b="1" dirty="0" smtClean="0">
                <a:solidFill>
                  <a:schemeClr val="tx1"/>
                </a:solidFill>
                <a:latin typeface="Gill Sans MT" pitchFamily="34" charset="0"/>
              </a:rPr>
              <a:t>: </a:t>
            </a:r>
            <a:r>
              <a:rPr lang="en-US" sz="2800" i="1" dirty="0" smtClean="0">
                <a:solidFill>
                  <a:schemeClr val="tx1"/>
                </a:solidFill>
                <a:latin typeface="Gill Sans MT" pitchFamily="34" charset="0"/>
              </a:rPr>
              <a:t>A Social Accounting Matrix Approach</a:t>
            </a:r>
            <a:endParaRPr lang="en-GB" sz="2800" dirty="0" smtClean="0">
              <a:solidFill>
                <a:schemeClr val="tx1"/>
              </a:solidFill>
              <a:latin typeface="Gill Sans MT" pitchFamily="34" charset="0"/>
            </a:endParaRPr>
          </a:p>
          <a:p>
            <a:endParaRPr lang="en-US" sz="2000" dirty="0" smtClean="0">
              <a:solidFill>
                <a:schemeClr val="tx1"/>
              </a:solidFill>
              <a:latin typeface="Gill Sans MT" pitchFamily="34" charset="0"/>
            </a:endParaRPr>
          </a:p>
          <a:p>
            <a:r>
              <a:rPr lang="en-US" sz="2000" dirty="0" smtClean="0">
                <a:solidFill>
                  <a:schemeClr val="tx1"/>
                </a:solidFill>
                <a:latin typeface="Gill Sans MT" pitchFamily="34" charset="0"/>
              </a:rPr>
              <a:t>by </a:t>
            </a:r>
          </a:p>
          <a:p>
            <a:endParaRPr lang="en-US" sz="2000" dirty="0" smtClean="0">
              <a:solidFill>
                <a:schemeClr val="tx1"/>
              </a:solidFill>
              <a:latin typeface="Gill Sans MT" pitchFamily="34" charset="0"/>
            </a:endParaRPr>
          </a:p>
          <a:p>
            <a:r>
              <a:rPr lang="en-US" sz="2000" dirty="0" smtClean="0">
                <a:solidFill>
                  <a:schemeClr val="tx1"/>
                </a:solidFill>
                <a:latin typeface="Gill Sans MT" pitchFamily="34" charset="0"/>
              </a:rPr>
              <a:t>O.S. Omoshoro-Jones, N.D. Mokalanyane &amp; G.G. Mashibini.</a:t>
            </a:r>
          </a:p>
          <a:p>
            <a:endParaRPr lang="en-US" sz="2000" dirty="0" smtClean="0">
              <a:solidFill>
                <a:schemeClr val="tx1"/>
              </a:solidFill>
              <a:latin typeface="Gill Sans MT" pitchFamily="34" charset="0"/>
            </a:endParaRPr>
          </a:p>
          <a:p>
            <a:endParaRPr lang="en-US" sz="2000" dirty="0" smtClean="0">
              <a:solidFill>
                <a:schemeClr val="tx1"/>
              </a:solidFill>
              <a:latin typeface="Gill Sans MT" pitchFamily="34" charset="0"/>
            </a:endParaRPr>
          </a:p>
          <a:p>
            <a:endParaRPr lang="en-US" sz="2000" dirty="0" smtClean="0">
              <a:solidFill>
                <a:schemeClr val="tx1"/>
              </a:solidFill>
              <a:latin typeface="Gill Sans MT" pitchFamily="34" charset="0"/>
            </a:endParaRPr>
          </a:p>
          <a:p>
            <a:r>
              <a:rPr lang="en-GB" sz="1600" dirty="0" smtClean="0">
                <a:solidFill>
                  <a:schemeClr val="tx1"/>
                </a:solidFill>
                <a:latin typeface="Gill Sans MT" pitchFamily="34" charset="0"/>
              </a:rPr>
              <a:t>Paper prepared for the 5</a:t>
            </a:r>
            <a:r>
              <a:rPr lang="en-GB" sz="1600" baseline="30000" dirty="0" smtClean="0">
                <a:solidFill>
                  <a:schemeClr val="tx1"/>
                </a:solidFill>
                <a:latin typeface="Gill Sans MT" pitchFamily="34" charset="0"/>
              </a:rPr>
              <a:t>th</a:t>
            </a:r>
            <a:r>
              <a:rPr lang="en-GB" sz="1600" dirty="0" smtClean="0">
                <a:solidFill>
                  <a:schemeClr val="tx1"/>
                </a:solidFill>
                <a:latin typeface="Gill Sans MT" pitchFamily="34" charset="0"/>
              </a:rPr>
              <a:t> Annual Public Sector Economists’ Forum,  </a:t>
            </a:r>
          </a:p>
          <a:p>
            <a:r>
              <a:rPr lang="en-GB" sz="1600" dirty="0" smtClean="0">
                <a:solidFill>
                  <a:schemeClr val="tx1"/>
                </a:solidFill>
                <a:latin typeface="Gill Sans MT" pitchFamily="34" charset="0"/>
              </a:rPr>
              <a:t>Cradle of Humankind Conference Centre, Maropeng, Magaliesburg, 27</a:t>
            </a:r>
            <a:r>
              <a:rPr lang="en-GB" sz="1600" baseline="30000" dirty="0" smtClean="0">
                <a:solidFill>
                  <a:schemeClr val="tx1"/>
                </a:solidFill>
                <a:latin typeface="Gill Sans MT" pitchFamily="34" charset="0"/>
              </a:rPr>
              <a:t>th</a:t>
            </a:r>
            <a:r>
              <a:rPr lang="en-GB" sz="1600" dirty="0" smtClean="0">
                <a:solidFill>
                  <a:schemeClr val="tx1"/>
                </a:solidFill>
                <a:latin typeface="Gill Sans MT" pitchFamily="34" charset="0"/>
              </a:rPr>
              <a:t> – 29</a:t>
            </a:r>
            <a:r>
              <a:rPr lang="en-GB" sz="1600" baseline="30000" dirty="0" smtClean="0">
                <a:solidFill>
                  <a:schemeClr val="tx1"/>
                </a:solidFill>
                <a:latin typeface="Gill Sans MT" pitchFamily="34" charset="0"/>
              </a:rPr>
              <a:t>th</a:t>
            </a:r>
            <a:r>
              <a:rPr lang="en-GB" sz="1600" dirty="0" smtClean="0">
                <a:solidFill>
                  <a:schemeClr val="tx1"/>
                </a:solidFill>
                <a:latin typeface="Gill Sans MT" pitchFamily="34" charset="0"/>
              </a:rPr>
              <a:t> </a:t>
            </a:r>
            <a:r>
              <a:rPr lang="en-GB" sz="1600" smtClean="0">
                <a:solidFill>
                  <a:schemeClr val="tx1"/>
                </a:solidFill>
                <a:latin typeface="Gill Sans MT" pitchFamily="34" charset="0"/>
              </a:rPr>
              <a:t>Nov. </a:t>
            </a:r>
            <a:r>
              <a:rPr lang="en-GB" sz="1600" dirty="0" smtClean="0">
                <a:solidFill>
                  <a:schemeClr val="tx1"/>
                </a:solidFill>
                <a:latin typeface="Gill Sans MT" pitchFamily="34" charset="0"/>
              </a:rPr>
              <a:t>2013</a:t>
            </a:r>
          </a:p>
          <a:p>
            <a:pPr algn="r"/>
            <a:endParaRPr lang="en-US" sz="1600" dirty="0" smtClean="0">
              <a:solidFill>
                <a:schemeClr val="tx1"/>
              </a:solidFill>
              <a:latin typeface="Gill Sans MT" pitchFamily="34" charset="0"/>
            </a:endParaRPr>
          </a:p>
          <a:p>
            <a:pPr algn="r"/>
            <a:endParaRPr lang="en-US" sz="1600" dirty="0" smtClean="0">
              <a:solidFill>
                <a:schemeClr val="tx1"/>
              </a:solidFill>
              <a:latin typeface="Gill Sans MT" pitchFamily="34" charset="0"/>
            </a:endParaRPr>
          </a:p>
          <a:p>
            <a:pPr algn="r"/>
            <a:endParaRPr lang="en-US" sz="1600" dirty="0" smtClean="0">
              <a:solidFill>
                <a:schemeClr val="tx1"/>
              </a:solidFill>
              <a:latin typeface="Gill Sans MT" pitchFamily="34" charset="0"/>
            </a:endParaRPr>
          </a:p>
          <a:p>
            <a:r>
              <a:rPr lang="en-US" sz="1200" dirty="0" smtClean="0">
                <a:solidFill>
                  <a:schemeClr val="accent2">
                    <a:lumMod val="75000"/>
                  </a:schemeClr>
                </a:solidFill>
                <a:latin typeface="Gill Sans MT" pitchFamily="34" charset="0"/>
              </a:rPr>
              <a:t>© 2013. No part of this presentation should be distributed, reused or replicated in any form without a prior written consent of Free State Economic Analysis Directorate. </a:t>
            </a:r>
            <a:endParaRPr lang="en-GB" sz="1200" dirty="0" smtClean="0">
              <a:solidFill>
                <a:schemeClr val="accent2">
                  <a:lumMod val="75000"/>
                </a:schemeClr>
              </a:solidFill>
              <a:latin typeface="Gill Sans MT" pitchFamily="34" charset="0"/>
            </a:endParaRPr>
          </a:p>
          <a:p>
            <a:pPr algn="r"/>
            <a:endParaRPr lang="en-US" sz="1600" dirty="0" smtClean="0">
              <a:solidFill>
                <a:schemeClr val="tx1"/>
              </a:solidFill>
              <a:latin typeface="Gill Sans MT" pitchFamily="34" charset="0"/>
            </a:endParaRPr>
          </a:p>
          <a:p>
            <a:pPr algn="r"/>
            <a:endParaRPr lang="en-US" sz="1600" dirty="0" smtClean="0">
              <a:solidFill>
                <a:schemeClr val="tx1"/>
              </a:solidFill>
              <a:latin typeface="Gill Sans MT" pitchFamily="34" charset="0"/>
            </a:endParaRPr>
          </a:p>
        </p:txBody>
      </p:sp>
      <p:sp>
        <p:nvSpPr>
          <p:cNvPr id="3" name="Slide Number Placeholder 2"/>
          <p:cNvSpPr>
            <a:spLocks noGrp="1"/>
          </p:cNvSpPr>
          <p:nvPr>
            <p:ph type="sldNum" sz="quarter" idx="12"/>
          </p:nvPr>
        </p:nvSpPr>
        <p:spPr>
          <a:xfrm>
            <a:off x="4038600" y="5638800"/>
            <a:ext cx="381000" cy="288925"/>
          </a:xfrm>
        </p:spPr>
        <p:txBody>
          <a:bodyPr/>
          <a:lstStyle/>
          <a:p>
            <a:pPr algn="l" rtl="0" fontAlgn="base">
              <a:spcBef>
                <a:spcPct val="0"/>
              </a:spcBef>
              <a:spcAft>
                <a:spcPct val="0"/>
              </a:spcAft>
              <a:defRPr/>
            </a:pPr>
            <a:fld id="{A80A91CF-8797-4C19-8E6E-A22EBF303B46}" type="slidenum">
              <a:rPr lang="en-US" sz="1400" kern="1200" smtClean="0">
                <a:solidFill>
                  <a:prstClr val="black"/>
                </a:solidFill>
                <a:latin typeface="Gill Sans MT" pitchFamily="34" charset="0"/>
              </a:rPr>
              <a:pPr algn="l" rtl="0" fontAlgn="base">
                <a:spcBef>
                  <a:spcPct val="0"/>
                </a:spcBef>
                <a:spcAft>
                  <a:spcPct val="0"/>
                </a:spcAft>
                <a:defRPr/>
              </a:pPr>
              <a:t>1</a:t>
            </a:fld>
            <a:endParaRPr lang="en-US" sz="1400" kern="1200">
              <a:solidFill>
                <a:prstClr val="black"/>
              </a:solidFill>
              <a:latin typeface="Gill Sans MT" pitchFamily="34" charset="0"/>
            </a:endParaRPr>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style>
          <a:lnRef idx="1">
            <a:schemeClr val="accent3"/>
          </a:lnRef>
          <a:fillRef idx="2">
            <a:schemeClr val="accent3"/>
          </a:fillRef>
          <a:effectRef idx="1">
            <a:schemeClr val="accent3"/>
          </a:effectRef>
          <a:fontRef idx="minor">
            <a:schemeClr val="dk1"/>
          </a:fontRef>
        </p:style>
        <p:txBody>
          <a:bodyPr/>
          <a:lstStyle/>
          <a:p>
            <a:r>
              <a:rPr lang="en-US" sz="3600" dirty="0" smtClean="0">
                <a:latin typeface="Gill Sans MT" pitchFamily="34" charset="0"/>
                <a:cs typeface="Diwani Simple Outline" pitchFamily="2" charset="-78"/>
              </a:rPr>
              <a:t/>
            </a:r>
            <a:br>
              <a:rPr lang="en-US" sz="3600" dirty="0" smtClean="0">
                <a:latin typeface="Gill Sans MT" pitchFamily="34" charset="0"/>
                <a:cs typeface="Diwani Simple Outline" pitchFamily="2" charset="-78"/>
              </a:rPr>
            </a:br>
            <a:r>
              <a:rPr lang="en-US" sz="2800" u="sng" dirty="0" smtClean="0">
                <a:solidFill>
                  <a:srgbClr val="C00000"/>
                </a:solidFill>
                <a:latin typeface="Gill Sans MT" pitchFamily="34" charset="0"/>
              </a:rPr>
              <a:t>Mathematical derivation of Multiplier </a:t>
            </a:r>
            <a:r>
              <a:rPr lang="en-US" sz="2800" u="sng" dirty="0" err="1" smtClean="0">
                <a:solidFill>
                  <a:srgbClr val="C00000"/>
                </a:solidFill>
                <a:latin typeface="Gill Sans MT" pitchFamily="34" charset="0"/>
              </a:rPr>
              <a:t>Eqs</a:t>
            </a:r>
            <a:r>
              <a:rPr lang="en-US" sz="2800" u="sng" dirty="0" smtClean="0">
                <a:solidFill>
                  <a:srgbClr val="C00000"/>
                </a:solidFill>
                <a:latin typeface="Gill Sans MT" pitchFamily="34" charset="0"/>
              </a:rPr>
              <a:t>. in the Model </a:t>
            </a:r>
            <a:r>
              <a:rPr lang="en-US" sz="2800" dirty="0" smtClean="0">
                <a:solidFill>
                  <a:schemeClr val="tx1">
                    <a:lumMod val="95000"/>
                    <a:lumOff val="5000"/>
                  </a:schemeClr>
                </a:solidFill>
                <a:latin typeface="Gill Sans MT" pitchFamily="34" charset="0"/>
                <a:cs typeface="Diwani Simple Outline" pitchFamily="2" charset="-78"/>
              </a:rPr>
              <a:t>…(2)</a:t>
            </a:r>
            <a:br>
              <a:rPr lang="en-US" sz="2800" dirty="0" smtClean="0">
                <a:solidFill>
                  <a:schemeClr val="tx1">
                    <a:lumMod val="95000"/>
                    <a:lumOff val="5000"/>
                  </a:schemeClr>
                </a:solidFill>
                <a:latin typeface="Gill Sans MT" pitchFamily="34" charset="0"/>
                <a:cs typeface="Diwani Simple Outline" pitchFamily="2" charset="-78"/>
              </a:rPr>
            </a:br>
            <a:endParaRPr lang="en-GB" sz="2800" dirty="0">
              <a:solidFill>
                <a:schemeClr val="tx1">
                  <a:lumMod val="95000"/>
                  <a:lumOff val="5000"/>
                </a:schemeClr>
              </a:solidFill>
              <a:latin typeface="Gill Sans MT" pitchFamily="34" charset="0"/>
            </a:endParaRPr>
          </a:p>
        </p:txBody>
      </p:sp>
      <p:sp>
        <p:nvSpPr>
          <p:cNvPr id="4" name="Content Placeholder 3"/>
          <p:cNvSpPr>
            <a:spLocks noGrp="1"/>
          </p:cNvSpPr>
          <p:nvPr>
            <p:ph idx="1"/>
          </p:nvPr>
        </p:nvSpPr>
        <p:spPr>
          <a:xfrm>
            <a:off x="228600" y="609600"/>
            <a:ext cx="8763000" cy="5334000"/>
          </a:xfrm>
        </p:spPr>
        <p:txBody>
          <a:bodyPr/>
          <a:lstStyle/>
          <a:p>
            <a:pPr marL="0" indent="0">
              <a:spcBef>
                <a:spcPts val="0"/>
              </a:spcBef>
              <a:buNone/>
            </a:pPr>
            <a:r>
              <a:rPr lang="en-US" sz="1600" i="1" dirty="0" smtClean="0">
                <a:solidFill>
                  <a:schemeClr val="tx2"/>
                </a:solidFill>
                <a:latin typeface="Gill Sans MT" pitchFamily="34" charset="0"/>
              </a:rPr>
              <a:t>Subst. vectors Q and E, Eq.3.9 is rewritten as					Eq.3.10  </a:t>
            </a:r>
          </a:p>
          <a:p>
            <a:pPr marL="579438" indent="0">
              <a:spcBef>
                <a:spcPts val="0"/>
              </a:spcBef>
              <a:buNone/>
            </a:pPr>
            <a:endParaRPr lang="en-US" sz="1600" i="1" dirty="0" smtClean="0">
              <a:solidFill>
                <a:schemeClr val="tx2"/>
              </a:solidFill>
              <a:latin typeface="Gill Sans MT" pitchFamily="34" charset="0"/>
            </a:endParaRPr>
          </a:p>
          <a:p>
            <a:pPr marL="112713" indent="0">
              <a:spcBef>
                <a:spcPts val="0"/>
              </a:spcBef>
              <a:buNone/>
            </a:pPr>
            <a:r>
              <a:rPr lang="en-US" sz="1600" i="1" dirty="0" smtClean="0">
                <a:solidFill>
                  <a:schemeClr val="tx2"/>
                </a:solidFill>
                <a:latin typeface="Gill Sans MT" pitchFamily="34" charset="0"/>
              </a:rPr>
              <a:t>By taking the inverse of Eq. 3.10, we obtain the Multiplier’s formula  </a:t>
            </a:r>
          </a:p>
          <a:p>
            <a:pPr marL="165100" indent="0">
              <a:spcBef>
                <a:spcPts val="0"/>
              </a:spcBef>
              <a:buNone/>
            </a:pPr>
            <a:endParaRPr lang="en-US" sz="1600" i="1" dirty="0" smtClean="0">
              <a:solidFill>
                <a:schemeClr val="tx2"/>
              </a:solidFill>
              <a:latin typeface="Gill Sans MT" pitchFamily="34" charset="0"/>
            </a:endParaRPr>
          </a:p>
          <a:p>
            <a:pPr marL="165100" indent="0">
              <a:spcBef>
                <a:spcPts val="0"/>
              </a:spcBef>
              <a:buNone/>
            </a:pPr>
            <a:r>
              <a:rPr lang="en-US" sz="1600" i="1" dirty="0" smtClean="0">
                <a:solidFill>
                  <a:schemeClr val="tx2"/>
                </a:solidFill>
                <a:latin typeface="Gill Sans MT" pitchFamily="34" charset="0"/>
              </a:rPr>
              <a:t>								Eq.3.11</a:t>
            </a:r>
          </a:p>
          <a:p>
            <a:pPr marL="165100" indent="0">
              <a:spcBef>
                <a:spcPts val="0"/>
              </a:spcBef>
              <a:buNone/>
            </a:pPr>
            <a:endParaRPr lang="en-US" sz="1600" i="1" dirty="0" smtClean="0">
              <a:solidFill>
                <a:schemeClr val="tx2"/>
              </a:solidFill>
              <a:latin typeface="Gill Sans MT" pitchFamily="34" charset="0"/>
            </a:endParaRPr>
          </a:p>
          <a:p>
            <a:pPr marL="57150" indent="0">
              <a:spcBef>
                <a:spcPts val="0"/>
              </a:spcBef>
              <a:buNone/>
            </a:pPr>
            <a:r>
              <a:rPr lang="en-US" sz="1600" i="1" dirty="0" smtClean="0">
                <a:solidFill>
                  <a:schemeClr val="tx2"/>
                </a:solidFill>
                <a:latin typeface="Gill Sans MT" pitchFamily="34" charset="0"/>
              </a:rPr>
              <a:t>To compute Unconstrained Multipliers (if production &amp; consumption of HH is unchanged)</a:t>
            </a:r>
          </a:p>
          <a:p>
            <a:pPr marL="400050" indent="0">
              <a:spcBef>
                <a:spcPts val="600"/>
              </a:spcBef>
              <a:buNone/>
              <a:tabLst>
                <a:tab pos="233363" algn="l"/>
              </a:tabLst>
            </a:pPr>
            <a:r>
              <a:rPr lang="en-US" sz="1600" i="1" dirty="0" smtClean="0">
                <a:solidFill>
                  <a:schemeClr val="tx2"/>
                </a:solidFill>
                <a:latin typeface="Gill Sans MT" pitchFamily="34" charset="0"/>
              </a:rPr>
              <a:t>If fixed sectors, 	import substitutes from domestic supply…eliminating </a:t>
            </a:r>
            <a:r>
              <a:rPr lang="en-US" sz="1600" i="1" dirty="0" err="1" smtClean="0">
                <a:solidFill>
                  <a:schemeClr val="tx2"/>
                </a:solidFill>
                <a:latin typeface="Gill Sans MT" pitchFamily="34" charset="0"/>
              </a:rPr>
              <a:t>sectoral</a:t>
            </a:r>
            <a:r>
              <a:rPr lang="en-US" sz="1600" i="1" dirty="0" smtClean="0">
                <a:solidFill>
                  <a:schemeClr val="tx2"/>
                </a:solidFill>
                <a:latin typeface="Gill Sans MT" pitchFamily="34" charset="0"/>
              </a:rPr>
              <a:t> growth linkages </a:t>
            </a:r>
          </a:p>
          <a:p>
            <a:pPr marL="165100" indent="0">
              <a:spcBef>
                <a:spcPts val="600"/>
              </a:spcBef>
              <a:buNone/>
            </a:pPr>
            <a:r>
              <a:rPr lang="en-US" sz="1600" i="1" dirty="0" smtClean="0">
                <a:solidFill>
                  <a:schemeClr val="tx2"/>
                </a:solidFill>
                <a:latin typeface="Gill Sans MT" pitchFamily="34" charset="0"/>
              </a:rPr>
              <a:t>Eq 3.5 becomes: </a:t>
            </a:r>
          </a:p>
          <a:p>
            <a:pPr marL="165100" indent="0">
              <a:spcBef>
                <a:spcPts val="0"/>
              </a:spcBef>
              <a:buNone/>
            </a:pPr>
            <a:r>
              <a:rPr lang="en-US" sz="1600" i="1" dirty="0" smtClean="0">
                <a:solidFill>
                  <a:schemeClr val="tx2"/>
                </a:solidFill>
                <a:latin typeface="Gill Sans MT" pitchFamily="34" charset="0"/>
              </a:rPr>
              <a:t>								Eq.3.11</a:t>
            </a:r>
          </a:p>
          <a:p>
            <a:pPr marL="165100" indent="0">
              <a:spcBef>
                <a:spcPts val="0"/>
              </a:spcBef>
              <a:buNone/>
            </a:pPr>
            <a:endParaRPr lang="en-US" sz="1600" i="1" dirty="0" smtClean="0">
              <a:solidFill>
                <a:schemeClr val="tx2"/>
              </a:solidFill>
              <a:latin typeface="Gill Sans MT" pitchFamily="34" charset="0"/>
            </a:endParaRPr>
          </a:p>
          <a:p>
            <a:pPr marL="165100" indent="0">
              <a:spcBef>
                <a:spcPts val="0"/>
              </a:spcBef>
              <a:buNone/>
            </a:pPr>
            <a:r>
              <a:rPr lang="en-US" sz="1600" i="1" dirty="0" smtClean="0">
                <a:solidFill>
                  <a:schemeClr val="tx2"/>
                </a:solidFill>
                <a:latin typeface="Gill Sans MT" pitchFamily="34" charset="0"/>
              </a:rPr>
              <a:t>Matrix format (isolating exogenous </a:t>
            </a:r>
            <a:r>
              <a:rPr lang="en-US" sz="1600" i="1" dirty="0" err="1" smtClean="0">
                <a:solidFill>
                  <a:schemeClr val="tx2"/>
                </a:solidFill>
                <a:latin typeface="Gill Sans MT" pitchFamily="34" charset="0"/>
              </a:rPr>
              <a:t>Dd</a:t>
            </a:r>
            <a:r>
              <a:rPr lang="en-US" sz="1600" i="1" dirty="0" smtClean="0">
                <a:solidFill>
                  <a:schemeClr val="tx2"/>
                </a:solidFill>
                <a:latin typeface="Gill Sans MT" pitchFamily="34" charset="0"/>
              </a:rPr>
              <a:t>)					Eq.3.12</a:t>
            </a:r>
          </a:p>
          <a:p>
            <a:pPr marL="165100" indent="0">
              <a:spcBef>
                <a:spcPts val="0"/>
              </a:spcBef>
              <a:buNone/>
            </a:pPr>
            <a:endParaRPr lang="en-US" sz="1600" i="1" dirty="0" smtClean="0">
              <a:solidFill>
                <a:schemeClr val="tx2"/>
              </a:solidFill>
              <a:latin typeface="Gill Sans MT" pitchFamily="34" charset="0"/>
            </a:endParaRPr>
          </a:p>
          <a:p>
            <a:pPr marL="165100" indent="0">
              <a:spcBef>
                <a:spcPts val="0"/>
              </a:spcBef>
              <a:buNone/>
            </a:pPr>
            <a:r>
              <a:rPr lang="en-US" sz="1600" i="1" dirty="0" smtClean="0">
                <a:solidFill>
                  <a:schemeClr val="tx2"/>
                </a:solidFill>
                <a:latin typeface="Gill Sans MT" pitchFamily="34" charset="0"/>
              </a:rPr>
              <a:t>We have Identity matrix* denoted as: 					Eq.3.15	</a:t>
            </a:r>
          </a:p>
          <a:p>
            <a:pPr marL="165100" indent="0">
              <a:spcBef>
                <a:spcPts val="0"/>
              </a:spcBef>
              <a:buNone/>
            </a:pPr>
            <a:endParaRPr lang="en-US" sz="1600" i="1" dirty="0" smtClean="0">
              <a:solidFill>
                <a:schemeClr val="tx2"/>
              </a:solidFill>
              <a:latin typeface="Gill Sans MT" pitchFamily="34" charset="0"/>
            </a:endParaRPr>
          </a:p>
          <a:p>
            <a:pPr marL="165100" indent="0">
              <a:spcBef>
                <a:spcPts val="0"/>
              </a:spcBef>
              <a:buNone/>
            </a:pPr>
            <a:r>
              <a:rPr lang="en-US" sz="1600" i="1" dirty="0" smtClean="0">
                <a:solidFill>
                  <a:schemeClr val="tx2"/>
                </a:solidFill>
                <a:latin typeface="Gill Sans MT" pitchFamily="34" charset="0"/>
              </a:rPr>
              <a:t>	Rearranging Eq.3.15 to obtain, B					Eq. 3.16</a:t>
            </a:r>
          </a:p>
          <a:p>
            <a:pPr marL="165100" indent="0">
              <a:spcBef>
                <a:spcPts val="0"/>
              </a:spcBef>
              <a:buNone/>
            </a:pPr>
            <a:endParaRPr lang="en-US" sz="1600" i="1" dirty="0" smtClean="0">
              <a:solidFill>
                <a:schemeClr val="tx2"/>
              </a:solidFill>
              <a:latin typeface="Gill Sans MT" pitchFamily="34" charset="0"/>
            </a:endParaRPr>
          </a:p>
          <a:p>
            <a:pPr marL="165100" indent="0">
              <a:spcBef>
                <a:spcPts val="0"/>
              </a:spcBef>
              <a:buNone/>
            </a:pPr>
            <a:r>
              <a:rPr lang="en-US" sz="1600" i="1" dirty="0" smtClean="0">
                <a:solidFill>
                  <a:schemeClr val="tx2"/>
                </a:solidFill>
                <a:latin typeface="Gill Sans MT" pitchFamily="34" charset="0"/>
              </a:rPr>
              <a:t>In a reduced from, Eq. 3.16 becomes:					Eq. 3.17</a:t>
            </a:r>
          </a:p>
          <a:p>
            <a:pPr marL="287338" indent="0">
              <a:spcBef>
                <a:spcPts val="600"/>
              </a:spcBef>
              <a:buNone/>
            </a:pPr>
            <a:r>
              <a:rPr lang="en-US" sz="1600" i="1" dirty="0" smtClean="0">
                <a:solidFill>
                  <a:schemeClr val="tx2"/>
                </a:solidFill>
                <a:latin typeface="Gill Sans MT" pitchFamily="34" charset="0"/>
              </a:rPr>
              <a:t>Therefore, the unconstrained Multipliers are modelled as: </a:t>
            </a:r>
            <a:r>
              <a:rPr lang="en-US" sz="1600" i="1" dirty="0" smtClean="0">
                <a:solidFill>
                  <a:srgbClr val="C00000"/>
                </a:solidFill>
                <a:latin typeface="Gill Sans MT" pitchFamily="34" charset="0"/>
              </a:rPr>
              <a:t>			</a:t>
            </a:r>
            <a:r>
              <a:rPr lang="en-US" sz="1600" i="1" dirty="0" smtClean="0">
                <a:solidFill>
                  <a:schemeClr val="tx2"/>
                </a:solidFill>
                <a:latin typeface="Gill Sans MT" pitchFamily="34" charset="0"/>
              </a:rPr>
              <a:t>Eq.3.18</a:t>
            </a:r>
          </a:p>
        </p:txBody>
      </p:sp>
      <p:graphicFrame>
        <p:nvGraphicFramePr>
          <p:cNvPr id="5" name="Object 4"/>
          <p:cNvGraphicFramePr>
            <a:graphicFrameLocks noChangeAspect="1"/>
          </p:cNvGraphicFramePr>
          <p:nvPr/>
        </p:nvGraphicFramePr>
        <p:xfrm>
          <a:off x="4038600" y="685800"/>
          <a:ext cx="1447800" cy="304800"/>
        </p:xfrm>
        <a:graphic>
          <a:graphicData uri="http://schemas.openxmlformats.org/presentationml/2006/ole">
            <mc:AlternateContent xmlns:mc="http://schemas.openxmlformats.org/markup-compatibility/2006">
              <mc:Choice xmlns:v="urn:schemas-microsoft-com:vml" Requires="v">
                <p:oleObj spid="_x0000_s3086" name="Equation" r:id="rId4" imgW="914400" imgH="253800" progId="Equation.DSMT4">
                  <p:embed/>
                </p:oleObj>
              </mc:Choice>
              <mc:Fallback>
                <p:oleObj name="Equation" r:id="rId4" imgW="914400" imgH="2538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685800"/>
                        <a:ext cx="14478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810000" y="1447800"/>
          <a:ext cx="2895600" cy="609600"/>
        </p:xfrm>
        <a:graphic>
          <a:graphicData uri="http://schemas.openxmlformats.org/presentationml/2006/ole">
            <mc:AlternateContent xmlns:mc="http://schemas.openxmlformats.org/markup-compatibility/2006">
              <mc:Choice xmlns:v="urn:schemas-microsoft-com:vml" Requires="v">
                <p:oleObj spid="_x0000_s3087" name="Equation" r:id="rId6" imgW="2692080" imgH="571320" progId="Equation.DSMT4">
                  <p:embed/>
                </p:oleObj>
              </mc:Choice>
              <mc:Fallback>
                <p:oleObj name="Equation" r:id="rId6" imgW="2692080" imgH="5713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1447800"/>
                        <a:ext cx="28956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133600" y="2743200"/>
          <a:ext cx="3657600" cy="533400"/>
        </p:xfrm>
        <a:graphic>
          <a:graphicData uri="http://schemas.openxmlformats.org/presentationml/2006/ole">
            <mc:AlternateContent xmlns:mc="http://schemas.openxmlformats.org/markup-compatibility/2006">
              <mc:Choice xmlns:v="urn:schemas-microsoft-com:vml" Requires="v">
                <p:oleObj spid="_x0000_s3088" name="Equation" r:id="rId8" imgW="2857320" imgH="431640" progId="Equation.DSMT4">
                  <p:embed/>
                </p:oleObj>
              </mc:Choice>
              <mc:Fallback>
                <p:oleObj name="Equation" r:id="rId8" imgW="2857320" imgH="431640" progId="Equation.DSMT4">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33600" y="2743200"/>
                        <a:ext cx="3657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3657600" y="3352800"/>
          <a:ext cx="3632200" cy="482600"/>
        </p:xfrm>
        <a:graphic>
          <a:graphicData uri="http://schemas.openxmlformats.org/presentationml/2006/ole">
            <mc:AlternateContent xmlns:mc="http://schemas.openxmlformats.org/markup-compatibility/2006">
              <mc:Choice xmlns:v="urn:schemas-microsoft-com:vml" Requires="v">
                <p:oleObj spid="_x0000_s3089" name="Equation" r:id="rId10" imgW="3632040" imgH="482400" progId="Equation.DSMT4">
                  <p:embed/>
                </p:oleObj>
              </mc:Choice>
              <mc:Fallback>
                <p:oleObj name="Equation" r:id="rId10" imgW="3632040" imgH="482400" progId="Equation.DSMT4">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57600" y="3352800"/>
                        <a:ext cx="36322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3263900" y="2286000"/>
          <a:ext cx="914400" cy="198438"/>
        </p:xfrm>
        <a:graphic>
          <a:graphicData uri="http://schemas.openxmlformats.org/presentationml/2006/ole">
            <mc:AlternateContent xmlns:mc="http://schemas.openxmlformats.org/markup-compatibility/2006">
              <mc:Choice xmlns:v="urn:schemas-microsoft-com:vml" Requires="v">
                <p:oleObj spid="_x0000_s3090" name="Equation" r:id="rId12" imgW="914400" imgH="198720" progId="Equation.DSMT4">
                  <p:embed/>
                </p:oleObj>
              </mc:Choice>
              <mc:Fallback>
                <p:oleObj name="Equation" r:id="rId12" imgW="914400" imgH="198720" progId="Equation.DSMT4">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63900" y="228600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3429000" y="3962400"/>
          <a:ext cx="2209800" cy="482600"/>
        </p:xfrm>
        <a:graphic>
          <a:graphicData uri="http://schemas.openxmlformats.org/presentationml/2006/ole">
            <mc:AlternateContent xmlns:mc="http://schemas.openxmlformats.org/markup-compatibility/2006">
              <mc:Choice xmlns:v="urn:schemas-microsoft-com:vml" Requires="v">
                <p:oleObj spid="_x0000_s3091" name="Equation" r:id="rId14" imgW="1981080" imgH="482400" progId="Equation.DSMT4">
                  <p:embed/>
                </p:oleObj>
              </mc:Choice>
              <mc:Fallback>
                <p:oleObj name="Equation" r:id="rId14" imgW="1981080" imgH="482400" progId="Equation.DSMT4">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29000" y="3962400"/>
                        <a:ext cx="22098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4114800" y="4419600"/>
          <a:ext cx="1752600" cy="482600"/>
        </p:xfrm>
        <a:graphic>
          <a:graphicData uri="http://schemas.openxmlformats.org/presentationml/2006/ole">
            <mc:AlternateContent xmlns:mc="http://schemas.openxmlformats.org/markup-compatibility/2006">
              <mc:Choice xmlns:v="urn:schemas-microsoft-com:vml" Requires="v">
                <p:oleObj spid="_x0000_s3092" name="Equation" r:id="rId16" imgW="1752480" imgH="482400" progId="Equation.DSMT4">
                  <p:embed/>
                </p:oleObj>
              </mc:Choice>
              <mc:Fallback>
                <p:oleObj name="Equation" r:id="rId16" imgW="1752480" imgH="482400" progId="Equation.DSMT4">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114800" y="4419600"/>
                        <a:ext cx="17526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nvGraphicFramePr>
        <p:xfrm>
          <a:off x="3352800" y="4876800"/>
          <a:ext cx="1397000" cy="482600"/>
        </p:xfrm>
        <a:graphic>
          <a:graphicData uri="http://schemas.openxmlformats.org/presentationml/2006/ole">
            <mc:AlternateContent xmlns:mc="http://schemas.openxmlformats.org/markup-compatibility/2006">
              <mc:Choice xmlns:v="urn:schemas-microsoft-com:vml" Requires="v">
                <p:oleObj spid="_x0000_s3093" name="Equation" r:id="rId18" imgW="1396800" imgH="482400" progId="Equation.DSMT4">
                  <p:embed/>
                </p:oleObj>
              </mc:Choice>
              <mc:Fallback>
                <p:oleObj name="Equation" r:id="rId18" imgW="1396800" imgH="482400" progId="Equation.DSMT4">
                  <p:embed/>
                  <p:pic>
                    <p:nvPicPr>
                      <p:cNvPr id="0" name="Picture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52800" y="4876800"/>
                        <a:ext cx="1397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nvGraphicFramePr>
        <p:xfrm>
          <a:off x="3663950" y="2295525"/>
          <a:ext cx="114300" cy="177800"/>
        </p:xfrm>
        <a:graphic>
          <a:graphicData uri="http://schemas.openxmlformats.org/presentationml/2006/ole">
            <mc:AlternateContent xmlns:mc="http://schemas.openxmlformats.org/markup-compatibility/2006">
              <mc:Choice xmlns:v="urn:schemas-microsoft-com:vml" Requires="v">
                <p:oleObj spid="_x0000_s3094" name="Equation" r:id="rId20" imgW="914400" imgH="198720" progId="Equation.DSMT4">
                  <p:embed/>
                </p:oleObj>
              </mc:Choice>
              <mc:Fallback>
                <p:oleObj name="Equation" r:id="rId20" imgW="914400" imgH="198720" progId="Equation.DSMT4">
                  <p:embed/>
                  <p:pic>
                    <p:nvPicPr>
                      <p:cNvPr id="0" name="Picture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63950" y="2295525"/>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nvGraphicFramePr>
        <p:xfrm>
          <a:off x="5257800" y="5181600"/>
          <a:ext cx="1625600" cy="482600"/>
        </p:xfrm>
        <a:graphic>
          <a:graphicData uri="http://schemas.openxmlformats.org/presentationml/2006/ole">
            <mc:AlternateContent xmlns:mc="http://schemas.openxmlformats.org/markup-compatibility/2006">
              <mc:Choice xmlns:v="urn:schemas-microsoft-com:vml" Requires="v">
                <p:oleObj spid="_x0000_s3095" name="Equation" r:id="rId21" imgW="1625400" imgH="482400" progId="Equation.DSMT4">
                  <p:embed/>
                </p:oleObj>
              </mc:Choice>
              <mc:Fallback>
                <p:oleObj name="Equation" r:id="rId21" imgW="1625400" imgH="482400" progId="Equation.DSMT4">
                  <p:embed/>
                  <p:pic>
                    <p:nvPicPr>
                      <p:cNvPr id="0" name="Picture 1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257800" y="5181600"/>
                        <a:ext cx="16256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1828800" y="2362200"/>
          <a:ext cx="304800" cy="381000"/>
        </p:xfrm>
        <a:graphic>
          <a:graphicData uri="http://schemas.openxmlformats.org/presentationml/2006/ole">
            <mc:AlternateContent xmlns:mc="http://schemas.openxmlformats.org/markup-compatibility/2006">
              <mc:Choice xmlns:v="urn:schemas-microsoft-com:vml" Requires="v">
                <p:oleObj spid="_x0000_s3096" name="Equation" r:id="rId23" imgW="190440" imgH="228600" progId="Equation.DSMT4">
                  <p:embed/>
                </p:oleObj>
              </mc:Choice>
              <mc:Fallback>
                <p:oleObj name="Equation" r:id="rId23" imgW="190440" imgH="228600" progId="Equation.DSMT4">
                  <p:embed/>
                  <p:pic>
                    <p:nvPicPr>
                      <p:cNvPr id="0" name="Picture 1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828800" y="2362200"/>
                        <a:ext cx="3048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style>
          <a:lnRef idx="1">
            <a:schemeClr val="accent3"/>
          </a:lnRef>
          <a:fillRef idx="2">
            <a:schemeClr val="accent3"/>
          </a:fillRef>
          <a:effectRef idx="1">
            <a:schemeClr val="accent3"/>
          </a:effectRef>
          <a:fontRef idx="minor">
            <a:schemeClr val="dk1"/>
          </a:fontRef>
        </p:style>
        <p:txBody>
          <a:bodyPr/>
          <a:lstStyle/>
          <a:p>
            <a:r>
              <a:rPr lang="en-US" sz="2400" u="sng" dirty="0" smtClean="0">
                <a:solidFill>
                  <a:srgbClr val="C00000"/>
                </a:solidFill>
                <a:latin typeface="Gill Sans MT" pitchFamily="34" charset="0"/>
              </a:rPr>
              <a:t>Simulated Scenarios and Interpretation of Empirical Results</a:t>
            </a:r>
            <a:endParaRPr lang="en-GB" sz="2400" dirty="0">
              <a:solidFill>
                <a:schemeClr val="tx1"/>
              </a:solidFill>
            </a:endParaRPr>
          </a:p>
        </p:txBody>
      </p:sp>
      <p:sp>
        <p:nvSpPr>
          <p:cNvPr id="4" name="Rectangle 3"/>
          <p:cNvSpPr/>
          <p:nvPr/>
        </p:nvSpPr>
        <p:spPr>
          <a:xfrm>
            <a:off x="152400" y="762000"/>
            <a:ext cx="8686800" cy="2646878"/>
          </a:xfrm>
          <a:prstGeom prst="rect">
            <a:avLst/>
          </a:prstGeom>
        </p:spPr>
        <p:txBody>
          <a:bodyPr wrap="square">
            <a:spAutoFit/>
          </a:bodyPr>
          <a:lstStyle/>
          <a:p>
            <a:pPr marL="514350" lvl="0" indent="-398463" algn="just">
              <a:buFont typeface="+mj-lt"/>
              <a:buAutoNum type="romanUcPeriod"/>
            </a:pPr>
            <a:r>
              <a:rPr lang="en-ZA" sz="2000" dirty="0" smtClean="0">
                <a:latin typeface="Gill Sans MT" pitchFamily="34" charset="0"/>
              </a:rPr>
              <a:t>Increase in government expenditure via an injection of R1 million into FS economy (+</a:t>
            </a:r>
            <a:r>
              <a:rPr lang="en-ZA" sz="2000" dirty="0" err="1" smtClean="0">
                <a:latin typeface="Gill Sans MT" pitchFamily="34" charset="0"/>
              </a:rPr>
              <a:t>ve</a:t>
            </a:r>
            <a:r>
              <a:rPr lang="en-ZA" sz="2000" dirty="0" smtClean="0">
                <a:latin typeface="Gill Sans MT" pitchFamily="34" charset="0"/>
              </a:rPr>
              <a:t> fiscal shock) </a:t>
            </a:r>
            <a:endParaRPr lang="en-GB" sz="2000" dirty="0" smtClean="0">
              <a:latin typeface="Gill Sans MT" pitchFamily="34" charset="0"/>
            </a:endParaRPr>
          </a:p>
          <a:p>
            <a:pPr lvl="0" algn="just"/>
            <a:endParaRPr lang="en-ZA" dirty="0" smtClean="0">
              <a:latin typeface="Gill Sans MT" pitchFamily="34" charset="0"/>
            </a:endParaRPr>
          </a:p>
          <a:p>
            <a:pPr marL="233363" indent="-233363" algn="just"/>
            <a:r>
              <a:rPr lang="en-ZA" dirty="0" smtClean="0">
                <a:latin typeface="Gill Sans MT" pitchFamily="34" charset="0"/>
              </a:rPr>
              <a:t>Counterfactual experiment focused on the impact of a positive fiscal shock on:  </a:t>
            </a:r>
          </a:p>
          <a:p>
            <a:pPr marL="233363" indent="-233363" algn="just"/>
            <a:endParaRPr lang="en-ZA" dirty="0" smtClean="0">
              <a:latin typeface="Gill Sans MT" pitchFamily="34" charset="0"/>
            </a:endParaRPr>
          </a:p>
          <a:p>
            <a:pPr marL="627063" indent="-222250" algn="just">
              <a:buFont typeface="Arial" pitchFamily="34" charset="0"/>
              <a:buChar char="•"/>
            </a:pPr>
            <a:r>
              <a:rPr lang="en-ZA" dirty="0" smtClean="0">
                <a:latin typeface="Gill Sans MT" pitchFamily="34" charset="0"/>
              </a:rPr>
              <a:t>Commodities across the disaggregated 10 sectors ( i.e. </a:t>
            </a:r>
            <a:r>
              <a:rPr lang="en-US" dirty="0" smtClean="0">
                <a:latin typeface="Gill Sans MT" pitchFamily="34" charset="0"/>
              </a:rPr>
              <a:t>agriculture, mining, utility, construction, trade, transport, finance and services)</a:t>
            </a:r>
          </a:p>
          <a:p>
            <a:pPr marL="627063" indent="-222250" algn="just">
              <a:buFont typeface="Arial" pitchFamily="34" charset="0"/>
              <a:buChar char="•"/>
            </a:pPr>
            <a:endParaRPr lang="en-US" dirty="0" smtClean="0">
              <a:latin typeface="Gill Sans MT" pitchFamily="34" charset="0"/>
            </a:endParaRPr>
          </a:p>
          <a:p>
            <a:pPr marL="627063" indent="-222250" algn="just">
              <a:buFont typeface="Arial" pitchFamily="34" charset="0"/>
              <a:buChar char="•"/>
            </a:pPr>
            <a:r>
              <a:rPr lang="en-ZA" dirty="0" smtClean="0">
                <a:latin typeface="Gill Sans MT" pitchFamily="34" charset="0"/>
              </a:rPr>
              <a:t> 4 households categorised according to race ( i.e. White, African black, Indian/Asian) </a:t>
            </a:r>
          </a:p>
        </p:txBody>
      </p:sp>
    </p:spTree>
  </p:cSld>
  <p:clrMapOvr>
    <a:masterClrMapping/>
  </p:clrMapOvr>
  <p:transition spd="med">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28600" y="609600"/>
            <a:ext cx="8763000" cy="4953000"/>
          </a:xfrm>
        </p:spPr>
        <p:txBody>
          <a:bodyPr/>
          <a:lstStyle/>
          <a:p>
            <a:pPr marL="404813" lvl="0" indent="-290513" algn="just">
              <a:buFont typeface="+mj-lt"/>
              <a:buAutoNum type="arabicPeriod"/>
            </a:pPr>
            <a:r>
              <a:rPr lang="en-ZA" sz="2400" dirty="0" smtClean="0">
                <a:latin typeface="Gill Sans MT" pitchFamily="34" charset="0"/>
              </a:rPr>
              <a:t>Increase in government expenditure via an injection of R1 million into FS economy (+</a:t>
            </a:r>
            <a:r>
              <a:rPr lang="en-ZA" sz="2400" dirty="0" err="1" smtClean="0">
                <a:latin typeface="Gill Sans MT" pitchFamily="34" charset="0"/>
              </a:rPr>
              <a:t>ve</a:t>
            </a:r>
            <a:r>
              <a:rPr lang="en-ZA" sz="2400" dirty="0" smtClean="0">
                <a:latin typeface="Gill Sans MT" pitchFamily="34" charset="0"/>
              </a:rPr>
              <a:t> fiscal shock) </a:t>
            </a:r>
            <a:endParaRPr lang="en-GB" sz="2400" dirty="0" smtClean="0">
              <a:latin typeface="Gill Sans MT" pitchFamily="34" charset="0"/>
            </a:endParaRPr>
          </a:p>
          <a:p>
            <a:pPr lvl="0" algn="just"/>
            <a:endParaRPr lang="en-ZA" sz="2400" dirty="0" smtClean="0">
              <a:latin typeface="Gill Sans MT" pitchFamily="34" charset="0"/>
            </a:endParaRPr>
          </a:p>
          <a:p>
            <a:pPr marL="0" indent="0" algn="just">
              <a:buNone/>
            </a:pPr>
            <a:r>
              <a:rPr lang="en-ZA" sz="2400" dirty="0" smtClean="0">
                <a:latin typeface="Gill Sans MT" pitchFamily="34" charset="0"/>
              </a:rPr>
              <a:t>Counterfactual experiment focused on the impact of a positive fiscal shock on:  </a:t>
            </a:r>
          </a:p>
          <a:p>
            <a:pPr marL="346075" indent="-346075" algn="just"/>
            <a:r>
              <a:rPr lang="en-ZA" sz="2400" dirty="0" smtClean="0">
                <a:latin typeface="Gill Sans MT" pitchFamily="34" charset="0"/>
              </a:rPr>
              <a:t>Commodities across the disaggregated 10 sectors ( i.e. </a:t>
            </a:r>
            <a:r>
              <a:rPr lang="en-US" sz="2400" dirty="0" smtClean="0">
                <a:latin typeface="Gill Sans MT" pitchFamily="34" charset="0"/>
              </a:rPr>
              <a:t>agriculture, mining, utility, construction, trade, transport, finance and services)</a:t>
            </a:r>
            <a:endParaRPr lang="en-ZA" sz="2400" dirty="0" smtClean="0">
              <a:latin typeface="Gill Sans MT" pitchFamily="34" charset="0"/>
            </a:endParaRPr>
          </a:p>
          <a:p>
            <a:pPr marL="284163" indent="-284163" algn="just"/>
            <a:r>
              <a:rPr lang="en-ZA" sz="2400" dirty="0" smtClean="0">
                <a:latin typeface="Gill Sans MT" pitchFamily="34" charset="0"/>
              </a:rPr>
              <a:t> 4 households categorised according to race ( i.e. White, African black, Indian/Asian) </a:t>
            </a:r>
          </a:p>
        </p:txBody>
      </p:sp>
      <p:sp>
        <p:nvSpPr>
          <p:cNvPr id="5" name="Rectangle 4"/>
          <p:cNvSpPr/>
          <p:nvPr/>
        </p:nvSpPr>
        <p:spPr>
          <a:xfrm>
            <a:off x="0" y="0"/>
            <a:ext cx="9144000" cy="52322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marL="463550" indent="-347663" algn="ctr"/>
            <a:r>
              <a:rPr lang="en-US" sz="2800" u="sng" dirty="0" smtClean="0">
                <a:solidFill>
                  <a:srgbClr val="C00000"/>
                </a:solidFill>
                <a:latin typeface="Gill Sans MT" pitchFamily="34" charset="0"/>
              </a:rPr>
              <a:t>Simulated Scenario</a:t>
            </a:r>
            <a:endParaRPr lang="en-US" sz="2800" dirty="0" smtClean="0">
              <a:solidFill>
                <a:srgbClr val="9C0412"/>
              </a:solidFill>
              <a:latin typeface="Gill Sans MT" pitchFamily="34" charset="0"/>
              <a:cs typeface="Diwani Simple Outline" pitchFamily="2" charset="-78"/>
            </a:endParaRPr>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dissolv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dissolv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dissolve">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1999"/>
            <a:ext cx="8686800" cy="4800601"/>
          </a:xfrm>
        </p:spPr>
        <p:txBody>
          <a:bodyPr/>
          <a:lstStyle/>
          <a:p>
            <a:pPr>
              <a:buNone/>
            </a:pPr>
            <a:endParaRPr lang="en-US" sz="1800" i="1" dirty="0" smtClean="0">
              <a:solidFill>
                <a:srgbClr val="0070C0"/>
              </a:solidFill>
              <a:latin typeface="Gill Sans MT" pitchFamily="34" charset="0"/>
            </a:endParaRPr>
          </a:p>
          <a:p>
            <a:pPr>
              <a:buNone/>
            </a:pPr>
            <a:endParaRPr lang="en-US" sz="1800" i="1" dirty="0" smtClean="0">
              <a:solidFill>
                <a:srgbClr val="0070C0"/>
              </a:solidFill>
              <a:latin typeface="Gill Sans MT" pitchFamily="34" charset="0"/>
            </a:endParaRPr>
          </a:p>
          <a:p>
            <a:pPr>
              <a:buNone/>
            </a:pPr>
            <a:endParaRPr lang="en-US" sz="1800" i="1" dirty="0" smtClean="0">
              <a:solidFill>
                <a:srgbClr val="0070C0"/>
              </a:solidFill>
              <a:latin typeface="Gill Sans MT" pitchFamily="34" charset="0"/>
            </a:endParaRPr>
          </a:p>
          <a:p>
            <a:pPr>
              <a:buNone/>
            </a:pPr>
            <a:endParaRPr lang="en-US" sz="1800" i="1" dirty="0" smtClean="0">
              <a:solidFill>
                <a:srgbClr val="0070C0"/>
              </a:solidFill>
              <a:latin typeface="Gill Sans MT" pitchFamily="34" charset="0"/>
            </a:endParaRPr>
          </a:p>
          <a:p>
            <a:pPr>
              <a:buNone/>
            </a:pPr>
            <a:endParaRPr lang="en-US" sz="1800" i="1" dirty="0" smtClean="0">
              <a:solidFill>
                <a:srgbClr val="0070C0"/>
              </a:solidFill>
              <a:latin typeface="Gill Sans MT" pitchFamily="34" charset="0"/>
            </a:endParaRPr>
          </a:p>
          <a:p>
            <a:pPr algn="ctr">
              <a:buFont typeface="+mj-lt"/>
              <a:buAutoNum type="alphaLcPeriod"/>
            </a:pPr>
            <a:r>
              <a:rPr lang="en-US" sz="2800" i="1" dirty="0" smtClean="0">
                <a:solidFill>
                  <a:srgbClr val="0070C0"/>
                </a:solidFill>
                <a:latin typeface="Gill Sans MT" pitchFamily="34" charset="0"/>
              </a:rPr>
              <a:t>Government Expenditure Multiplier: Effect of  R 1 million Injections  (+</a:t>
            </a:r>
            <a:r>
              <a:rPr lang="en-US" sz="2800" i="1" dirty="0" err="1" smtClean="0">
                <a:solidFill>
                  <a:srgbClr val="0070C0"/>
                </a:solidFill>
                <a:latin typeface="Gill Sans MT" pitchFamily="34" charset="0"/>
              </a:rPr>
              <a:t>ve</a:t>
            </a:r>
            <a:r>
              <a:rPr lang="en-US" sz="2800" i="1" dirty="0" smtClean="0">
                <a:solidFill>
                  <a:srgbClr val="0070C0"/>
                </a:solidFill>
                <a:latin typeface="Gill Sans MT" pitchFamily="34" charset="0"/>
              </a:rPr>
              <a:t> fiscal shock) on Commodities</a:t>
            </a:r>
          </a:p>
          <a:p>
            <a:pPr marL="228600" indent="-228600">
              <a:spcBef>
                <a:spcPts val="400"/>
              </a:spcBef>
              <a:spcAft>
                <a:spcPts val="400"/>
              </a:spcAft>
            </a:pPr>
            <a:endParaRPr lang="en-US" sz="1800" dirty="0" smtClean="0">
              <a:latin typeface="Gill Sans MT" pitchFamily="34" charset="0"/>
            </a:endParaRPr>
          </a:p>
          <a:p>
            <a:endParaRPr lang="en-GB" dirty="0"/>
          </a:p>
        </p:txBody>
      </p:sp>
      <p:sp>
        <p:nvSpPr>
          <p:cNvPr id="4" name="Title 3"/>
          <p:cNvSpPr>
            <a:spLocks noGrp="1"/>
          </p:cNvSpPr>
          <p:nvPr>
            <p:ph type="title"/>
          </p:nvPr>
        </p:nvSpPr>
        <p:spPr>
          <a:xfrm>
            <a:off x="0" y="0"/>
            <a:ext cx="9144000" cy="52322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marL="463550" indent="-347663" algn="ctr"/>
            <a:r>
              <a:rPr lang="en-US" sz="2800" dirty="0" smtClean="0">
                <a:solidFill>
                  <a:srgbClr val="9C0412"/>
                </a:solidFill>
                <a:latin typeface="Gill Sans MT" pitchFamily="34" charset="0"/>
                <a:cs typeface="Diwani Simple Outline" pitchFamily="2" charset="-78"/>
              </a:rPr>
              <a:t>Analysis of Empirical Results…(</a:t>
            </a:r>
            <a:r>
              <a:rPr lang="en-US" sz="2800" dirty="0" err="1" smtClean="0">
                <a:solidFill>
                  <a:srgbClr val="9C0412"/>
                </a:solidFill>
                <a:latin typeface="Gill Sans MT" pitchFamily="34" charset="0"/>
                <a:cs typeface="Diwani Simple Outline" pitchFamily="2" charset="-78"/>
              </a:rPr>
              <a:t>i</a:t>
            </a:r>
            <a:r>
              <a:rPr lang="en-US" sz="2800" dirty="0" smtClean="0">
                <a:solidFill>
                  <a:srgbClr val="9C0412"/>
                </a:solidFill>
                <a:latin typeface="Gill Sans MT" pitchFamily="34" charset="0"/>
                <a:cs typeface="Diwani Simple Outline" pitchFamily="2" charset="-78"/>
              </a:rPr>
              <a:t>)</a:t>
            </a:r>
          </a:p>
        </p:txBody>
      </p:sp>
    </p:spTree>
  </p:cSld>
  <p:clrMapOvr>
    <a:masterClrMapping/>
  </p:clrMapOvr>
  <p:transition spd="med">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82000" cy="487362"/>
          </a:xfrm>
        </p:spPr>
        <p:txBody>
          <a:bodyPr>
            <a:noAutofit/>
          </a:bodyPr>
          <a:lstStyle/>
          <a:p>
            <a:r>
              <a:rPr lang="en-US" sz="1800" dirty="0" smtClean="0">
                <a:latin typeface="Gill Sans MT" pitchFamily="34" charset="0"/>
              </a:rPr>
              <a:t>Table 1: </a:t>
            </a:r>
            <a:r>
              <a:rPr lang="en-US" sz="1800" i="1" dirty="0" smtClean="0">
                <a:latin typeface="Gill Sans MT" pitchFamily="34" charset="0"/>
              </a:rPr>
              <a:t>FS Govt. Expenditure Multiplier:  Effect of Fiscal Shock on </a:t>
            </a:r>
            <a:r>
              <a:rPr lang="en-US" sz="1800" i="1" dirty="0" err="1" smtClean="0">
                <a:latin typeface="Gill Sans MT" pitchFamily="34" charset="0"/>
              </a:rPr>
              <a:t>Sectoral</a:t>
            </a:r>
            <a:r>
              <a:rPr lang="en-US" sz="1800" i="1" dirty="0" smtClean="0">
                <a:latin typeface="Gill Sans MT" pitchFamily="34" charset="0"/>
              </a:rPr>
              <a:t> Commodities </a:t>
            </a:r>
            <a:endParaRPr lang="en-GB" sz="1800" i="1" dirty="0">
              <a:latin typeface="Gill Sans MT" pitchFamily="34" charset="0"/>
            </a:endParaRPr>
          </a:p>
        </p:txBody>
      </p:sp>
      <p:graphicFrame>
        <p:nvGraphicFramePr>
          <p:cNvPr id="4" name="Table 3"/>
          <p:cNvGraphicFramePr>
            <a:graphicFrameLocks noGrp="1"/>
          </p:cNvGraphicFramePr>
          <p:nvPr/>
        </p:nvGraphicFramePr>
        <p:xfrm>
          <a:off x="228600" y="609600"/>
          <a:ext cx="8686804" cy="5943596"/>
        </p:xfrm>
        <a:graphic>
          <a:graphicData uri="http://schemas.openxmlformats.org/drawingml/2006/table">
            <a:tbl>
              <a:tblPr/>
              <a:tblGrid>
                <a:gridCol w="612560"/>
                <a:gridCol w="387599"/>
                <a:gridCol w="617121"/>
                <a:gridCol w="753921"/>
                <a:gridCol w="685521"/>
                <a:gridCol w="754679"/>
                <a:gridCol w="652079"/>
                <a:gridCol w="816239"/>
                <a:gridCol w="851961"/>
                <a:gridCol w="728841"/>
                <a:gridCol w="601161"/>
                <a:gridCol w="628521"/>
                <a:gridCol w="596601"/>
              </a:tblGrid>
              <a:tr h="191676">
                <a:tc>
                  <a:txBody>
                    <a:bodyPr/>
                    <a:lstStyle/>
                    <a:p>
                      <a:pPr marL="0" marR="0">
                        <a:spcBef>
                          <a:spcPts val="0"/>
                        </a:spcBef>
                        <a:spcAft>
                          <a:spcPts val="0"/>
                        </a:spcAft>
                      </a:pPr>
                      <a:r>
                        <a:rPr lang="en-ZA" sz="1200" dirty="0">
                          <a:solidFill>
                            <a:srgbClr val="000000"/>
                          </a:solidFill>
                          <a:latin typeface="Gill Sans MT"/>
                          <a:ea typeface="Times New Roman"/>
                          <a:cs typeface="Calibri"/>
                        </a:rPr>
                        <a:t> </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spcBef>
                          <a:spcPts val="0"/>
                        </a:spcBef>
                        <a:spcAft>
                          <a:spcPts val="0"/>
                        </a:spcAft>
                      </a:pPr>
                      <a:r>
                        <a:rPr lang="en-ZA" sz="1200" dirty="0">
                          <a:solidFill>
                            <a:srgbClr val="000000"/>
                          </a:solidFill>
                          <a:latin typeface="Gill Sans MT"/>
                          <a:ea typeface="Times New Roman"/>
                          <a:cs typeface="Calibri"/>
                        </a:rPr>
                        <a:t> </a:t>
                      </a:r>
                      <a:endParaRPr lang="en-GB" sz="1200" dirty="0">
                        <a:latin typeface="Times New Roman"/>
                        <a:ea typeface="SimSun"/>
                        <a:cs typeface="Times New Roman"/>
                      </a:endParaRPr>
                    </a:p>
                  </a:txBody>
                  <a:tcPr marL="57120" marR="5712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gridSpan="9">
                  <a:txBody>
                    <a:bodyPr/>
                    <a:lstStyle/>
                    <a:p>
                      <a:pPr marL="0" marR="0" algn="ctr">
                        <a:spcBef>
                          <a:spcPts val="0"/>
                        </a:spcBef>
                        <a:spcAft>
                          <a:spcPts val="0"/>
                        </a:spcAft>
                      </a:pPr>
                      <a:r>
                        <a:rPr lang="en-ZA" sz="1200" b="1" dirty="0">
                          <a:solidFill>
                            <a:srgbClr val="000000"/>
                          </a:solidFill>
                          <a:latin typeface="Gill Sans MT"/>
                          <a:ea typeface="Times New Roman"/>
                          <a:cs typeface="Calibri"/>
                        </a:rPr>
                        <a:t>Commodities</a:t>
                      </a:r>
                      <a:endParaRPr lang="en-GB" sz="1200" b="1" dirty="0">
                        <a:latin typeface="Times New Roman"/>
                        <a:ea typeface="SimSun"/>
                        <a:cs typeface="Times New Roman"/>
                      </a:endParaRPr>
                    </a:p>
                  </a:txBody>
                  <a:tcPr marL="57120" marR="5712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73580">
                <a:tc gridSpan="2">
                  <a:txBody>
                    <a:bodyPr/>
                    <a:lstStyle/>
                    <a:p>
                      <a:pPr marL="0" marR="0">
                        <a:spcBef>
                          <a:spcPts val="0"/>
                        </a:spcBef>
                        <a:spcAft>
                          <a:spcPts val="0"/>
                        </a:spcAft>
                      </a:pPr>
                      <a:r>
                        <a:rPr lang="en-ZA" sz="1200">
                          <a:solidFill>
                            <a:srgbClr val="000000"/>
                          </a:solidFill>
                          <a:latin typeface="Gill Sans MT"/>
                          <a:ea typeface="Times New Roman"/>
                          <a:cs typeface="Calibri"/>
                        </a:rPr>
                        <a:t>Size of multipliers</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AGR-C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MIN-C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dirty="0">
                          <a:solidFill>
                            <a:srgbClr val="000000"/>
                          </a:solidFill>
                          <a:latin typeface="Gill Sans MT"/>
                          <a:ea typeface="Times New Roman"/>
                          <a:cs typeface="Calibri"/>
                        </a:rPr>
                        <a:t>MAN-C</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dirty="0">
                          <a:solidFill>
                            <a:srgbClr val="000000"/>
                          </a:solidFill>
                          <a:latin typeface="Gill Sans MT"/>
                          <a:ea typeface="Times New Roman"/>
                          <a:cs typeface="Calibri"/>
                        </a:rPr>
                        <a:t>UTI-C</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dirty="0">
                          <a:solidFill>
                            <a:srgbClr val="000000"/>
                          </a:solidFill>
                          <a:latin typeface="Gill Sans MT"/>
                          <a:ea typeface="Times New Roman"/>
                          <a:cs typeface="Calibri"/>
                        </a:rPr>
                        <a:t>CON-C</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TRD-C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TRAN-C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FIN-C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SER-C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AVR</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69495">
                <a:tc gridSpan="2">
                  <a:txBody>
                    <a:bodyPr/>
                    <a:lstStyle/>
                    <a:p>
                      <a:pPr marL="0" marR="0">
                        <a:spcBef>
                          <a:spcPts val="0"/>
                        </a:spcBef>
                        <a:spcAft>
                          <a:spcPts val="0"/>
                        </a:spcAft>
                      </a:pPr>
                      <a:r>
                        <a:rPr lang="en-ZA" sz="1200" dirty="0">
                          <a:solidFill>
                            <a:srgbClr val="000000"/>
                          </a:solidFill>
                          <a:latin typeface="Gill Sans MT"/>
                          <a:ea typeface="Times New Roman"/>
                          <a:cs typeface="Calibri"/>
                        </a:rPr>
                        <a:t>Commodities</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a:txBody>
                    <a:bodyPr/>
                    <a:lstStyle/>
                    <a:p>
                      <a:pPr marL="0" marR="0">
                        <a:spcBef>
                          <a:spcPts val="0"/>
                        </a:spcBef>
                        <a:spcAft>
                          <a:spcPts val="0"/>
                        </a:spcAft>
                      </a:pPr>
                      <a:r>
                        <a:rPr lang="en-ZA" sz="1200">
                          <a:solidFill>
                            <a:srgbClr val="000000"/>
                          </a:solidFill>
                          <a:latin typeface="Gill Sans MT"/>
                          <a:ea typeface="Times New Roman"/>
                          <a:cs typeface="Calibri"/>
                        </a:rPr>
                        <a:t>AGR-C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1.44</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0.49</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a:solidFill>
                            <a:srgbClr val="C00000"/>
                          </a:solidFill>
                          <a:latin typeface="Gill Sans MT"/>
                          <a:ea typeface="Times New Roman"/>
                          <a:cs typeface="Calibri"/>
                        </a:rPr>
                        <a:t>8.83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0.48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0.29</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0.77</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0.54</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0.87</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1.56</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1725">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MIN-C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0.19</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2.32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5.51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0.7</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0.27</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0.29</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1.12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9495">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MAN-C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0" dirty="0">
                          <a:solidFill>
                            <a:schemeClr val="tx1"/>
                          </a:solidFill>
                          <a:latin typeface="Gill Sans MT"/>
                          <a:ea typeface="Times New Roman"/>
                          <a:cs typeface="Calibri"/>
                        </a:rPr>
                        <a:t>1.81</a:t>
                      </a:r>
                      <a:endParaRPr lang="en-GB" sz="1200" b="0" dirty="0">
                        <a:solidFill>
                          <a:schemeClr val="tx1"/>
                        </a:solidFill>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0" dirty="0">
                          <a:solidFill>
                            <a:schemeClr val="tx1"/>
                          </a:solidFill>
                          <a:latin typeface="Gill Sans MT"/>
                          <a:ea typeface="Times New Roman"/>
                          <a:cs typeface="Calibri"/>
                        </a:rPr>
                        <a:t>2.78</a:t>
                      </a:r>
                      <a:endParaRPr lang="en-GB" sz="1200" b="0" dirty="0">
                        <a:solidFill>
                          <a:schemeClr val="tx1"/>
                        </a:solidFill>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dirty="0">
                          <a:solidFill>
                            <a:srgbClr val="FF0000"/>
                          </a:solidFill>
                          <a:latin typeface="Gill Sans MT"/>
                          <a:ea typeface="Times New Roman"/>
                          <a:cs typeface="Calibri"/>
                        </a:rPr>
                        <a:t>63.51</a:t>
                      </a:r>
                      <a:endParaRPr lang="en-GB" sz="1200" b="1" dirty="0">
                        <a:solidFill>
                          <a:srgbClr val="FF0000"/>
                        </a:solidFill>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0" dirty="0">
                          <a:solidFill>
                            <a:schemeClr val="tx1"/>
                          </a:solidFill>
                          <a:latin typeface="Gill Sans MT"/>
                          <a:ea typeface="Times New Roman"/>
                          <a:cs typeface="Calibri"/>
                        </a:rPr>
                        <a:t>2.98</a:t>
                      </a:r>
                      <a:endParaRPr lang="en-GB" sz="1200" b="0" dirty="0">
                        <a:solidFill>
                          <a:schemeClr val="tx1"/>
                        </a:solidFill>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0" dirty="0">
                          <a:solidFill>
                            <a:schemeClr val="tx1"/>
                          </a:solidFill>
                          <a:latin typeface="Gill Sans MT"/>
                          <a:ea typeface="Times New Roman"/>
                          <a:cs typeface="Calibri"/>
                        </a:rPr>
                        <a:t>1.88</a:t>
                      </a:r>
                      <a:endParaRPr lang="en-GB" sz="1200" b="0" dirty="0">
                        <a:solidFill>
                          <a:schemeClr val="tx1"/>
                        </a:solidFill>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0" dirty="0">
                          <a:solidFill>
                            <a:schemeClr val="tx1"/>
                          </a:solidFill>
                          <a:latin typeface="Gill Sans MT"/>
                          <a:ea typeface="Times New Roman"/>
                          <a:cs typeface="Calibri"/>
                        </a:rPr>
                        <a:t>3.43</a:t>
                      </a:r>
                      <a:endParaRPr lang="en-GB" sz="1200" b="0" dirty="0">
                        <a:solidFill>
                          <a:schemeClr val="tx1"/>
                        </a:solidFill>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3.44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3.77</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1.67</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9.48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0914">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UTI-C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1.85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2.74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0.22</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0.17</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0.63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9495">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CNS-C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0.96</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0.17</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1.29</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0.12</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9495">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TRD-C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0.1</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1.98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2.24</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0.28</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0.29</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0.12</a:t>
                      </a:r>
                      <a:endParaRPr lang="en-GB" sz="1200">
                        <a:latin typeface="Times New Roman"/>
                        <a:ea typeface="SimSun"/>
                        <a:cs typeface="Times New Roman"/>
                      </a:endParaRPr>
                    </a:p>
                  </a:txBody>
                  <a:tcPr marL="57120" marR="57120" marT="0" marB="0" anchor="b">
                    <a:lnL w="1270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0.6</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3580">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TRAN-C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0.41</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0.59</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7</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0.61</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0.34</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0.76</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3.01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0.84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1.54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7071">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FIN-C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158115" algn="ctr">
                        <a:spcBef>
                          <a:spcPts val="0"/>
                        </a:spcBef>
                        <a:spcAft>
                          <a:spcPts val="0"/>
                        </a:spcAft>
                      </a:pPr>
                      <a:r>
                        <a:rPr lang="en-ZA" sz="1200" b="1" dirty="0">
                          <a:solidFill>
                            <a:srgbClr val="FF0000"/>
                          </a:solidFill>
                          <a:latin typeface="Gill Sans MT"/>
                          <a:ea typeface="Times New Roman"/>
                          <a:cs typeface="Calibri"/>
                        </a:rPr>
                        <a:t>0.49</a:t>
                      </a:r>
                      <a:endParaRPr lang="en-GB" sz="1200" b="1" dirty="0">
                        <a:solidFill>
                          <a:srgbClr val="FF0000"/>
                        </a:solidFill>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0.63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10.6</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highlight>
                            <a:srgbClr val="FFFF00"/>
                          </a:highlight>
                          <a:latin typeface="Gill Sans MT"/>
                          <a:ea typeface="Times New Roman"/>
                          <a:cs typeface="Calibri"/>
                        </a:rPr>
                        <a:t>0.94</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ZA" sz="1200">
                          <a:solidFill>
                            <a:srgbClr val="000000"/>
                          </a:solidFill>
                          <a:highlight>
                            <a:srgbClr val="FFFF00"/>
                          </a:highlight>
                          <a:latin typeface="Gill Sans MT"/>
                          <a:ea typeface="Times New Roman"/>
                          <a:cs typeface="Calibri"/>
                        </a:rPr>
                        <a:t>0.58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highlight>
                            <a:srgbClr val="FFFF00"/>
                          </a:highlight>
                          <a:latin typeface="Gill Sans MT"/>
                          <a:ea typeface="Times New Roman"/>
                          <a:cs typeface="Calibri"/>
                        </a:rPr>
                        <a:t>1.28</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1.08</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4.7</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2.31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9495">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SERV-C</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highlight>
                            <a:srgbClr val="FFFF00"/>
                          </a:highlight>
                          <a:latin typeface="Gill Sans MT"/>
                          <a:ea typeface="Times New Roman"/>
                          <a:cs typeface="Calibri"/>
                        </a:rPr>
                        <a:t>0.35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0.91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8.23</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0.64</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0.57</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0.71</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0.68</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0.97</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2.31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1.71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3580">
                <a:tc gridSpan="2">
                  <a:txBody>
                    <a:bodyPr/>
                    <a:lstStyle/>
                    <a:p>
                      <a:pPr marL="0" marR="0">
                        <a:spcBef>
                          <a:spcPts val="0"/>
                        </a:spcBef>
                        <a:spcAft>
                          <a:spcPts val="0"/>
                        </a:spcAft>
                      </a:pPr>
                      <a:r>
                        <a:rPr lang="en-ZA" sz="1200">
                          <a:solidFill>
                            <a:srgbClr val="000000"/>
                          </a:solidFill>
                          <a:latin typeface="Gill Sans MT"/>
                          <a:ea typeface="Times New Roman"/>
                          <a:cs typeface="Calibri"/>
                        </a:rPr>
                        <a:t>Sum output multiplier</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4.93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8.24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a:solidFill>
                            <a:srgbClr val="000000"/>
                          </a:solidFill>
                          <a:latin typeface="Gill Sans MT"/>
                          <a:ea typeface="Times New Roman"/>
                          <a:cs typeface="Calibri"/>
                        </a:rPr>
                        <a:t>108.48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9.44</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5.31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9.81</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9.62</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a:solidFill>
                            <a:srgbClr val="000000"/>
                          </a:solidFill>
                          <a:latin typeface="Gill Sans MT"/>
                          <a:ea typeface="Times New Roman"/>
                          <a:cs typeface="Calibri"/>
                        </a:rPr>
                        <a:t>12.22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5.45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19.28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73580">
                <a:tc gridSpan="2">
                  <a:txBody>
                    <a:bodyPr/>
                    <a:lstStyle/>
                    <a:p>
                      <a:pPr marL="0" marR="0">
                        <a:spcBef>
                          <a:spcPts val="0"/>
                        </a:spcBef>
                        <a:spcAft>
                          <a:spcPts val="0"/>
                        </a:spcAft>
                      </a:pPr>
                      <a:r>
                        <a:rPr lang="en-ZA" sz="1200">
                          <a:solidFill>
                            <a:srgbClr val="000000"/>
                          </a:solidFill>
                          <a:latin typeface="Gill Sans MT"/>
                          <a:ea typeface="Times New Roman"/>
                          <a:cs typeface="Calibri"/>
                        </a:rPr>
                        <a:t>Households</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a:txBody>
                    <a:bodyPr/>
                    <a:lstStyle/>
                    <a:p>
                      <a:pPr marL="0" marR="0">
                        <a:spcBef>
                          <a:spcPts val="0"/>
                        </a:spcBef>
                        <a:spcAft>
                          <a:spcPts val="0"/>
                        </a:spcAft>
                      </a:pPr>
                      <a:r>
                        <a:rPr lang="en-ZA" sz="1200">
                          <a:solidFill>
                            <a:srgbClr val="000000"/>
                          </a:solidFill>
                          <a:latin typeface="Gill Sans MT"/>
                          <a:ea typeface="Times New Roman"/>
                          <a:cs typeface="Calibri"/>
                        </a:rPr>
                        <a:t>BLK-HH</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0.59</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1.25</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a:solidFill>
                            <a:srgbClr val="C00000"/>
                          </a:solidFill>
                          <a:latin typeface="Gill Sans MT"/>
                          <a:ea typeface="Times New Roman"/>
                          <a:cs typeface="Calibri"/>
                        </a:rPr>
                        <a:t>12.98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a:solidFill>
                            <a:srgbClr val="C00000"/>
                          </a:solidFill>
                          <a:latin typeface="Gill Sans MT"/>
                          <a:ea typeface="Times New Roman"/>
                          <a:cs typeface="Calibri"/>
                        </a:rPr>
                        <a:t>1.22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0.66</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1.27</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1.22</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a:solidFill>
                            <a:srgbClr val="C00000"/>
                          </a:solidFill>
                          <a:latin typeface="Gill Sans MT"/>
                          <a:ea typeface="Times New Roman"/>
                          <a:cs typeface="Calibri"/>
                        </a:rPr>
                        <a:t>1.61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a:solidFill>
                            <a:srgbClr val="C00000"/>
                          </a:solidFill>
                          <a:latin typeface="Gill Sans MT"/>
                          <a:ea typeface="Times New Roman"/>
                          <a:cs typeface="Calibri"/>
                        </a:rPr>
                        <a:t>0.63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a:solidFill>
                            <a:srgbClr val="C00000"/>
                          </a:solidFill>
                          <a:latin typeface="Gill Sans MT"/>
                          <a:ea typeface="Times New Roman"/>
                          <a:cs typeface="Calibri"/>
                        </a:rPr>
                        <a:t>2.38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3580">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CLD-HH</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0.64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0.03</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0.06</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0.06</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0.08</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3580">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ASN-HH</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highlight>
                            <a:srgbClr val="FFFF00"/>
                          </a:highlight>
                          <a:latin typeface="Gill Sans MT"/>
                          <a:ea typeface="Times New Roman"/>
                          <a:cs typeface="Calibri"/>
                        </a:rPr>
                        <a:t>0.01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0.18</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0.02</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0.02</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0.02</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0.03</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3580">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WHT-HH</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0.29</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0.54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highlight>
                            <a:srgbClr val="FFFF00"/>
                          </a:highlight>
                          <a:latin typeface="Gill Sans MT"/>
                          <a:ea typeface="Times New Roman"/>
                          <a:cs typeface="Calibri"/>
                        </a:rPr>
                        <a:t>6.64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0.56</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highlight>
                            <a:srgbClr val="FFFF00"/>
                          </a:highlight>
                          <a:latin typeface="Gill Sans MT"/>
                          <a:ea typeface="Times New Roman"/>
                          <a:cs typeface="Calibri"/>
                        </a:rPr>
                        <a:t>0.32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0.61</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0.58</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0.97</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0.34</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1.21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4756">
                <a:tc gridSpan="3">
                  <a:txBody>
                    <a:bodyPr/>
                    <a:lstStyle/>
                    <a:p>
                      <a:pPr marL="0" marR="0">
                        <a:spcBef>
                          <a:spcPts val="0"/>
                        </a:spcBef>
                        <a:spcAft>
                          <a:spcPts val="0"/>
                        </a:spcAft>
                      </a:pPr>
                      <a:r>
                        <a:rPr lang="en-ZA" sz="1200">
                          <a:solidFill>
                            <a:srgbClr val="000000"/>
                          </a:solidFill>
                          <a:latin typeface="Gill Sans MT"/>
                          <a:ea typeface="Times New Roman"/>
                          <a:cs typeface="Calibri"/>
                        </a:rPr>
                        <a:t>Sum income multiplier</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0.92</a:t>
                      </a:r>
                      <a:endParaRPr lang="en-GB" sz="1200">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1.86</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000000"/>
                          </a:solidFill>
                          <a:latin typeface="Gill Sans MT"/>
                          <a:ea typeface="Times New Roman"/>
                          <a:cs typeface="Calibri"/>
                        </a:rPr>
                        <a:t>20.44</a:t>
                      </a:r>
                      <a:endParaRPr lang="en-GB" sz="1200" b="1"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1.85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1.02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1.95</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1.87</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2.68</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1.01</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3.73</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424919">
                <a:tc gridSpan="3">
                  <a:txBody>
                    <a:bodyPr/>
                    <a:lstStyle/>
                    <a:p>
                      <a:pPr marL="0" marR="0">
                        <a:spcBef>
                          <a:spcPts val="0"/>
                        </a:spcBef>
                        <a:spcAft>
                          <a:spcPts val="0"/>
                        </a:spcAft>
                      </a:pPr>
                      <a:r>
                        <a:rPr lang="en-ZA" sz="1200">
                          <a:solidFill>
                            <a:srgbClr val="000000"/>
                          </a:solidFill>
                          <a:latin typeface="Gill Sans MT"/>
                          <a:ea typeface="Times New Roman"/>
                          <a:cs typeface="Calibri"/>
                        </a:rPr>
                        <a:t>Income/output multiplier</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a:txBody>
                    <a:bodyPr/>
                    <a:lstStyle/>
                    <a:p>
                      <a:pPr marL="0" marR="0" algn="ctr">
                        <a:spcBef>
                          <a:spcPts val="0"/>
                        </a:spcBef>
                        <a:spcAft>
                          <a:spcPts val="0"/>
                        </a:spcAft>
                      </a:pPr>
                      <a:r>
                        <a:rPr lang="en-ZA" sz="1200" b="1" dirty="0">
                          <a:solidFill>
                            <a:srgbClr val="FF0000"/>
                          </a:solidFill>
                          <a:latin typeface="Gill Sans MT"/>
                          <a:ea typeface="Times New Roman"/>
                          <a:cs typeface="Calibri"/>
                        </a:rPr>
                        <a:t>0.19</a:t>
                      </a:r>
                      <a:endParaRPr lang="en-GB" sz="1200" b="1" dirty="0">
                        <a:solidFill>
                          <a:srgbClr val="FF0000"/>
                        </a:solidFill>
                        <a:latin typeface="Times New Roman"/>
                        <a:ea typeface="SimSun"/>
                        <a:cs typeface="Times New Roman"/>
                      </a:endParaRPr>
                    </a:p>
                  </a:txBody>
                  <a:tcPr marL="57120" marR="5712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FF0000"/>
                          </a:solidFill>
                          <a:latin typeface="Gill Sans MT"/>
                          <a:ea typeface="Times New Roman"/>
                          <a:cs typeface="Calibri"/>
                        </a:rPr>
                        <a:t>0.23</a:t>
                      </a:r>
                      <a:endParaRPr lang="en-GB" sz="1200" b="1" dirty="0">
                        <a:solidFill>
                          <a:srgbClr val="FF0000"/>
                        </a:solidFill>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0.19</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0.19</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0.19</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000000"/>
                          </a:solidFill>
                          <a:latin typeface="Gill Sans MT"/>
                          <a:ea typeface="Times New Roman"/>
                          <a:cs typeface="Calibri"/>
                        </a:rPr>
                        <a:t>0.22</a:t>
                      </a:r>
                      <a:endParaRPr lang="en-GB" sz="1200" b="1"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0.19</a:t>
                      </a:r>
                      <a:endParaRPr lang="en-GB" sz="120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0.2</a:t>
                      </a:r>
                      <a:endParaRPr lang="en-GB" sz="1200" dirty="0">
                        <a:latin typeface="Times New Roman"/>
                        <a:ea typeface="SimSun"/>
                        <a:cs typeface="Times New Roman"/>
                      </a:endParaRPr>
                    </a:p>
                  </a:txBody>
                  <a:tcPr marL="57120" marR="57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5" name="Oval 4"/>
          <p:cNvSpPr/>
          <p:nvPr/>
        </p:nvSpPr>
        <p:spPr>
          <a:xfrm>
            <a:off x="1905000" y="1219200"/>
            <a:ext cx="533400" cy="381000"/>
          </a:xfrm>
          <a:prstGeom prst="ellipse">
            <a:avLst/>
          </a:prstGeom>
          <a:no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3352800" y="1295400"/>
            <a:ext cx="533400" cy="381000"/>
          </a:xfrm>
          <a:prstGeom prst="ellipse">
            <a:avLst/>
          </a:prstGeom>
          <a:noFill/>
          <a:ln w="63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Arrow 9"/>
          <p:cNvSpPr/>
          <p:nvPr/>
        </p:nvSpPr>
        <p:spPr>
          <a:xfrm rot="8673655" flipV="1">
            <a:off x="2977942" y="6093985"/>
            <a:ext cx="292515" cy="114651"/>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1" name="Oval 10"/>
          <p:cNvSpPr/>
          <p:nvPr/>
        </p:nvSpPr>
        <p:spPr>
          <a:xfrm>
            <a:off x="7086600" y="4572000"/>
            <a:ext cx="533400" cy="381000"/>
          </a:xfrm>
          <a:prstGeom prst="ellipse">
            <a:avLst/>
          </a:prstGeom>
          <a:noFill/>
          <a:ln w="63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ight Arrow 11"/>
          <p:cNvSpPr/>
          <p:nvPr/>
        </p:nvSpPr>
        <p:spPr>
          <a:xfrm rot="3017254">
            <a:off x="1776525" y="6011332"/>
            <a:ext cx="263296" cy="185786"/>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3" name="Oval 12"/>
          <p:cNvSpPr/>
          <p:nvPr/>
        </p:nvSpPr>
        <p:spPr>
          <a:xfrm>
            <a:off x="1981200" y="4114800"/>
            <a:ext cx="533400" cy="381000"/>
          </a:xfrm>
          <a:prstGeom prst="ellipse">
            <a:avLst/>
          </a:prstGeom>
          <a:no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3352800" y="4114800"/>
            <a:ext cx="533400" cy="381000"/>
          </a:xfrm>
          <a:prstGeom prst="ellipse">
            <a:avLst/>
          </a:prstGeom>
          <a:noFill/>
          <a:ln w="63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rot="3017254">
            <a:off x="3224325" y="4563531"/>
            <a:ext cx="263296" cy="185786"/>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7" name="Curved Down Arrow 16"/>
          <p:cNvSpPr/>
          <p:nvPr/>
        </p:nvSpPr>
        <p:spPr>
          <a:xfrm>
            <a:off x="2057400" y="228600"/>
            <a:ext cx="1676400" cy="883920"/>
          </a:xfrm>
          <a:prstGeom prst="curvedDownArrow">
            <a:avLst>
              <a:gd name="adj1" fmla="val 25000"/>
              <a:gd name="adj2" fmla="val 51557"/>
              <a:gd name="adj3" fmla="val 25000"/>
            </a:avLst>
          </a:prstGeom>
          <a:noFill/>
          <a:ln w="31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Right Arrow 17"/>
          <p:cNvSpPr/>
          <p:nvPr/>
        </p:nvSpPr>
        <p:spPr>
          <a:xfrm rot="8673655" flipV="1">
            <a:off x="7397542" y="6170184"/>
            <a:ext cx="292515" cy="114651"/>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487362"/>
          </a:xfrm>
        </p:spPr>
        <p:txBody>
          <a:bodyPr>
            <a:noAutofit/>
          </a:bodyPr>
          <a:lstStyle/>
          <a:p>
            <a:r>
              <a:rPr lang="en-US" sz="2000" dirty="0" smtClean="0">
                <a:latin typeface="Gill Sans MT" pitchFamily="34" charset="0"/>
              </a:rPr>
              <a:t>Table 2:  </a:t>
            </a:r>
            <a:r>
              <a:rPr lang="en-US" sz="2000" i="1" u="sng" dirty="0" smtClean="0">
                <a:latin typeface="Gill Sans MT" pitchFamily="34" charset="0"/>
              </a:rPr>
              <a:t>Proportional</a:t>
            </a:r>
            <a:r>
              <a:rPr lang="en-US" sz="2000" i="1" dirty="0" smtClean="0">
                <a:latin typeface="Gill Sans MT" pitchFamily="34" charset="0"/>
              </a:rPr>
              <a:t> Distribution of  expenditure multipliers among commodities &amp; households</a:t>
            </a:r>
            <a:endParaRPr lang="en-GB" sz="2000" i="1" dirty="0">
              <a:latin typeface="Gill Sans MT" pitchFamily="34" charset="0"/>
            </a:endParaRPr>
          </a:p>
        </p:txBody>
      </p:sp>
      <p:graphicFrame>
        <p:nvGraphicFramePr>
          <p:cNvPr id="5" name="Table 4"/>
          <p:cNvGraphicFramePr>
            <a:graphicFrameLocks noGrp="1"/>
          </p:cNvGraphicFramePr>
          <p:nvPr/>
        </p:nvGraphicFramePr>
        <p:xfrm>
          <a:off x="152401" y="838200"/>
          <a:ext cx="8839201" cy="5867405"/>
        </p:xfrm>
        <a:graphic>
          <a:graphicData uri="http://schemas.openxmlformats.org/drawingml/2006/table">
            <a:tbl>
              <a:tblPr/>
              <a:tblGrid>
                <a:gridCol w="841478"/>
                <a:gridCol w="308455"/>
                <a:gridCol w="130809"/>
                <a:gridCol w="499819"/>
                <a:gridCol w="742739"/>
                <a:gridCol w="725263"/>
                <a:gridCol w="885170"/>
                <a:gridCol w="866820"/>
                <a:gridCol w="866820"/>
                <a:gridCol w="725263"/>
                <a:gridCol w="726135"/>
                <a:gridCol w="725263"/>
                <a:gridCol w="795167"/>
              </a:tblGrid>
              <a:tr h="211929">
                <a:tc>
                  <a:txBody>
                    <a:bodyPr/>
                    <a:lstStyle/>
                    <a:p>
                      <a:pPr marL="0" marR="0">
                        <a:spcBef>
                          <a:spcPts val="0"/>
                        </a:spcBef>
                        <a:spcAft>
                          <a:spcPts val="0"/>
                        </a:spcAft>
                      </a:pPr>
                      <a:r>
                        <a:rPr lang="en-ZA" sz="1200" dirty="0">
                          <a:solidFill>
                            <a:srgbClr val="000000"/>
                          </a:solidFill>
                          <a:latin typeface="Gill Sans MT"/>
                          <a:ea typeface="Times New Roman"/>
                          <a:cs typeface="Calibri"/>
                        </a:rPr>
                        <a:t> </a:t>
                      </a:r>
                      <a:endParaRPr lang="en-GB" sz="1200"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gridSpan="9">
                  <a:txBody>
                    <a:bodyPr/>
                    <a:lstStyle/>
                    <a:p>
                      <a:pPr marL="0" marR="0" algn="ctr">
                        <a:spcBef>
                          <a:spcPts val="0"/>
                        </a:spcBef>
                        <a:spcAft>
                          <a:spcPts val="0"/>
                        </a:spcAft>
                      </a:pPr>
                      <a:r>
                        <a:rPr lang="en-ZA" sz="1200" dirty="0">
                          <a:solidFill>
                            <a:srgbClr val="000000"/>
                          </a:solidFill>
                          <a:latin typeface="Gill Sans MT"/>
                          <a:ea typeface="Times New Roman"/>
                          <a:cs typeface="Calibri"/>
                        </a:rPr>
                        <a:t>Commodities</a:t>
                      </a:r>
                      <a:endParaRPr lang="en-GB" sz="1200" dirty="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63307">
                <a:tc gridSpan="4">
                  <a:txBody>
                    <a:bodyPr/>
                    <a:lstStyle/>
                    <a:p>
                      <a:pPr marL="0" marR="0">
                        <a:spcBef>
                          <a:spcPts val="0"/>
                        </a:spcBef>
                        <a:spcAft>
                          <a:spcPts val="0"/>
                        </a:spcAft>
                      </a:pPr>
                      <a:r>
                        <a:rPr lang="en-ZA" sz="1200">
                          <a:solidFill>
                            <a:srgbClr val="000000"/>
                          </a:solidFill>
                          <a:latin typeface="Gill Sans MT"/>
                          <a:ea typeface="Times New Roman"/>
                          <a:cs typeface="Calibri"/>
                        </a:rPr>
                        <a:t>Proportional distribution</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AGR-C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MIN-C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MAN-C</a:t>
                      </a:r>
                      <a:endParaRPr lang="en-GB" sz="1200"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UTI-C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CON-C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TRD-C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TRA-C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FIN-C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SER-C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63307">
                <a:tc gridSpan="2">
                  <a:txBody>
                    <a:bodyPr/>
                    <a:lstStyle/>
                    <a:p>
                      <a:pPr marL="0" marR="0">
                        <a:spcBef>
                          <a:spcPts val="0"/>
                        </a:spcBef>
                        <a:spcAft>
                          <a:spcPts val="0"/>
                        </a:spcAft>
                      </a:pPr>
                      <a:r>
                        <a:rPr lang="en-ZA" sz="1200">
                          <a:solidFill>
                            <a:srgbClr val="000000"/>
                          </a:solidFill>
                          <a:latin typeface="Gill Sans MT"/>
                          <a:ea typeface="Times New Roman"/>
                          <a:cs typeface="Calibri"/>
                        </a:rPr>
                        <a:t>Commodities</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AGR-C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0.29</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0.06</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0.08</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0.05</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0.05</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0.08</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0.06</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0.07</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0.05</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3307">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MIN-C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0.04</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0.28</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0.05</a:t>
                      </a:r>
                      <a:endParaRPr lang="en-GB" sz="1200"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0.07</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0.05</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3307">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MAN-C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0.37</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0.34</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0.59</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0.35</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0.35</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0.36</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1929">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UTI-C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0.02</a:t>
                      </a:r>
                      <a:endParaRPr lang="en-GB" sz="1200"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0.29</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1472">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CONS-C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0.24</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1472">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TRADE-C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1472">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TRAN-C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0.08</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0.07</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0.06</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0.06</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0.06</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0.08</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0.07</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0.06</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1929">
                <a:tc>
                  <a:txBody>
                    <a:bodyPr/>
                    <a:lstStyle/>
                    <a:p>
                      <a:pPr marL="0" marR="0">
                        <a:spcBef>
                          <a:spcPts val="0"/>
                        </a:spcBef>
                        <a:spcAft>
                          <a:spcPts val="0"/>
                        </a:spcAft>
                      </a:pPr>
                      <a:r>
                        <a:rPr lang="en-ZA" sz="1200" dirty="0">
                          <a:solidFill>
                            <a:srgbClr val="000000"/>
                          </a:solidFill>
                          <a:latin typeface="Gill Sans MT"/>
                          <a:ea typeface="Times New Roman"/>
                          <a:cs typeface="Calibri"/>
                        </a:rPr>
                        <a:t> </a:t>
                      </a:r>
                      <a:endParaRPr lang="en-GB" sz="1200"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FIN-C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0.08</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0.38</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0.09</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3307">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200" dirty="0">
                          <a:solidFill>
                            <a:srgbClr val="000000"/>
                          </a:solidFill>
                          <a:latin typeface="Gill Sans MT"/>
                          <a:ea typeface="Times New Roman"/>
                          <a:cs typeface="Calibri"/>
                        </a:rPr>
                        <a:t> </a:t>
                      </a:r>
                      <a:endParaRPr lang="en-GB" sz="1200" dirty="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SERV-C</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0.07</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0.08</a:t>
                      </a:r>
                      <a:endParaRPr lang="en-GB" sz="1200"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0.07</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0.11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0.07</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0.07</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0.08</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0.42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1472">
                <a:tc gridSpan="2">
                  <a:txBody>
                    <a:bodyPr/>
                    <a:lstStyle/>
                    <a:p>
                      <a:pPr marL="0" marR="0">
                        <a:spcBef>
                          <a:spcPts val="0"/>
                        </a:spcBef>
                        <a:spcAft>
                          <a:spcPts val="0"/>
                        </a:spcAft>
                      </a:pPr>
                      <a:r>
                        <a:rPr lang="en-ZA" sz="1200" dirty="0">
                          <a:solidFill>
                            <a:srgbClr val="C00000"/>
                          </a:solidFill>
                          <a:latin typeface="Gill Sans MT"/>
                          <a:ea typeface="Times New Roman"/>
                          <a:cs typeface="Calibri"/>
                        </a:rPr>
                        <a:t>Sum output multiplier</a:t>
                      </a:r>
                      <a:endParaRPr lang="en-GB" sz="1200"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gridSpan="2">
                  <a:txBody>
                    <a:bodyPr/>
                    <a:lstStyle/>
                    <a:p>
                      <a:pPr marL="0" marR="0">
                        <a:spcBef>
                          <a:spcPts val="0"/>
                        </a:spcBef>
                        <a:spcAft>
                          <a:spcPts val="0"/>
                        </a:spcAft>
                      </a:pPr>
                      <a:r>
                        <a:rPr lang="en-ZA" sz="1200" dirty="0">
                          <a:solidFill>
                            <a:srgbClr val="C00000"/>
                          </a:solidFill>
                          <a:latin typeface="Gill Sans MT"/>
                          <a:ea typeface="Times New Roman"/>
                          <a:cs typeface="Calibri"/>
                        </a:rPr>
                        <a:t> </a:t>
                      </a:r>
                      <a:endParaRPr lang="en-GB" sz="1200" dirty="0">
                        <a:solidFill>
                          <a:srgbClr val="C00000"/>
                        </a:solidFill>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81472">
                <a:tc gridSpan="2">
                  <a:txBody>
                    <a:bodyPr/>
                    <a:lstStyle/>
                    <a:p>
                      <a:pPr marL="0" marR="0">
                        <a:spcBef>
                          <a:spcPts val="0"/>
                        </a:spcBef>
                        <a:spcAft>
                          <a:spcPts val="0"/>
                        </a:spcAft>
                      </a:pPr>
                      <a:r>
                        <a:rPr lang="en-ZA" sz="1200">
                          <a:solidFill>
                            <a:srgbClr val="000000"/>
                          </a:solidFill>
                          <a:latin typeface="Gill Sans MT"/>
                          <a:ea typeface="Times New Roman"/>
                          <a:cs typeface="Calibri"/>
                        </a:rPr>
                        <a:t>Households</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BLK-HH</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0.64</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b="1" dirty="0">
                          <a:solidFill>
                            <a:srgbClr val="000000"/>
                          </a:solidFill>
                          <a:latin typeface="Gill Sans MT"/>
                          <a:ea typeface="Times New Roman"/>
                          <a:cs typeface="Calibri"/>
                        </a:rPr>
                        <a:t>0.67</a:t>
                      </a:r>
                      <a:endParaRPr lang="en-GB" sz="1200" b="1"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0.64</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0.66</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0.65</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0.65</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0.65</a:t>
                      </a:r>
                      <a:endParaRPr lang="en-GB" sz="1200"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0.6</a:t>
                      </a:r>
                      <a:endParaRPr lang="en-GB" sz="1200"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dirty="0">
                          <a:solidFill>
                            <a:srgbClr val="000000"/>
                          </a:solidFill>
                          <a:latin typeface="Gill Sans MT"/>
                          <a:ea typeface="Times New Roman"/>
                          <a:cs typeface="Calibri"/>
                        </a:rPr>
                        <a:t>0.63</a:t>
                      </a:r>
                      <a:endParaRPr lang="en-GB" sz="1200" dirty="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1472">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dirty="0">
                          <a:solidFill>
                            <a:srgbClr val="000000"/>
                          </a:solidFill>
                          <a:latin typeface="Gill Sans MT"/>
                          <a:ea typeface="Times New Roman"/>
                          <a:cs typeface="Calibri"/>
                        </a:rPr>
                        <a:t> </a:t>
                      </a:r>
                      <a:endParaRPr lang="en-GB" sz="1200" dirty="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CLD-HH</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1472">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ASIAN-HH</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0.01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1472">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200">
                          <a:solidFill>
                            <a:srgbClr val="000000"/>
                          </a:solidFill>
                          <a:latin typeface="Gill Sans MT"/>
                          <a:ea typeface="Times New Roman"/>
                          <a:cs typeface="Calibri"/>
                        </a:rPr>
                        <a:t> </a:t>
                      </a:r>
                      <a:endParaRPr lang="en-GB" sz="1200">
                        <a:latin typeface="Times New Roman"/>
                        <a:ea typeface="SimSun"/>
                        <a:cs typeface="Times New Roman"/>
                      </a:endParaRPr>
                    </a:p>
                  </a:txBody>
                  <a:tcPr marL="58057" marR="58057"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gridSpan="2">
                  <a:txBody>
                    <a:bodyPr/>
                    <a:lstStyle/>
                    <a:p>
                      <a:pPr marL="0" marR="0">
                        <a:spcBef>
                          <a:spcPts val="0"/>
                        </a:spcBef>
                        <a:spcAft>
                          <a:spcPts val="0"/>
                        </a:spcAft>
                      </a:pPr>
                      <a:r>
                        <a:rPr lang="en-ZA" sz="1200">
                          <a:solidFill>
                            <a:srgbClr val="000000"/>
                          </a:solidFill>
                          <a:latin typeface="Gill Sans MT"/>
                          <a:ea typeface="Times New Roman"/>
                          <a:cs typeface="Calibri"/>
                        </a:rPr>
                        <a:t>WHT-HH</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0.29</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0.32</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0.31</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0.36</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200">
                          <a:solidFill>
                            <a:srgbClr val="000000"/>
                          </a:solidFill>
                          <a:latin typeface="Gill Sans MT"/>
                          <a:ea typeface="Times New Roman"/>
                          <a:cs typeface="Calibri"/>
                        </a:rPr>
                        <a:t>0.34</a:t>
                      </a:r>
                      <a:endParaRPr lang="en-GB" sz="1200">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3307">
                <a:tc gridSpan="4">
                  <a:txBody>
                    <a:bodyPr/>
                    <a:lstStyle/>
                    <a:p>
                      <a:pPr marL="0" marR="0">
                        <a:spcBef>
                          <a:spcPts val="0"/>
                        </a:spcBef>
                        <a:spcAft>
                          <a:spcPts val="0"/>
                        </a:spcAft>
                      </a:pPr>
                      <a:r>
                        <a:rPr lang="en-ZA" sz="1200" b="1" dirty="0">
                          <a:solidFill>
                            <a:srgbClr val="C00000"/>
                          </a:solidFill>
                          <a:latin typeface="Gill Sans MT"/>
                          <a:ea typeface="Times New Roman"/>
                          <a:cs typeface="Calibri"/>
                        </a:rPr>
                        <a:t>Sum income multiplier</a:t>
                      </a:r>
                      <a:endParaRPr lang="en-GB" sz="1200"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200" b="1" dirty="0">
                          <a:solidFill>
                            <a:srgbClr val="C00000"/>
                          </a:solidFill>
                          <a:latin typeface="Gill Sans MT"/>
                          <a:ea typeface="Times New Roman"/>
                          <a:cs typeface="Calibri"/>
                        </a:rPr>
                        <a:t>1</a:t>
                      </a:r>
                      <a:endParaRPr lang="en-GB" sz="1200" b="1" dirty="0">
                        <a:solidFill>
                          <a:srgbClr val="C00000"/>
                        </a:solidFill>
                        <a:latin typeface="Times New Roman"/>
                        <a:ea typeface="SimSun"/>
                        <a:cs typeface="Times New Roman"/>
                      </a:endParaRPr>
                    </a:p>
                  </a:txBody>
                  <a:tcPr marL="58057" marR="580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4" name="Oval 3"/>
          <p:cNvSpPr/>
          <p:nvPr/>
        </p:nvSpPr>
        <p:spPr>
          <a:xfrm>
            <a:off x="2819400" y="4953000"/>
            <a:ext cx="533400" cy="381000"/>
          </a:xfrm>
          <a:prstGeom prst="ellipse">
            <a:avLst/>
          </a:prstGeom>
          <a:noFill/>
          <a:ln w="63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2057400" y="4876800"/>
            <a:ext cx="533400" cy="381000"/>
          </a:xfrm>
          <a:prstGeom prst="ellipse">
            <a:avLst/>
          </a:prstGeom>
          <a:no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ight Arrow 6"/>
          <p:cNvSpPr/>
          <p:nvPr/>
        </p:nvSpPr>
        <p:spPr>
          <a:xfrm rot="3338097">
            <a:off x="912585" y="4382215"/>
            <a:ext cx="503825" cy="76812"/>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8" name="Right Arrow 7"/>
          <p:cNvSpPr/>
          <p:nvPr/>
        </p:nvSpPr>
        <p:spPr>
          <a:xfrm rot="3052994">
            <a:off x="1095831" y="6229728"/>
            <a:ext cx="503825" cy="76812"/>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cSld>
  <p:clrMapOvr>
    <a:masterClrMapping/>
  </p:clrMapOvr>
  <p:transition spd="slow">
    <p:pull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82000" cy="487362"/>
          </a:xfrm>
        </p:spPr>
        <p:txBody>
          <a:bodyPr>
            <a:noAutofit/>
          </a:bodyPr>
          <a:lstStyle/>
          <a:p>
            <a:r>
              <a:rPr lang="en-US" sz="2000" dirty="0" smtClean="0">
                <a:latin typeface="Gill Sans MT" pitchFamily="34" charset="0"/>
              </a:rPr>
              <a:t>Table 3:  </a:t>
            </a:r>
            <a:r>
              <a:rPr lang="en-US" sz="2000" i="1" dirty="0" smtClean="0">
                <a:latin typeface="Gill Sans MT" pitchFamily="34" charset="0"/>
              </a:rPr>
              <a:t>Total Expenditure Multiplier Effects by the type of Multiplier</a:t>
            </a:r>
            <a:endParaRPr lang="en-GB" sz="2000" i="1" dirty="0">
              <a:latin typeface="Gill Sans MT" pitchFamily="34" charset="0"/>
            </a:endParaRPr>
          </a:p>
        </p:txBody>
      </p:sp>
      <p:graphicFrame>
        <p:nvGraphicFramePr>
          <p:cNvPr id="4" name="Table 3"/>
          <p:cNvGraphicFramePr>
            <a:graphicFrameLocks noGrp="1"/>
          </p:cNvGraphicFramePr>
          <p:nvPr/>
        </p:nvGraphicFramePr>
        <p:xfrm>
          <a:off x="457200" y="1295399"/>
          <a:ext cx="8381999" cy="3200402"/>
        </p:xfrm>
        <a:graphic>
          <a:graphicData uri="http://schemas.openxmlformats.org/drawingml/2006/table">
            <a:tbl>
              <a:tblPr/>
              <a:tblGrid>
                <a:gridCol w="762000"/>
                <a:gridCol w="685800"/>
                <a:gridCol w="762000"/>
                <a:gridCol w="1143000"/>
                <a:gridCol w="641175"/>
                <a:gridCol w="1035225"/>
                <a:gridCol w="685800"/>
                <a:gridCol w="838200"/>
                <a:gridCol w="838200"/>
                <a:gridCol w="990599"/>
              </a:tblGrid>
              <a:tr h="635760">
                <a:tc>
                  <a:txBody>
                    <a:bodyPr/>
                    <a:lstStyle/>
                    <a:p>
                      <a:pPr marL="0" marR="0">
                        <a:spcBef>
                          <a:spcPts val="0"/>
                        </a:spcBef>
                        <a:spcAft>
                          <a:spcPts val="0"/>
                        </a:spcAft>
                      </a:pPr>
                      <a:r>
                        <a:rPr lang="en-ZA" sz="1300" dirty="0">
                          <a:solidFill>
                            <a:srgbClr val="000000"/>
                          </a:solidFill>
                          <a:latin typeface="Gill Sans MT"/>
                          <a:ea typeface="Times New Roman"/>
                          <a:cs typeface="Calibri"/>
                        </a:rPr>
                        <a:t> </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1" dirty="0">
                          <a:solidFill>
                            <a:srgbClr val="000000"/>
                          </a:solidFill>
                          <a:latin typeface="Gill Sans MT"/>
                          <a:ea typeface="Times New Roman"/>
                          <a:cs typeface="Calibri"/>
                        </a:rPr>
                        <a:t>1</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1" dirty="0">
                          <a:solidFill>
                            <a:srgbClr val="000000"/>
                          </a:solidFill>
                          <a:latin typeface="Gill Sans MT"/>
                          <a:ea typeface="Times New Roman"/>
                          <a:cs typeface="Calibri"/>
                        </a:rPr>
                        <a:t>2</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1" dirty="0">
                          <a:solidFill>
                            <a:srgbClr val="000000"/>
                          </a:solidFill>
                          <a:latin typeface="Gill Sans MT"/>
                          <a:ea typeface="Times New Roman"/>
                          <a:cs typeface="Calibri"/>
                        </a:rPr>
                        <a:t>3</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1" dirty="0">
                          <a:solidFill>
                            <a:srgbClr val="000000"/>
                          </a:solidFill>
                          <a:latin typeface="Gill Sans MT"/>
                          <a:ea typeface="Times New Roman"/>
                          <a:cs typeface="Calibri"/>
                        </a:rPr>
                        <a:t>4</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1">
                          <a:solidFill>
                            <a:srgbClr val="000000"/>
                          </a:solidFill>
                          <a:latin typeface="Gill Sans MT"/>
                          <a:ea typeface="Times New Roman"/>
                          <a:cs typeface="Calibri"/>
                        </a:rPr>
                        <a:t>5</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1">
                          <a:solidFill>
                            <a:srgbClr val="000000"/>
                          </a:solidFill>
                          <a:latin typeface="Gill Sans MT"/>
                          <a:ea typeface="Times New Roman"/>
                          <a:cs typeface="Calibri"/>
                        </a:rPr>
                        <a:t>6</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1">
                          <a:solidFill>
                            <a:srgbClr val="000000"/>
                          </a:solidFill>
                          <a:latin typeface="Gill Sans MT"/>
                          <a:ea typeface="Times New Roman"/>
                          <a:cs typeface="Calibri"/>
                        </a:rPr>
                        <a:t>7</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1">
                          <a:solidFill>
                            <a:srgbClr val="000000"/>
                          </a:solidFill>
                          <a:latin typeface="Gill Sans MT"/>
                          <a:ea typeface="Times New Roman"/>
                          <a:cs typeface="Calibri"/>
                        </a:rPr>
                        <a:t>8</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1">
                          <a:solidFill>
                            <a:srgbClr val="000000"/>
                          </a:solidFill>
                          <a:latin typeface="Gill Sans MT"/>
                          <a:ea typeface="Times New Roman"/>
                          <a:cs typeface="Calibri"/>
                        </a:rPr>
                        <a:t>9</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726984">
                <a:tc>
                  <a:txBody>
                    <a:bodyPr/>
                    <a:lstStyle/>
                    <a:p>
                      <a:pPr marL="0" marR="0">
                        <a:spcBef>
                          <a:spcPts val="0"/>
                        </a:spcBef>
                        <a:spcAft>
                          <a:spcPts val="0"/>
                        </a:spcAft>
                      </a:pPr>
                      <a:r>
                        <a:rPr lang="en-ZA" sz="1300">
                          <a:solidFill>
                            <a:srgbClr val="000000"/>
                          </a:solidFill>
                          <a:latin typeface="Gill Sans MT"/>
                          <a:ea typeface="Times New Roman"/>
                          <a:cs typeface="Calibri"/>
                        </a:rPr>
                        <a:t> </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0" dirty="0">
                          <a:solidFill>
                            <a:srgbClr val="000000"/>
                          </a:solidFill>
                          <a:latin typeface="Gill Sans MT"/>
                          <a:ea typeface="Times New Roman"/>
                          <a:cs typeface="Calibri"/>
                        </a:rPr>
                        <a:t>Agric</a:t>
                      </a:r>
                      <a:endParaRPr lang="en-GB" sz="1300" b="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0" dirty="0">
                          <a:solidFill>
                            <a:srgbClr val="000000"/>
                          </a:solidFill>
                          <a:latin typeface="Gill Sans MT"/>
                          <a:ea typeface="Times New Roman"/>
                          <a:cs typeface="Calibri"/>
                        </a:rPr>
                        <a:t>Mining</a:t>
                      </a:r>
                      <a:endParaRPr lang="en-GB" sz="1300" b="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0" dirty="0">
                          <a:solidFill>
                            <a:srgbClr val="000000"/>
                          </a:solidFill>
                          <a:latin typeface="Gill Sans MT"/>
                          <a:ea typeface="Times New Roman"/>
                          <a:cs typeface="Calibri"/>
                        </a:rPr>
                        <a:t>Manufacturing</a:t>
                      </a:r>
                      <a:endParaRPr lang="en-GB" sz="1300" b="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0" dirty="0">
                          <a:solidFill>
                            <a:srgbClr val="000000"/>
                          </a:solidFill>
                          <a:latin typeface="Gill Sans MT"/>
                          <a:ea typeface="Times New Roman"/>
                          <a:cs typeface="Calibri"/>
                        </a:rPr>
                        <a:t>Utility</a:t>
                      </a:r>
                      <a:endParaRPr lang="en-GB" sz="1300" b="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0" dirty="0">
                          <a:solidFill>
                            <a:srgbClr val="000000"/>
                          </a:solidFill>
                          <a:latin typeface="Gill Sans MT"/>
                          <a:ea typeface="Times New Roman"/>
                          <a:cs typeface="Calibri"/>
                        </a:rPr>
                        <a:t>Construction</a:t>
                      </a:r>
                      <a:endParaRPr lang="en-GB" sz="1300" b="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0" dirty="0">
                          <a:solidFill>
                            <a:srgbClr val="000000"/>
                          </a:solidFill>
                          <a:latin typeface="Gill Sans MT"/>
                          <a:ea typeface="Times New Roman"/>
                          <a:cs typeface="Calibri"/>
                        </a:rPr>
                        <a:t>Trade </a:t>
                      </a:r>
                      <a:endParaRPr lang="en-GB" sz="1300" b="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0" dirty="0">
                          <a:solidFill>
                            <a:srgbClr val="000000"/>
                          </a:solidFill>
                          <a:latin typeface="Gill Sans MT"/>
                          <a:ea typeface="Times New Roman"/>
                          <a:cs typeface="Calibri"/>
                        </a:rPr>
                        <a:t>Transport</a:t>
                      </a:r>
                      <a:endParaRPr lang="en-GB" sz="1300" b="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0" dirty="0">
                          <a:solidFill>
                            <a:srgbClr val="000000"/>
                          </a:solidFill>
                          <a:latin typeface="Gill Sans MT"/>
                          <a:ea typeface="Times New Roman"/>
                          <a:cs typeface="Calibri"/>
                        </a:rPr>
                        <a:t>Finance</a:t>
                      </a:r>
                      <a:endParaRPr lang="en-GB" sz="1300" b="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300" b="0" dirty="0">
                          <a:solidFill>
                            <a:srgbClr val="000000"/>
                          </a:solidFill>
                          <a:latin typeface="Gill Sans MT"/>
                          <a:ea typeface="Times New Roman"/>
                          <a:cs typeface="Calibri"/>
                        </a:rPr>
                        <a:t>Community Services</a:t>
                      </a:r>
                      <a:endParaRPr lang="en-GB" sz="1300" b="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466015">
                <a:tc>
                  <a:txBody>
                    <a:bodyPr/>
                    <a:lstStyle/>
                    <a:p>
                      <a:pPr marL="0" marR="0">
                        <a:spcBef>
                          <a:spcPts val="0"/>
                        </a:spcBef>
                        <a:spcAft>
                          <a:spcPts val="0"/>
                        </a:spcAft>
                      </a:pPr>
                      <a:r>
                        <a:rPr lang="en-ZA" sz="1300">
                          <a:solidFill>
                            <a:srgbClr val="000000"/>
                          </a:solidFill>
                          <a:latin typeface="Gill Sans MT"/>
                          <a:ea typeface="Times New Roman"/>
                          <a:cs typeface="Calibri"/>
                        </a:rPr>
                        <a:t>Output</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dirty="0">
                          <a:solidFill>
                            <a:srgbClr val="FF0000"/>
                          </a:solidFill>
                          <a:latin typeface="Gill Sans MT"/>
                          <a:ea typeface="Times New Roman"/>
                          <a:cs typeface="Calibri"/>
                        </a:rPr>
                        <a:t>5.26</a:t>
                      </a:r>
                      <a:endParaRPr lang="en-GB" sz="1300" dirty="0">
                        <a:solidFill>
                          <a:srgbClr val="FF0000"/>
                        </a:solidFill>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dirty="0">
                          <a:solidFill>
                            <a:srgbClr val="FF0000"/>
                          </a:solidFill>
                          <a:latin typeface="Gill Sans MT"/>
                          <a:ea typeface="Times New Roman"/>
                          <a:cs typeface="Calibri"/>
                        </a:rPr>
                        <a:t>8.43</a:t>
                      </a:r>
                      <a:endParaRPr lang="en-GB" sz="1300" dirty="0">
                        <a:solidFill>
                          <a:srgbClr val="FF0000"/>
                        </a:solidFill>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b="1" dirty="0">
                          <a:solidFill>
                            <a:srgbClr val="000000"/>
                          </a:solidFill>
                          <a:latin typeface="Gill Sans MT"/>
                          <a:ea typeface="Times New Roman"/>
                          <a:cs typeface="Calibri"/>
                        </a:rPr>
                        <a:t>108.48</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dirty="0">
                          <a:solidFill>
                            <a:srgbClr val="000000"/>
                          </a:solidFill>
                          <a:latin typeface="Gill Sans MT"/>
                          <a:ea typeface="Times New Roman"/>
                          <a:cs typeface="Calibri"/>
                        </a:rPr>
                        <a:t>9.44</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b="1" dirty="0">
                          <a:solidFill>
                            <a:srgbClr val="000000"/>
                          </a:solidFill>
                          <a:latin typeface="Gill Sans MT"/>
                          <a:ea typeface="Times New Roman"/>
                          <a:cs typeface="Calibri"/>
                        </a:rPr>
                        <a:t>5.4</a:t>
                      </a:r>
                      <a:endParaRPr lang="en-GB" sz="1300" b="1"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dirty="0">
                          <a:solidFill>
                            <a:srgbClr val="000000"/>
                          </a:solidFill>
                          <a:latin typeface="Gill Sans MT"/>
                          <a:ea typeface="Times New Roman"/>
                          <a:cs typeface="Calibri"/>
                        </a:rPr>
                        <a:t>9.81</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9.62</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b="1" dirty="0">
                          <a:solidFill>
                            <a:srgbClr val="000000"/>
                          </a:solidFill>
                          <a:latin typeface="Gill Sans MT"/>
                          <a:ea typeface="Times New Roman"/>
                          <a:cs typeface="Calibri"/>
                        </a:rPr>
                        <a:t>12.22</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dirty="0">
                          <a:solidFill>
                            <a:srgbClr val="000000"/>
                          </a:solidFill>
                          <a:latin typeface="Gill Sans MT"/>
                          <a:ea typeface="Times New Roman"/>
                          <a:cs typeface="Calibri"/>
                        </a:rPr>
                        <a:t>5.45</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12">
                <a:tc>
                  <a:txBody>
                    <a:bodyPr/>
                    <a:lstStyle/>
                    <a:p>
                      <a:pPr marL="0" marR="0">
                        <a:spcBef>
                          <a:spcPts val="0"/>
                        </a:spcBef>
                        <a:spcAft>
                          <a:spcPts val="0"/>
                        </a:spcAft>
                      </a:pPr>
                      <a:r>
                        <a:rPr lang="en-ZA" sz="1300">
                          <a:solidFill>
                            <a:srgbClr val="000000"/>
                          </a:solidFill>
                          <a:latin typeface="Gill Sans MT"/>
                          <a:ea typeface="Times New Roman"/>
                          <a:cs typeface="Calibri"/>
                        </a:rPr>
                        <a:t>GDP</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2.28</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4.52</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48.14</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4.52</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2.31</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4.57</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dirty="0">
                          <a:solidFill>
                            <a:srgbClr val="000000"/>
                          </a:solidFill>
                          <a:latin typeface="Gill Sans MT"/>
                          <a:ea typeface="Times New Roman"/>
                          <a:cs typeface="Calibri"/>
                        </a:rPr>
                        <a:t>4.52</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dirty="0">
                          <a:solidFill>
                            <a:srgbClr val="000000"/>
                          </a:solidFill>
                          <a:latin typeface="Gill Sans MT"/>
                          <a:ea typeface="Times New Roman"/>
                          <a:cs typeface="Calibri"/>
                        </a:rPr>
                        <a:t>6.57</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2.28</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9608">
                <a:tc>
                  <a:txBody>
                    <a:bodyPr/>
                    <a:lstStyle/>
                    <a:p>
                      <a:pPr marL="0" marR="0">
                        <a:spcBef>
                          <a:spcPts val="0"/>
                        </a:spcBef>
                        <a:spcAft>
                          <a:spcPts val="0"/>
                        </a:spcAft>
                      </a:pPr>
                      <a:r>
                        <a:rPr lang="en-ZA" sz="1300">
                          <a:solidFill>
                            <a:srgbClr val="000000"/>
                          </a:solidFill>
                          <a:latin typeface="Gill Sans MT"/>
                          <a:ea typeface="Times New Roman"/>
                          <a:cs typeface="Calibri"/>
                        </a:rPr>
                        <a:t>Income</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0.92</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1.86</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20.44</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1.85</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1.02</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1.95</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1.87</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dirty="0">
                          <a:solidFill>
                            <a:srgbClr val="000000"/>
                          </a:solidFill>
                          <a:latin typeface="Gill Sans MT"/>
                          <a:ea typeface="Times New Roman"/>
                          <a:cs typeface="Calibri"/>
                        </a:rPr>
                        <a:t>2.68</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300">
                          <a:solidFill>
                            <a:srgbClr val="000000"/>
                          </a:solidFill>
                          <a:latin typeface="Gill Sans MT"/>
                          <a:ea typeface="Times New Roman"/>
                          <a:cs typeface="Calibri"/>
                        </a:rPr>
                        <a:t>1.01</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19223">
                <a:tc>
                  <a:txBody>
                    <a:bodyPr/>
                    <a:lstStyle/>
                    <a:p>
                      <a:pPr marL="0" marR="0">
                        <a:spcBef>
                          <a:spcPts val="0"/>
                        </a:spcBef>
                        <a:spcAft>
                          <a:spcPts val="0"/>
                        </a:spcAft>
                      </a:pPr>
                      <a:r>
                        <a:rPr lang="en-ZA" sz="1300" b="1">
                          <a:solidFill>
                            <a:srgbClr val="FF0000"/>
                          </a:solidFill>
                          <a:latin typeface="Gill Sans MT"/>
                          <a:ea typeface="Times New Roman"/>
                          <a:cs typeface="Calibri"/>
                        </a:rPr>
                        <a:t>TOTAL</a:t>
                      </a:r>
                      <a:endParaRPr lang="en-GB" sz="130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r">
                        <a:spcBef>
                          <a:spcPts val="0"/>
                        </a:spcBef>
                        <a:spcAft>
                          <a:spcPts val="0"/>
                        </a:spcAft>
                      </a:pPr>
                      <a:r>
                        <a:rPr lang="en-ZA" sz="1300" b="1" dirty="0">
                          <a:solidFill>
                            <a:schemeClr val="tx1"/>
                          </a:solidFill>
                          <a:latin typeface="Gill Sans MT"/>
                          <a:ea typeface="Times New Roman"/>
                          <a:cs typeface="Calibri"/>
                        </a:rPr>
                        <a:t>8.47</a:t>
                      </a:r>
                      <a:endParaRPr lang="en-GB" sz="1300" dirty="0">
                        <a:solidFill>
                          <a:schemeClr val="tx1"/>
                        </a:solidFill>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r">
                        <a:spcBef>
                          <a:spcPts val="0"/>
                        </a:spcBef>
                        <a:spcAft>
                          <a:spcPts val="0"/>
                        </a:spcAft>
                      </a:pPr>
                      <a:r>
                        <a:rPr lang="en-ZA" sz="1300" b="1" dirty="0">
                          <a:solidFill>
                            <a:schemeClr val="tx1"/>
                          </a:solidFill>
                          <a:latin typeface="Gill Sans MT"/>
                          <a:ea typeface="Times New Roman"/>
                          <a:cs typeface="Calibri"/>
                        </a:rPr>
                        <a:t>14.8</a:t>
                      </a:r>
                      <a:endParaRPr lang="en-GB" sz="1300" dirty="0">
                        <a:solidFill>
                          <a:schemeClr val="tx1"/>
                        </a:solidFill>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r">
                        <a:spcBef>
                          <a:spcPts val="0"/>
                        </a:spcBef>
                        <a:spcAft>
                          <a:spcPts val="0"/>
                        </a:spcAft>
                      </a:pPr>
                      <a:r>
                        <a:rPr lang="en-ZA" sz="1300" b="1" dirty="0">
                          <a:solidFill>
                            <a:srgbClr val="FF0000"/>
                          </a:solidFill>
                          <a:latin typeface="Gill Sans MT"/>
                          <a:ea typeface="Times New Roman"/>
                          <a:cs typeface="Calibri"/>
                        </a:rPr>
                        <a:t>177.06</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r">
                        <a:spcBef>
                          <a:spcPts val="0"/>
                        </a:spcBef>
                        <a:spcAft>
                          <a:spcPts val="0"/>
                        </a:spcAft>
                      </a:pPr>
                      <a:r>
                        <a:rPr lang="en-ZA" sz="1300" b="1" dirty="0">
                          <a:solidFill>
                            <a:schemeClr val="tx1"/>
                          </a:solidFill>
                          <a:latin typeface="Gill Sans MT"/>
                          <a:ea typeface="Times New Roman"/>
                          <a:cs typeface="Calibri"/>
                        </a:rPr>
                        <a:t>15.82</a:t>
                      </a:r>
                      <a:endParaRPr lang="en-GB" sz="1300" dirty="0">
                        <a:solidFill>
                          <a:schemeClr val="tx1"/>
                        </a:solidFill>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r">
                        <a:spcBef>
                          <a:spcPts val="0"/>
                        </a:spcBef>
                        <a:spcAft>
                          <a:spcPts val="0"/>
                        </a:spcAft>
                      </a:pPr>
                      <a:r>
                        <a:rPr lang="en-ZA" sz="1300" b="1" dirty="0">
                          <a:solidFill>
                            <a:schemeClr val="tx1"/>
                          </a:solidFill>
                          <a:latin typeface="Gill Sans MT"/>
                          <a:ea typeface="Times New Roman"/>
                          <a:cs typeface="Calibri"/>
                        </a:rPr>
                        <a:t>8.73</a:t>
                      </a:r>
                      <a:endParaRPr lang="en-GB" sz="1300" dirty="0">
                        <a:solidFill>
                          <a:schemeClr val="tx1"/>
                        </a:solidFill>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r">
                        <a:spcBef>
                          <a:spcPts val="0"/>
                        </a:spcBef>
                        <a:spcAft>
                          <a:spcPts val="0"/>
                        </a:spcAft>
                      </a:pPr>
                      <a:r>
                        <a:rPr lang="en-ZA" sz="1300" b="1" dirty="0">
                          <a:solidFill>
                            <a:schemeClr val="tx1"/>
                          </a:solidFill>
                          <a:latin typeface="Gill Sans MT"/>
                          <a:ea typeface="Times New Roman"/>
                          <a:cs typeface="Calibri"/>
                        </a:rPr>
                        <a:t>16.34</a:t>
                      </a:r>
                      <a:endParaRPr lang="en-GB" sz="1300" dirty="0">
                        <a:solidFill>
                          <a:schemeClr val="tx1"/>
                        </a:solidFill>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r">
                        <a:spcBef>
                          <a:spcPts val="0"/>
                        </a:spcBef>
                        <a:spcAft>
                          <a:spcPts val="0"/>
                        </a:spcAft>
                      </a:pPr>
                      <a:r>
                        <a:rPr lang="en-ZA" sz="1300" b="1" dirty="0">
                          <a:solidFill>
                            <a:schemeClr val="tx1"/>
                          </a:solidFill>
                          <a:latin typeface="Gill Sans MT"/>
                          <a:ea typeface="Times New Roman"/>
                          <a:cs typeface="Calibri"/>
                        </a:rPr>
                        <a:t>16.01</a:t>
                      </a:r>
                      <a:endParaRPr lang="en-GB" sz="1300" dirty="0">
                        <a:solidFill>
                          <a:schemeClr val="tx1"/>
                        </a:solidFill>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r">
                        <a:spcBef>
                          <a:spcPts val="0"/>
                        </a:spcBef>
                        <a:spcAft>
                          <a:spcPts val="0"/>
                        </a:spcAft>
                      </a:pPr>
                      <a:r>
                        <a:rPr lang="en-ZA" sz="1300" b="1" dirty="0">
                          <a:solidFill>
                            <a:srgbClr val="FF0000"/>
                          </a:solidFill>
                          <a:latin typeface="Gill Sans MT"/>
                          <a:ea typeface="Times New Roman"/>
                          <a:cs typeface="Calibri"/>
                        </a:rPr>
                        <a:t>21.47</a:t>
                      </a:r>
                      <a:endParaRPr lang="en-GB" sz="1300" dirty="0">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r">
                        <a:spcBef>
                          <a:spcPts val="0"/>
                        </a:spcBef>
                        <a:spcAft>
                          <a:spcPts val="0"/>
                        </a:spcAft>
                      </a:pPr>
                      <a:r>
                        <a:rPr lang="en-ZA" sz="1300" b="1" dirty="0">
                          <a:solidFill>
                            <a:schemeClr val="tx1"/>
                          </a:solidFill>
                          <a:latin typeface="Gill Sans MT"/>
                          <a:ea typeface="Times New Roman"/>
                          <a:cs typeface="Calibri"/>
                        </a:rPr>
                        <a:t>8.74</a:t>
                      </a:r>
                      <a:endParaRPr lang="en-GB" sz="1300" dirty="0">
                        <a:solidFill>
                          <a:schemeClr val="tx1"/>
                        </a:solidFill>
                        <a:latin typeface="Times New Roman"/>
                        <a:ea typeface="SimSun"/>
                        <a:cs typeface="Times New Roman"/>
                      </a:endParaRPr>
                    </a:p>
                  </a:txBody>
                  <a:tcPr marL="64616" marR="6461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r>
            </a:tbl>
          </a:graphicData>
        </a:graphic>
      </p:graphicFrame>
      <p:sp>
        <p:nvSpPr>
          <p:cNvPr id="5" name="Oval 4"/>
          <p:cNvSpPr/>
          <p:nvPr/>
        </p:nvSpPr>
        <p:spPr>
          <a:xfrm>
            <a:off x="1371600" y="2743200"/>
            <a:ext cx="533400" cy="381000"/>
          </a:xfrm>
          <a:prstGeom prst="ellipse">
            <a:avLst/>
          </a:prstGeom>
          <a:no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3200400" y="2743200"/>
            <a:ext cx="533400" cy="381000"/>
          </a:xfrm>
          <a:prstGeom prst="ellipse">
            <a:avLst/>
          </a:prstGeom>
          <a:noFill/>
          <a:ln w="63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5029200" y="2743200"/>
            <a:ext cx="533400" cy="381000"/>
          </a:xfrm>
          <a:prstGeom prst="ellipse">
            <a:avLst/>
          </a:prstGeom>
          <a:noFill/>
          <a:ln w="63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ight Arrow 7"/>
          <p:cNvSpPr/>
          <p:nvPr/>
        </p:nvSpPr>
        <p:spPr>
          <a:xfrm rot="3017254">
            <a:off x="2995726" y="3115731"/>
            <a:ext cx="263296" cy="185786"/>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9" name="Right Arrow 8"/>
          <p:cNvSpPr/>
          <p:nvPr/>
        </p:nvSpPr>
        <p:spPr>
          <a:xfrm rot="3017254" flipV="1">
            <a:off x="2986469" y="3427557"/>
            <a:ext cx="272240" cy="165922"/>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0" name="Oval 9"/>
          <p:cNvSpPr/>
          <p:nvPr/>
        </p:nvSpPr>
        <p:spPr>
          <a:xfrm>
            <a:off x="2133600" y="2743200"/>
            <a:ext cx="533400" cy="381000"/>
          </a:xfrm>
          <a:prstGeom prst="ellipse">
            <a:avLst/>
          </a:prstGeom>
          <a:no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spd="med">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763000" cy="4572000"/>
          </a:xfrm>
        </p:spPr>
        <p:txBody>
          <a:bodyPr/>
          <a:lstStyle/>
          <a:p>
            <a:pPr>
              <a:buFont typeface="+mj-lt"/>
              <a:buAutoNum type="alphaLcPeriod" startAt="2"/>
            </a:pPr>
            <a:endParaRPr lang="en-US" sz="1800" i="1" dirty="0" smtClean="0">
              <a:solidFill>
                <a:srgbClr val="0070C0"/>
              </a:solidFill>
              <a:latin typeface="Gill Sans MT" pitchFamily="34" charset="0"/>
            </a:endParaRPr>
          </a:p>
          <a:p>
            <a:pPr>
              <a:buFont typeface="+mj-lt"/>
              <a:buAutoNum type="alphaLcPeriod" startAt="2"/>
            </a:pPr>
            <a:endParaRPr lang="en-US" sz="1800" i="1" dirty="0" smtClean="0">
              <a:solidFill>
                <a:srgbClr val="0070C0"/>
              </a:solidFill>
              <a:latin typeface="Gill Sans MT" pitchFamily="34" charset="0"/>
            </a:endParaRPr>
          </a:p>
          <a:p>
            <a:pPr>
              <a:buFont typeface="+mj-lt"/>
              <a:buAutoNum type="alphaLcPeriod" startAt="2"/>
            </a:pPr>
            <a:endParaRPr lang="en-US" sz="1800" i="1" dirty="0" smtClean="0">
              <a:solidFill>
                <a:srgbClr val="0070C0"/>
              </a:solidFill>
              <a:latin typeface="Gill Sans MT" pitchFamily="34" charset="0"/>
            </a:endParaRPr>
          </a:p>
          <a:p>
            <a:pPr>
              <a:buFont typeface="+mj-lt"/>
              <a:buAutoNum type="alphaLcPeriod" startAt="2"/>
            </a:pPr>
            <a:endParaRPr lang="en-US" sz="1800" i="1" dirty="0" smtClean="0">
              <a:solidFill>
                <a:srgbClr val="0070C0"/>
              </a:solidFill>
              <a:latin typeface="Gill Sans MT" pitchFamily="34" charset="0"/>
            </a:endParaRPr>
          </a:p>
          <a:p>
            <a:pPr algn="ctr">
              <a:buFont typeface="+mj-lt"/>
              <a:buAutoNum type="alphaLcPeriod" startAt="2"/>
            </a:pPr>
            <a:r>
              <a:rPr lang="en-US" sz="2800" i="1" dirty="0" smtClean="0">
                <a:solidFill>
                  <a:srgbClr val="0070C0"/>
                </a:solidFill>
                <a:latin typeface="Gill Sans MT" pitchFamily="34" charset="0"/>
              </a:rPr>
              <a:t>Government Expenditure Multiplier:  Effect of Fiscal Shock on disaggregated Households &amp; race group.</a:t>
            </a:r>
            <a:endParaRPr lang="en-US" sz="2800" dirty="0" smtClean="0">
              <a:latin typeface="Gill Sans MT" pitchFamily="34" charset="0"/>
            </a:endParaRPr>
          </a:p>
          <a:p>
            <a:pPr marL="569913" indent="-166688"/>
            <a:endParaRPr lang="en-US" sz="1800" dirty="0" smtClean="0">
              <a:latin typeface="Gill Sans MT" pitchFamily="34" charset="0"/>
            </a:endParaRPr>
          </a:p>
          <a:p>
            <a:pPr marL="569913" indent="-166688">
              <a:buNone/>
            </a:pPr>
            <a:r>
              <a:rPr lang="en-US" sz="1800" dirty="0" smtClean="0">
                <a:latin typeface="Gill Sans MT" pitchFamily="34" charset="0"/>
              </a:rPr>
              <a:t>   </a:t>
            </a:r>
            <a:endParaRPr lang="en-GB" sz="1800" dirty="0">
              <a:latin typeface="Gill Sans MT" pitchFamily="34" charset="0"/>
            </a:endParaRPr>
          </a:p>
        </p:txBody>
      </p:sp>
      <p:sp>
        <p:nvSpPr>
          <p:cNvPr id="4" name="Rectangle 3"/>
          <p:cNvSpPr/>
          <p:nvPr/>
        </p:nvSpPr>
        <p:spPr>
          <a:xfrm>
            <a:off x="0" y="0"/>
            <a:ext cx="9144000" cy="52322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2800" dirty="0" smtClean="0">
                <a:solidFill>
                  <a:srgbClr val="9C0412"/>
                </a:solidFill>
                <a:latin typeface="Gill Sans MT" pitchFamily="34" charset="0"/>
                <a:cs typeface="Diwani Simple Outline" pitchFamily="2" charset="-78"/>
              </a:rPr>
              <a:t>Analysis of Empirical Results…(ii)</a:t>
            </a:r>
            <a:endParaRPr lang="en-GB" sz="2800" dirty="0">
              <a:solidFill>
                <a:srgbClr val="9C0412"/>
              </a:solidFill>
            </a:endParaRP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487362"/>
          </a:xfrm>
        </p:spPr>
        <p:txBody>
          <a:bodyPr>
            <a:noAutofit/>
          </a:bodyPr>
          <a:lstStyle/>
          <a:p>
            <a:r>
              <a:rPr lang="en-US" sz="2000" i="1" dirty="0" smtClean="0">
                <a:latin typeface="Gill Sans MT" pitchFamily="34" charset="0"/>
              </a:rPr>
              <a:t> </a:t>
            </a:r>
            <a:r>
              <a:rPr lang="en-US" sz="2000" dirty="0" smtClean="0">
                <a:latin typeface="Gill Sans MT" pitchFamily="34" charset="0"/>
              </a:rPr>
              <a:t>Table 4: </a:t>
            </a:r>
            <a:r>
              <a:rPr lang="en-US" sz="2000" i="1" dirty="0" smtClean="0">
                <a:latin typeface="Gill Sans MT" pitchFamily="34" charset="0"/>
              </a:rPr>
              <a:t>Multipliers  Effects of  Transfers to Households: R 1 million transfer to  HH</a:t>
            </a:r>
            <a:endParaRPr lang="en-GB" sz="2000" i="1" dirty="0">
              <a:latin typeface="Gill Sans MT" pitchFamily="34" charset="0"/>
            </a:endParaRPr>
          </a:p>
        </p:txBody>
      </p:sp>
      <p:graphicFrame>
        <p:nvGraphicFramePr>
          <p:cNvPr id="4" name="Table 3"/>
          <p:cNvGraphicFramePr>
            <a:graphicFrameLocks noGrp="1"/>
          </p:cNvGraphicFramePr>
          <p:nvPr/>
        </p:nvGraphicFramePr>
        <p:xfrm>
          <a:off x="228601" y="609601"/>
          <a:ext cx="8763001" cy="4902648"/>
        </p:xfrm>
        <a:graphic>
          <a:graphicData uri="http://schemas.openxmlformats.org/drawingml/2006/table">
            <a:tbl>
              <a:tblPr/>
              <a:tblGrid>
                <a:gridCol w="1091736"/>
                <a:gridCol w="892341"/>
                <a:gridCol w="1320244"/>
                <a:gridCol w="1091736"/>
                <a:gridCol w="1091736"/>
                <a:gridCol w="1208462"/>
                <a:gridCol w="975010"/>
                <a:gridCol w="1091736"/>
              </a:tblGrid>
              <a:tr h="413468">
                <a:tc>
                  <a:txBody>
                    <a:bodyPr/>
                    <a:lstStyle/>
                    <a:p>
                      <a:pPr marL="0" marR="0">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Households</a:t>
                      </a:r>
                      <a:endParaRPr lang="en-GB" sz="1400" dirty="0">
                        <a:latin typeface="Times New Roman"/>
                        <a:ea typeface="SimSun"/>
                        <a:cs typeface="Times New Roman"/>
                      </a:endParaRPr>
                    </a:p>
                  </a:txBody>
                  <a:tcPr marL="68345" marR="68345"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345" marR="6834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345" marR="6834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413468">
                <a:tc gridSpan="2">
                  <a:txBody>
                    <a:bodyPr/>
                    <a:lstStyle/>
                    <a:p>
                      <a:pPr marL="0" marR="0">
                        <a:spcBef>
                          <a:spcPts val="0"/>
                        </a:spcBef>
                        <a:spcAft>
                          <a:spcPts val="0"/>
                        </a:spcAft>
                      </a:pPr>
                      <a:r>
                        <a:rPr lang="en-ZA" sz="1400" b="1">
                          <a:solidFill>
                            <a:srgbClr val="000000"/>
                          </a:solidFill>
                          <a:latin typeface="Gill Sans MT"/>
                          <a:ea typeface="Times New Roman"/>
                          <a:cs typeface="Calibri"/>
                        </a:rPr>
                        <a:t>Size of multipliers</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400" b="1">
                          <a:solidFill>
                            <a:srgbClr val="000000"/>
                          </a:solidFill>
                          <a:latin typeface="Gill Sans MT"/>
                          <a:ea typeface="Times New Roman"/>
                          <a:cs typeface="Calibri"/>
                        </a:rPr>
                        <a:t>Blacks</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400" b="1">
                          <a:solidFill>
                            <a:srgbClr val="000000"/>
                          </a:solidFill>
                          <a:latin typeface="Gill Sans MT"/>
                          <a:ea typeface="Times New Roman"/>
                          <a:cs typeface="Calibri"/>
                        </a:rPr>
                        <a:t>Coloured</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400" b="1" dirty="0">
                          <a:solidFill>
                            <a:srgbClr val="000000"/>
                          </a:solidFill>
                          <a:latin typeface="Gill Sans MT"/>
                          <a:ea typeface="Times New Roman"/>
                          <a:cs typeface="Calibri"/>
                        </a:rPr>
                        <a:t>Asia/Indian</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400" b="1">
                          <a:solidFill>
                            <a:srgbClr val="000000"/>
                          </a:solidFill>
                          <a:latin typeface="Gill Sans MT"/>
                          <a:ea typeface="Times New Roman"/>
                          <a:cs typeface="Calibri"/>
                        </a:rPr>
                        <a:t>Whites</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400" b="1">
                          <a:solidFill>
                            <a:srgbClr val="000000"/>
                          </a:solidFill>
                          <a:latin typeface="Gill Sans MT"/>
                          <a:ea typeface="Times New Roman"/>
                          <a:cs typeface="Calibri"/>
                        </a:rPr>
                        <a:t>Average</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255736">
                <a:tc gridSpan="2">
                  <a:txBody>
                    <a:bodyPr/>
                    <a:lstStyle/>
                    <a:p>
                      <a:pPr marL="0" marR="0">
                        <a:spcBef>
                          <a:spcPts val="0"/>
                        </a:spcBef>
                        <a:spcAft>
                          <a:spcPts val="0"/>
                        </a:spcAft>
                      </a:pPr>
                      <a:r>
                        <a:rPr lang="en-ZA" sz="1400">
                          <a:solidFill>
                            <a:srgbClr val="000000"/>
                          </a:solidFill>
                          <a:latin typeface="Gill Sans MT"/>
                          <a:ea typeface="Times New Roman"/>
                          <a:cs typeface="Calibri"/>
                        </a:rPr>
                        <a:t>Commodities</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a:txBody>
                    <a:bodyPr/>
                    <a:lstStyle/>
                    <a:p>
                      <a:pPr marL="0" marR="0">
                        <a:spcBef>
                          <a:spcPts val="0"/>
                        </a:spcBef>
                        <a:spcAft>
                          <a:spcPts val="0"/>
                        </a:spcAft>
                      </a:pPr>
                      <a:r>
                        <a:rPr lang="en-ZA" sz="1400">
                          <a:solidFill>
                            <a:srgbClr val="000000"/>
                          </a:solidFill>
                          <a:latin typeface="Gill Sans MT"/>
                          <a:ea typeface="Times New Roman"/>
                          <a:cs typeface="Calibri"/>
                        </a:rPr>
                        <a:t>AGR-C</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5.94</a:t>
                      </a:r>
                      <a:endParaRPr lang="en-GB" sz="1400" b="1"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6.58</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7.45</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7.01</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6.75</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736">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MIN-C</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FF0000"/>
                          </a:solidFill>
                          <a:latin typeface="Gill Sans MT"/>
                          <a:ea typeface="Times New Roman"/>
                          <a:cs typeface="Calibri"/>
                        </a:rPr>
                        <a:t>2.02</a:t>
                      </a:r>
                      <a:endParaRPr lang="en-GB" sz="1400" b="1"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2.05</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2.15</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FF0000"/>
                          </a:solidFill>
                          <a:latin typeface="Gill Sans MT"/>
                          <a:ea typeface="Times New Roman"/>
                          <a:cs typeface="Calibri"/>
                        </a:rPr>
                        <a:t>2.13</a:t>
                      </a:r>
                      <a:endParaRPr lang="en-GB" sz="140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2.09</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4408">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MAN-C</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25.48</a:t>
                      </a:r>
                      <a:endParaRPr lang="en-GB" sz="1400" b="1"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26.87</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28.55</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27.87</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27.19</a:t>
                      </a:r>
                      <a:endParaRPr lang="en-GB" sz="1400" b="1"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6862">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dirty="0">
                          <a:solidFill>
                            <a:srgbClr val="000000"/>
                          </a:solidFill>
                          <a:latin typeface="Gill Sans MT"/>
                          <a:ea typeface="Times New Roman"/>
                          <a:cs typeface="Calibri"/>
                        </a:rPr>
                        <a:t>UTI-C</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1.36</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1.32</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1.47</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1.47</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1.41</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736">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CONS-C</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0.78</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0.62</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0.68</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0.64</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0.68</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8714">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TRADE-C</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1.71</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1.83</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1.86</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2.08</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1.87</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361">
                <a:tc>
                  <a:txBody>
                    <a:bodyPr/>
                    <a:lstStyle/>
                    <a:p>
                      <a:pPr marL="0" marR="0">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TRAN-C</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4.75</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4.63</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5.44</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5.05</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4.97</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4388">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FIN-C</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8.60</a:t>
                      </a:r>
                      <a:endParaRPr lang="en-GB" sz="1400" b="1"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7.00</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7.33</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7.05</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7.5</a:t>
                      </a:r>
                      <a:endParaRPr lang="en-GB" sz="1400" b="1"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736">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SERV-C</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1.68</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5.25</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5.63</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FF0000"/>
                          </a:solidFill>
                          <a:latin typeface="Gill Sans MT"/>
                          <a:ea typeface="Times New Roman"/>
                          <a:cs typeface="Calibri"/>
                        </a:rPr>
                        <a:t>5.32</a:t>
                      </a:r>
                      <a:endParaRPr lang="en-GB" sz="140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FF0000"/>
                          </a:solidFill>
                          <a:latin typeface="Gill Sans MT"/>
                          <a:ea typeface="Times New Roman"/>
                          <a:cs typeface="Calibri"/>
                        </a:rPr>
                        <a:t>4.47</a:t>
                      </a:r>
                      <a:endParaRPr lang="en-GB" sz="1400" dirty="0">
                        <a:solidFill>
                          <a:srgbClr val="FF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6862">
                <a:tc gridSpan="2">
                  <a:txBody>
                    <a:bodyPr/>
                    <a:lstStyle/>
                    <a:p>
                      <a:pPr marL="0" marR="0">
                        <a:spcBef>
                          <a:spcPts val="0"/>
                        </a:spcBef>
                        <a:spcAft>
                          <a:spcPts val="0"/>
                        </a:spcAft>
                      </a:pPr>
                      <a:r>
                        <a:rPr lang="en-ZA" sz="1400" b="1">
                          <a:solidFill>
                            <a:srgbClr val="000000"/>
                          </a:solidFill>
                          <a:latin typeface="Gill Sans MT"/>
                          <a:ea typeface="Times New Roman"/>
                          <a:cs typeface="Calibri"/>
                        </a:rPr>
                        <a:t>Sum output multiplier</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7030A0"/>
                          </a:solidFill>
                          <a:latin typeface="Gill Sans MT"/>
                          <a:ea typeface="Times New Roman"/>
                          <a:cs typeface="Calibri"/>
                        </a:rPr>
                        <a:t>52.32</a:t>
                      </a:r>
                      <a:endParaRPr lang="en-GB" sz="1400" dirty="0">
                        <a:solidFill>
                          <a:srgbClr val="7030A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56.15</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60.56</a:t>
                      </a:r>
                      <a:endParaRPr lang="en-GB" sz="1400" b="1" dirty="0">
                        <a:solidFill>
                          <a:srgbClr val="C0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C00000"/>
                          </a:solidFill>
                          <a:latin typeface="Gill Sans MT"/>
                          <a:ea typeface="Times New Roman"/>
                          <a:cs typeface="Calibri"/>
                        </a:rPr>
                        <a:t>58.62</a:t>
                      </a:r>
                      <a:endParaRPr lang="en-GB" sz="1400" dirty="0">
                        <a:solidFill>
                          <a:srgbClr val="C0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56.91</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212013">
                <a:tc gridSpan="2">
                  <a:txBody>
                    <a:bodyPr/>
                    <a:lstStyle/>
                    <a:p>
                      <a:pPr marL="0" marR="0">
                        <a:spcBef>
                          <a:spcPts val="0"/>
                        </a:spcBef>
                        <a:spcAft>
                          <a:spcPts val="0"/>
                        </a:spcAft>
                      </a:pPr>
                      <a:r>
                        <a:rPr lang="en-ZA" sz="1400">
                          <a:solidFill>
                            <a:srgbClr val="000000"/>
                          </a:solidFill>
                          <a:latin typeface="Gill Sans MT"/>
                          <a:ea typeface="Times New Roman"/>
                          <a:cs typeface="Calibri"/>
                        </a:rPr>
                        <a:t>Households</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a:txBody>
                    <a:bodyPr/>
                    <a:lstStyle/>
                    <a:p>
                      <a:pPr marL="0" marR="0">
                        <a:spcBef>
                          <a:spcPts val="0"/>
                        </a:spcBef>
                        <a:spcAft>
                          <a:spcPts val="0"/>
                        </a:spcAft>
                      </a:pPr>
                      <a:r>
                        <a:rPr lang="en-ZA" sz="1400">
                          <a:solidFill>
                            <a:srgbClr val="000000"/>
                          </a:solidFill>
                          <a:latin typeface="Gill Sans MT"/>
                          <a:ea typeface="Times New Roman"/>
                          <a:cs typeface="Calibri"/>
                        </a:rPr>
                        <a:t>BLK-HH</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16.24</a:t>
                      </a:r>
                      <a:endParaRPr lang="en-GB" sz="1400" b="1"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6.62</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7.07</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6.87</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9.2</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736">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CLD-HH</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0.33</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12.41</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0.34</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0.33</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a:solidFill>
                            <a:srgbClr val="000000"/>
                          </a:solidFill>
                          <a:latin typeface="Gill Sans MT"/>
                          <a:ea typeface="Times New Roman"/>
                          <a:cs typeface="Calibri"/>
                        </a:rPr>
                        <a:t>3.35</a:t>
                      </a:r>
                      <a:endParaRPr lang="en-GB" sz="1400" b="1">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736">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ASIAN-HH</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0.09</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0.09</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12.11</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0.09</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3.10</a:t>
                      </a:r>
                      <a:endParaRPr lang="en-GB" sz="1400" b="1"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736">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345" marR="6834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WHT-HH</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3.53</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3.4</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3.61</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15.55</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6.53</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5313">
                <a:tc gridSpan="3">
                  <a:txBody>
                    <a:bodyPr/>
                    <a:lstStyle/>
                    <a:p>
                      <a:pPr marL="0" marR="0">
                        <a:spcBef>
                          <a:spcPts val="0"/>
                        </a:spcBef>
                        <a:spcAft>
                          <a:spcPts val="0"/>
                        </a:spcAft>
                      </a:pPr>
                      <a:r>
                        <a:rPr lang="en-ZA" sz="1400" b="1" dirty="0">
                          <a:solidFill>
                            <a:srgbClr val="C00000"/>
                          </a:solidFill>
                          <a:latin typeface="Gill Sans MT"/>
                          <a:ea typeface="Times New Roman"/>
                          <a:cs typeface="Calibri"/>
                        </a:rPr>
                        <a:t>Sum income multiplier</a:t>
                      </a:r>
                      <a:endParaRPr lang="en-GB" sz="1400" dirty="0">
                        <a:solidFill>
                          <a:srgbClr val="C0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a:txBody>
                    <a:bodyPr/>
                    <a:lstStyle/>
                    <a:p>
                      <a:pPr marL="0" marR="0" algn="ctr">
                        <a:spcBef>
                          <a:spcPts val="0"/>
                        </a:spcBef>
                        <a:spcAft>
                          <a:spcPts val="0"/>
                        </a:spcAft>
                      </a:pPr>
                      <a:r>
                        <a:rPr lang="en-ZA" sz="1400" b="1" dirty="0">
                          <a:solidFill>
                            <a:srgbClr val="7030A0"/>
                          </a:solidFill>
                          <a:latin typeface="Gill Sans MT"/>
                          <a:ea typeface="Times New Roman"/>
                          <a:cs typeface="Calibri"/>
                        </a:rPr>
                        <a:t>20.19</a:t>
                      </a:r>
                      <a:endParaRPr lang="en-GB" sz="1400" b="1" dirty="0">
                        <a:solidFill>
                          <a:srgbClr val="7030A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22.52</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23.13</a:t>
                      </a:r>
                      <a:endParaRPr lang="en-GB" sz="1400" b="1" dirty="0">
                        <a:solidFill>
                          <a:srgbClr val="C0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C00000"/>
                          </a:solidFill>
                          <a:latin typeface="Gill Sans MT"/>
                          <a:ea typeface="Times New Roman"/>
                          <a:cs typeface="Calibri"/>
                        </a:rPr>
                        <a:t>22.85</a:t>
                      </a:r>
                      <a:endParaRPr lang="en-GB" sz="1400" dirty="0">
                        <a:solidFill>
                          <a:srgbClr val="C00000"/>
                        </a:solidFill>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22.17</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217788">
                <a:tc gridSpan="3">
                  <a:txBody>
                    <a:bodyPr/>
                    <a:lstStyle/>
                    <a:p>
                      <a:pPr marL="0" marR="0">
                        <a:spcBef>
                          <a:spcPts val="0"/>
                        </a:spcBef>
                        <a:spcAft>
                          <a:spcPts val="0"/>
                        </a:spcAft>
                      </a:pPr>
                      <a:r>
                        <a:rPr lang="en-ZA" sz="1400" b="1" dirty="0">
                          <a:solidFill>
                            <a:srgbClr val="000000"/>
                          </a:solidFill>
                          <a:latin typeface="Gill Sans MT"/>
                          <a:ea typeface="Times New Roman"/>
                          <a:cs typeface="Calibri"/>
                        </a:rPr>
                        <a:t>Income/output multiplier</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0.39</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0.40</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0.38</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0.39</a:t>
                      </a:r>
                      <a:endParaRPr lang="en-GB" sz="140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0.39</a:t>
                      </a:r>
                      <a:endParaRPr lang="en-GB" sz="1400" dirty="0">
                        <a:latin typeface="Times New Roman"/>
                        <a:ea typeface="SimSun"/>
                        <a:cs typeface="Times New Roman"/>
                      </a:endParaRPr>
                    </a:p>
                  </a:txBody>
                  <a:tcPr marL="68345" marR="683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5" name="Oval 4"/>
          <p:cNvSpPr/>
          <p:nvPr/>
        </p:nvSpPr>
        <p:spPr>
          <a:xfrm>
            <a:off x="3810000" y="1447800"/>
            <a:ext cx="533400" cy="914400"/>
          </a:xfrm>
          <a:prstGeom prst="ellipse">
            <a:avLst/>
          </a:prstGeom>
          <a:noFill/>
          <a:ln w="63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3810000" y="3124200"/>
            <a:ext cx="533400" cy="381000"/>
          </a:xfrm>
          <a:prstGeom prst="ellipse">
            <a:avLst/>
          </a:prstGeom>
          <a:no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urved Down Arrow 6"/>
          <p:cNvSpPr/>
          <p:nvPr/>
        </p:nvSpPr>
        <p:spPr>
          <a:xfrm rot="16200000">
            <a:off x="2648983" y="4209019"/>
            <a:ext cx="1371600" cy="878361"/>
          </a:xfrm>
          <a:prstGeom prst="curvedDownArrow">
            <a:avLst>
              <a:gd name="adj1" fmla="val 25000"/>
              <a:gd name="adj2" fmla="val 51557"/>
              <a:gd name="adj3" fmla="val 25000"/>
            </a:avLst>
          </a:prstGeom>
          <a:noFill/>
          <a:ln w="31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487362"/>
          </a:xfrm>
        </p:spPr>
        <p:txBody>
          <a:bodyPr>
            <a:noAutofit/>
          </a:bodyPr>
          <a:lstStyle/>
          <a:p>
            <a:r>
              <a:rPr lang="en-US" sz="2000" dirty="0" smtClean="0">
                <a:latin typeface="Gill Sans MT" pitchFamily="34" charset="0"/>
              </a:rPr>
              <a:t>Table 5:</a:t>
            </a:r>
            <a:r>
              <a:rPr lang="en-US" sz="2000" u="sng" dirty="0" smtClean="0">
                <a:latin typeface="Gill Sans MT" pitchFamily="34" charset="0"/>
              </a:rPr>
              <a:t> </a:t>
            </a:r>
            <a:r>
              <a:rPr lang="en-US" sz="2000" i="1" u="sng" dirty="0" smtClean="0">
                <a:latin typeface="Gill Sans MT" pitchFamily="34" charset="0"/>
              </a:rPr>
              <a:t>Proportional </a:t>
            </a:r>
            <a:r>
              <a:rPr lang="en-US" sz="2000" i="1" dirty="0" smtClean="0">
                <a:latin typeface="Gill Sans MT" pitchFamily="34" charset="0"/>
              </a:rPr>
              <a:t>Distribution of the  Expenditure Multiplier  across  Commodities and Households –  transfers of R 1million to Households</a:t>
            </a:r>
            <a:endParaRPr lang="en-GB" sz="2000" i="1" dirty="0">
              <a:latin typeface="Gill Sans MT" pitchFamily="34" charset="0"/>
            </a:endParaRPr>
          </a:p>
        </p:txBody>
      </p:sp>
      <p:graphicFrame>
        <p:nvGraphicFramePr>
          <p:cNvPr id="5" name="Table 4"/>
          <p:cNvGraphicFramePr>
            <a:graphicFrameLocks noGrp="1"/>
          </p:cNvGraphicFramePr>
          <p:nvPr/>
        </p:nvGraphicFramePr>
        <p:xfrm>
          <a:off x="381000" y="838200"/>
          <a:ext cx="8534401" cy="5562599"/>
        </p:xfrm>
        <a:graphic>
          <a:graphicData uri="http://schemas.openxmlformats.org/drawingml/2006/table">
            <a:tbl>
              <a:tblPr/>
              <a:tblGrid>
                <a:gridCol w="1218311"/>
                <a:gridCol w="1220089"/>
                <a:gridCol w="1461797"/>
                <a:gridCol w="860194"/>
                <a:gridCol w="1309840"/>
                <a:gridCol w="1460018"/>
                <a:gridCol w="1004152"/>
              </a:tblGrid>
              <a:tr h="338940">
                <a:tc>
                  <a:txBody>
                    <a:bodyPr/>
                    <a:lstStyle/>
                    <a:p>
                      <a:pPr marL="0" marR="0">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gridSpan="5">
                  <a:txBody>
                    <a:bodyPr/>
                    <a:lstStyle/>
                    <a:p>
                      <a:pPr marL="0" marR="0" algn="ctr">
                        <a:spcBef>
                          <a:spcPts val="0"/>
                        </a:spcBef>
                        <a:spcAft>
                          <a:spcPts val="0"/>
                        </a:spcAft>
                      </a:pPr>
                      <a:r>
                        <a:rPr lang="en-ZA" sz="1400" b="1" dirty="0">
                          <a:solidFill>
                            <a:srgbClr val="000000"/>
                          </a:solidFill>
                          <a:latin typeface="Gill Sans MT"/>
                          <a:ea typeface="Times New Roman"/>
                          <a:cs typeface="Calibri"/>
                        </a:rPr>
                        <a:t>Households</a:t>
                      </a:r>
                      <a:endParaRPr lang="en-GB" sz="1400" dirty="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38940">
                <a:tc gridSpan="2">
                  <a:txBody>
                    <a:bodyPr/>
                    <a:lstStyle/>
                    <a:p>
                      <a:pPr marL="0" marR="0">
                        <a:spcBef>
                          <a:spcPts val="0"/>
                        </a:spcBef>
                        <a:spcAft>
                          <a:spcPts val="0"/>
                        </a:spcAft>
                      </a:pPr>
                      <a:r>
                        <a:rPr lang="en-ZA" sz="1400" b="1">
                          <a:solidFill>
                            <a:srgbClr val="000000"/>
                          </a:solidFill>
                          <a:latin typeface="Gill Sans MT"/>
                          <a:ea typeface="Times New Roman"/>
                          <a:cs typeface="Calibri"/>
                        </a:rPr>
                        <a:t>Size of multipliers</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Blacks</a:t>
                      </a:r>
                      <a:endParaRPr lang="en-GB" sz="1400"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a:ea typeface="Times New Roman"/>
                          <a:cs typeface="Calibri"/>
                        </a:rPr>
                        <a:t>Coloured</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a:ea typeface="Times New Roman"/>
                          <a:cs typeface="Calibri"/>
                        </a:rPr>
                        <a:t>Asia/Indian</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a:ea typeface="Times New Roman"/>
                          <a:cs typeface="Calibri"/>
                        </a:rPr>
                        <a:t>Whites</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38940">
                <a:tc gridSpan="2">
                  <a:txBody>
                    <a:bodyPr/>
                    <a:lstStyle/>
                    <a:p>
                      <a:pPr marL="0" marR="0">
                        <a:spcBef>
                          <a:spcPts val="0"/>
                        </a:spcBef>
                        <a:spcAft>
                          <a:spcPts val="0"/>
                        </a:spcAft>
                      </a:pPr>
                      <a:r>
                        <a:rPr lang="en-ZA" sz="1400">
                          <a:solidFill>
                            <a:srgbClr val="000000"/>
                          </a:solidFill>
                          <a:latin typeface="Gill Sans MT"/>
                          <a:ea typeface="Times New Roman"/>
                          <a:cs typeface="Calibri"/>
                        </a:rPr>
                        <a:t>Commodities</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a:txBody>
                    <a:bodyPr/>
                    <a:lstStyle/>
                    <a:p>
                      <a:pPr marL="0" marR="0">
                        <a:spcBef>
                          <a:spcPts val="0"/>
                        </a:spcBef>
                        <a:spcAft>
                          <a:spcPts val="0"/>
                        </a:spcAft>
                      </a:pPr>
                      <a:r>
                        <a:rPr lang="en-ZA" sz="1400">
                          <a:solidFill>
                            <a:srgbClr val="000000"/>
                          </a:solidFill>
                          <a:latin typeface="Gill Sans MT"/>
                          <a:ea typeface="Times New Roman"/>
                          <a:cs typeface="Calibri"/>
                        </a:rPr>
                        <a:t>AGR-C</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0.11</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0.12</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0.12</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0.12</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MIN-C</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0.04</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0.04</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0.04</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0.04</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MAN-C</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0.49</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0.48</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0.47</a:t>
                      </a:r>
                      <a:endParaRPr lang="en-GB" sz="1400" b="1"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0.48</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UTI-C</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0.03</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0.02</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0.02</a:t>
                      </a:r>
                      <a:endParaRPr lang="en-GB" sz="1400"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0.03</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CONS-C</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0.01</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0.01</a:t>
                      </a:r>
                      <a:endParaRPr lang="en-GB" sz="1400"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0.01</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0.01</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TRADE-C</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0.03</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0.03</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0.03</a:t>
                      </a:r>
                      <a:endParaRPr lang="en-GB" sz="1400"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0.04</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TRAN-C</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0.09</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0.08</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0.09</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0.09</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FIN-C</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0.16</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0.12</a:t>
                      </a:r>
                      <a:endParaRPr lang="en-GB" sz="1400"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0.12</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0.12</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SERV-C</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0.03</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0.09</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0.09</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0.09</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5771">
                <a:tc gridSpan="2">
                  <a:txBody>
                    <a:bodyPr/>
                    <a:lstStyle/>
                    <a:p>
                      <a:pPr marL="0" marR="0">
                        <a:spcBef>
                          <a:spcPts val="0"/>
                        </a:spcBef>
                        <a:spcAft>
                          <a:spcPts val="0"/>
                        </a:spcAft>
                      </a:pPr>
                      <a:r>
                        <a:rPr lang="en-ZA" sz="1400" b="1" dirty="0">
                          <a:solidFill>
                            <a:srgbClr val="C00000"/>
                          </a:solidFill>
                          <a:latin typeface="Gill Sans MT"/>
                          <a:ea typeface="Times New Roman"/>
                          <a:cs typeface="Calibri"/>
                        </a:rPr>
                        <a:t>Sum output multiplier</a:t>
                      </a:r>
                      <a:endParaRPr lang="en-GB" sz="1400"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marL="0" marR="0">
                        <a:spcBef>
                          <a:spcPts val="0"/>
                        </a:spcBef>
                        <a:spcAft>
                          <a:spcPts val="0"/>
                        </a:spcAft>
                      </a:pPr>
                      <a:r>
                        <a:rPr lang="en-ZA" sz="1400" dirty="0">
                          <a:solidFill>
                            <a:srgbClr val="C00000"/>
                          </a:solidFill>
                          <a:latin typeface="Gill Sans MT"/>
                          <a:ea typeface="Times New Roman"/>
                          <a:cs typeface="Calibri"/>
                        </a:rPr>
                        <a:t> </a:t>
                      </a:r>
                      <a:endParaRPr lang="en-GB" sz="1400" dirty="0">
                        <a:solidFill>
                          <a:srgbClr val="C00000"/>
                        </a:solidFill>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1</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1</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1</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1</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38940">
                <a:tc gridSpan="2">
                  <a:txBody>
                    <a:bodyPr/>
                    <a:lstStyle/>
                    <a:p>
                      <a:pPr marL="0" marR="0">
                        <a:spcBef>
                          <a:spcPts val="0"/>
                        </a:spcBef>
                        <a:spcAft>
                          <a:spcPts val="0"/>
                        </a:spcAft>
                      </a:pPr>
                      <a:r>
                        <a:rPr lang="en-ZA" sz="1400">
                          <a:solidFill>
                            <a:srgbClr val="000000"/>
                          </a:solidFill>
                          <a:latin typeface="Gill Sans MT"/>
                          <a:ea typeface="Times New Roman"/>
                          <a:cs typeface="Calibri"/>
                        </a:rPr>
                        <a:t>Households</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GB"/>
                    </a:p>
                  </a:txBody>
                  <a:tcPr/>
                </a:tc>
                <a:tc>
                  <a:txBody>
                    <a:bodyPr/>
                    <a:lstStyle/>
                    <a:p>
                      <a:pPr marL="0" marR="0">
                        <a:spcBef>
                          <a:spcPts val="0"/>
                        </a:spcBef>
                        <a:spcAft>
                          <a:spcPts val="0"/>
                        </a:spcAft>
                      </a:pPr>
                      <a:r>
                        <a:rPr lang="en-ZA" sz="1400">
                          <a:solidFill>
                            <a:srgbClr val="000000"/>
                          </a:solidFill>
                          <a:latin typeface="Gill Sans MT"/>
                          <a:ea typeface="Times New Roman"/>
                          <a:cs typeface="Calibri"/>
                        </a:rPr>
                        <a:t>Blacks</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0.8</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0.29</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a:ea typeface="Times New Roman"/>
                          <a:cs typeface="Calibri"/>
                        </a:rPr>
                        <a:t>0.31</a:t>
                      </a:r>
                      <a:endParaRPr lang="en-GB" sz="1400" b="1"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smtClean="0">
                          <a:solidFill>
                            <a:srgbClr val="000000"/>
                          </a:solidFill>
                          <a:latin typeface="Gill Sans MT"/>
                          <a:ea typeface="Times New Roman"/>
                          <a:cs typeface="Calibri"/>
                        </a:rPr>
                        <a:t>0.30</a:t>
                      </a:r>
                      <a:endParaRPr lang="en-GB" sz="1400" b="1"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Coloured</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0.02</a:t>
                      </a:r>
                      <a:endParaRPr lang="en-GB" sz="1400"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0.55</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a:ea typeface="Times New Roman"/>
                          <a:cs typeface="Calibri"/>
                        </a:rPr>
                        <a:t>0.01</a:t>
                      </a:r>
                      <a:endParaRPr lang="en-GB" sz="1400" dirty="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0.01</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940">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Asia/Indian</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0.52</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593">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400">
                          <a:solidFill>
                            <a:srgbClr val="000000"/>
                          </a:solidFill>
                          <a:latin typeface="Gill Sans MT"/>
                          <a:ea typeface="Times New Roman"/>
                          <a:cs typeface="Calibri"/>
                        </a:rPr>
                        <a:t>Whites</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0.18</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0.15</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a:ea typeface="Times New Roman"/>
                          <a:cs typeface="Calibri"/>
                        </a:rPr>
                        <a:t>0.16</a:t>
                      </a:r>
                      <a:endParaRPr lang="en-GB" sz="1400">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0.68</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0075">
                <a:tc gridSpan="2">
                  <a:txBody>
                    <a:bodyPr/>
                    <a:lstStyle/>
                    <a:p>
                      <a:pPr marL="0" marR="0">
                        <a:spcBef>
                          <a:spcPts val="0"/>
                        </a:spcBef>
                        <a:spcAft>
                          <a:spcPts val="0"/>
                        </a:spcAft>
                      </a:pPr>
                      <a:r>
                        <a:rPr lang="en-ZA" sz="1400" b="1" dirty="0">
                          <a:solidFill>
                            <a:srgbClr val="C00000"/>
                          </a:solidFill>
                          <a:latin typeface="Gill Sans MT"/>
                          <a:ea typeface="Times New Roman"/>
                          <a:cs typeface="Calibri"/>
                        </a:rPr>
                        <a:t>Sum income multiplier</a:t>
                      </a:r>
                      <a:endParaRPr lang="en-GB" sz="1400"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a:txBody>
                    <a:bodyPr/>
                    <a:lstStyle/>
                    <a:p>
                      <a:pPr marL="0" marR="0">
                        <a:spcBef>
                          <a:spcPts val="0"/>
                        </a:spcBef>
                        <a:spcAft>
                          <a:spcPts val="0"/>
                        </a:spcAft>
                      </a:pPr>
                      <a:r>
                        <a:rPr lang="en-ZA" sz="1400" dirty="0">
                          <a:solidFill>
                            <a:srgbClr val="C00000"/>
                          </a:solidFill>
                          <a:latin typeface="Gill Sans MT"/>
                          <a:ea typeface="Times New Roman"/>
                          <a:cs typeface="Calibri"/>
                        </a:rPr>
                        <a:t> </a:t>
                      </a:r>
                      <a:endParaRPr lang="en-GB" sz="1400" dirty="0">
                        <a:solidFill>
                          <a:srgbClr val="C00000"/>
                        </a:solidFill>
                        <a:latin typeface="Times New Roman"/>
                        <a:ea typeface="SimSun"/>
                        <a:cs typeface="Times New Roman"/>
                      </a:endParaRPr>
                    </a:p>
                  </a:txBody>
                  <a:tcPr marL="68551" marR="68551"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1</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1</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1</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C00000"/>
                          </a:solidFill>
                          <a:latin typeface="Gill Sans MT"/>
                          <a:ea typeface="Times New Roman"/>
                          <a:cs typeface="Calibri"/>
                        </a:rPr>
                        <a:t>1</a:t>
                      </a:r>
                      <a:endParaRPr lang="en-GB" sz="1400" b="1" dirty="0">
                        <a:solidFill>
                          <a:srgbClr val="C00000"/>
                        </a:solidFill>
                        <a:latin typeface="Times New Roman"/>
                        <a:ea typeface="SimSun"/>
                        <a:cs typeface="Times New Roman"/>
                      </a:endParaRPr>
                    </a:p>
                  </a:txBody>
                  <a:tcPr marL="68551" marR="685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4" name="Right Arrow 3"/>
          <p:cNvSpPr/>
          <p:nvPr/>
        </p:nvSpPr>
        <p:spPr>
          <a:xfrm rot="1783353" flipV="1">
            <a:off x="2380777" y="4504431"/>
            <a:ext cx="349732" cy="113589"/>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6" name="Right Arrow 5"/>
          <p:cNvSpPr/>
          <p:nvPr/>
        </p:nvSpPr>
        <p:spPr>
          <a:xfrm rot="1753377" flipV="1">
            <a:off x="2367672" y="6097942"/>
            <a:ext cx="349732" cy="113589"/>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33400"/>
          </a:xfrm>
        </p:spPr>
        <p:style>
          <a:lnRef idx="1">
            <a:schemeClr val="dk1"/>
          </a:lnRef>
          <a:fillRef idx="2">
            <a:schemeClr val="dk1"/>
          </a:fillRef>
          <a:effectRef idx="1">
            <a:schemeClr val="dk1"/>
          </a:effectRef>
          <a:fontRef idx="minor">
            <a:schemeClr val="dk1"/>
          </a:fontRef>
        </p:style>
        <p:txBody>
          <a:bodyPr/>
          <a:lstStyle/>
          <a:p>
            <a:r>
              <a:rPr lang="en-US" sz="3200" dirty="0" smtClean="0">
                <a:solidFill>
                  <a:schemeClr val="accent2">
                    <a:lumMod val="75000"/>
                  </a:schemeClr>
                </a:solidFill>
                <a:latin typeface="Gill Sans MT" pitchFamily="34" charset="0"/>
              </a:rPr>
              <a:t>Background</a:t>
            </a:r>
            <a:endParaRPr lang="en-GB" sz="3200" dirty="0">
              <a:solidFill>
                <a:schemeClr val="accent2">
                  <a:lumMod val="75000"/>
                </a:schemeClr>
              </a:solidFill>
              <a:latin typeface="Gill Sans MT" pitchFamily="34" charset="0"/>
            </a:endParaRPr>
          </a:p>
        </p:txBody>
      </p:sp>
      <p:sp>
        <p:nvSpPr>
          <p:cNvPr id="8" name="Content Placeholder 7"/>
          <p:cNvSpPr>
            <a:spLocks noGrp="1"/>
          </p:cNvSpPr>
          <p:nvPr>
            <p:ph sz="quarter" idx="4"/>
          </p:nvPr>
        </p:nvSpPr>
        <p:spPr>
          <a:xfrm>
            <a:off x="304800" y="609600"/>
            <a:ext cx="8458200" cy="4876800"/>
          </a:xfrm>
        </p:spPr>
        <p:txBody>
          <a:bodyPr/>
          <a:lstStyle/>
          <a:p>
            <a:pPr algn="just"/>
            <a:r>
              <a:rPr lang="en-US" sz="2000" dirty="0" smtClean="0">
                <a:latin typeface="Gill Sans MT" pitchFamily="34" charset="0"/>
              </a:rPr>
              <a:t>Government spends money and levies taxes to finance its expenditure. Every government must therefore regularly decide how much to spend, what to spend it on and how to finance its expenditure.</a:t>
            </a:r>
          </a:p>
          <a:p>
            <a:pPr algn="just"/>
            <a:endParaRPr lang="en-US" sz="2000" dirty="0" smtClean="0">
              <a:latin typeface="Gill Sans MT" pitchFamily="34" charset="0"/>
            </a:endParaRPr>
          </a:p>
          <a:p>
            <a:pPr algn="just"/>
            <a:r>
              <a:rPr lang="en-US" sz="2000" dirty="0" smtClean="0">
                <a:latin typeface="Gill Sans MT" pitchFamily="34" charset="0"/>
              </a:rPr>
              <a:t>For effective and efficient fiscal policy,</a:t>
            </a:r>
            <a:r>
              <a:rPr lang="en-ZA" sz="2000" dirty="0" smtClean="0">
                <a:latin typeface="Gill Sans MT" pitchFamily="34" charset="0"/>
              </a:rPr>
              <a:t> quantitative analysis should be done to measure how much a direct effect is amplified or multiplied by indirect linkage effects. The sum of all direct and indirect linkages associates with a particular exogenous demand side shock measure the shock’s </a:t>
            </a:r>
            <a:r>
              <a:rPr lang="en-ZA" sz="2000" i="1" dirty="0" smtClean="0">
                <a:latin typeface="Gill Sans MT" pitchFamily="34" charset="0"/>
              </a:rPr>
              <a:t>multiplier </a:t>
            </a:r>
            <a:r>
              <a:rPr lang="en-ZA" sz="2000" dirty="0" smtClean="0">
                <a:latin typeface="Gill Sans MT" pitchFamily="34" charset="0"/>
              </a:rPr>
              <a:t>effect</a:t>
            </a:r>
          </a:p>
          <a:p>
            <a:pPr algn="just"/>
            <a:endParaRPr lang="en-ZA" sz="2000" dirty="0" smtClean="0">
              <a:latin typeface="Gill Sans MT" pitchFamily="34" charset="0"/>
            </a:endParaRPr>
          </a:p>
          <a:p>
            <a:pPr algn="just"/>
            <a:r>
              <a:rPr lang="en-ZA" sz="2000" dirty="0" smtClean="0">
                <a:latin typeface="Gill Sans MT" pitchFamily="34" charset="0"/>
              </a:rPr>
              <a:t>Although empirical studies on fiscal multipliers recently attracts lot of attention globally, whilst none of existing empirical work have examine the size of distributional effects on the provincial economy emanating from an increase in government spending (a positive fiscal shock).</a:t>
            </a:r>
            <a:endParaRPr lang="en-GB" sz="1900" dirty="0"/>
          </a:p>
        </p:txBody>
      </p:sp>
    </p:spTree>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2" presetClass="entr" presetSubtype="4" fill="hold" grpId="0" nodeType="afterEffect">
                                  <p:stCondLst>
                                    <p:cond delay="500"/>
                                  </p:stCondLst>
                                  <p:childTnLst>
                                    <p:set>
                                      <p:cBhvr>
                                        <p:cTn id="11" dur="1" fill="hold">
                                          <p:stCondLst>
                                            <p:cond delay="0"/>
                                          </p:stCondLst>
                                        </p:cTn>
                                        <p:tgtEl>
                                          <p:spTgt spid="8">
                                            <p:txEl>
                                              <p:pRg st="2" end="2"/>
                                            </p:txEl>
                                          </p:spTgt>
                                        </p:tgtEl>
                                        <p:attrNameLst>
                                          <p:attrName>style.visibility</p:attrName>
                                        </p:attrNameLst>
                                      </p:cBhvr>
                                      <p:to>
                                        <p:strVal val="visible"/>
                                      </p:to>
                                    </p:set>
                                    <p:anim calcmode="lin" valueType="num">
                                      <p:cBhvr additive="base">
                                        <p:cTn id="1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grpId="0" nodeType="afterEffect">
                                  <p:stCondLst>
                                    <p:cond delay="500"/>
                                  </p:stCondLst>
                                  <p:childTnLst>
                                    <p:set>
                                      <p:cBhvr>
                                        <p:cTn id="16" dur="1" fill="hold">
                                          <p:stCondLst>
                                            <p:cond delay="0"/>
                                          </p:stCondLst>
                                        </p:cTn>
                                        <p:tgtEl>
                                          <p:spTgt spid="8">
                                            <p:txEl>
                                              <p:pRg st="4" end="4"/>
                                            </p:txEl>
                                          </p:spTgt>
                                        </p:tgtEl>
                                        <p:attrNameLst>
                                          <p:attrName>style.visibility</p:attrName>
                                        </p:attrNameLst>
                                      </p:cBhvr>
                                      <p:to>
                                        <p:strVal val="visible"/>
                                      </p:to>
                                    </p:set>
                                    <p:anim calcmode="lin" valueType="num">
                                      <p:cBhvr additive="base">
                                        <p:cTn id="17"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763000" cy="4572000"/>
          </a:xfrm>
        </p:spPr>
        <p:txBody>
          <a:bodyPr/>
          <a:lstStyle/>
          <a:p>
            <a:pPr>
              <a:buFont typeface="+mj-lt"/>
              <a:buAutoNum type="alphaLcPeriod" startAt="2"/>
            </a:pPr>
            <a:endParaRPr lang="en-US" sz="1800" i="1" dirty="0" smtClean="0">
              <a:solidFill>
                <a:srgbClr val="0070C0"/>
              </a:solidFill>
              <a:latin typeface="Gill Sans MT" pitchFamily="34" charset="0"/>
            </a:endParaRPr>
          </a:p>
          <a:p>
            <a:pPr>
              <a:buFont typeface="+mj-lt"/>
              <a:buAutoNum type="alphaLcPeriod" startAt="2"/>
            </a:pPr>
            <a:endParaRPr lang="en-US" sz="1800" i="1" dirty="0" smtClean="0">
              <a:solidFill>
                <a:srgbClr val="0070C0"/>
              </a:solidFill>
              <a:latin typeface="Gill Sans MT" pitchFamily="34" charset="0"/>
            </a:endParaRPr>
          </a:p>
          <a:p>
            <a:pPr>
              <a:buFont typeface="+mj-lt"/>
              <a:buAutoNum type="alphaLcPeriod" startAt="2"/>
            </a:pPr>
            <a:endParaRPr lang="en-US" sz="1800" i="1" dirty="0" smtClean="0">
              <a:solidFill>
                <a:srgbClr val="0070C0"/>
              </a:solidFill>
              <a:latin typeface="Gill Sans MT" pitchFamily="34" charset="0"/>
            </a:endParaRPr>
          </a:p>
          <a:p>
            <a:pPr>
              <a:buFont typeface="+mj-lt"/>
              <a:buAutoNum type="alphaLcPeriod" startAt="2"/>
            </a:pPr>
            <a:endParaRPr lang="en-US" sz="1800" i="1" dirty="0" smtClean="0">
              <a:solidFill>
                <a:srgbClr val="0070C0"/>
              </a:solidFill>
              <a:latin typeface="Gill Sans MT" pitchFamily="34" charset="0"/>
            </a:endParaRPr>
          </a:p>
          <a:p>
            <a:pPr marL="457200" indent="-288925" algn="ctr">
              <a:buFont typeface="+mj-lt"/>
              <a:buAutoNum type="alphaLcPeriod" startAt="3"/>
            </a:pPr>
            <a:r>
              <a:rPr lang="en-US" sz="2800" i="1" dirty="0" smtClean="0">
                <a:solidFill>
                  <a:srgbClr val="0070C0"/>
                </a:solidFill>
                <a:latin typeface="Gill Sans MT" pitchFamily="34" charset="0"/>
              </a:rPr>
              <a:t>The Government Expenditure Multiplier:  Effect of Fiscal Shock on Households Income Distribution </a:t>
            </a:r>
            <a:endParaRPr lang="en-GB" sz="2800" i="1" dirty="0" smtClean="0">
              <a:solidFill>
                <a:srgbClr val="0070C0"/>
              </a:solidFill>
              <a:latin typeface="Gill Sans MT" pitchFamily="34" charset="0"/>
            </a:endParaRPr>
          </a:p>
          <a:p>
            <a:pPr marL="569913" indent="-166688"/>
            <a:endParaRPr lang="en-US" sz="1800" dirty="0" smtClean="0">
              <a:latin typeface="Gill Sans MT" pitchFamily="34" charset="0"/>
            </a:endParaRPr>
          </a:p>
          <a:p>
            <a:pPr marL="569913" indent="-166688">
              <a:buNone/>
            </a:pPr>
            <a:r>
              <a:rPr lang="en-US" sz="1800" dirty="0" smtClean="0">
                <a:latin typeface="Gill Sans MT" pitchFamily="34" charset="0"/>
              </a:rPr>
              <a:t>   </a:t>
            </a:r>
            <a:endParaRPr lang="en-GB" sz="1800" dirty="0">
              <a:latin typeface="Gill Sans MT" pitchFamily="34" charset="0"/>
            </a:endParaRPr>
          </a:p>
        </p:txBody>
      </p:sp>
      <p:sp>
        <p:nvSpPr>
          <p:cNvPr id="4" name="Rectangle 3"/>
          <p:cNvSpPr/>
          <p:nvPr/>
        </p:nvSpPr>
        <p:spPr>
          <a:xfrm>
            <a:off x="0" y="0"/>
            <a:ext cx="9144000" cy="52322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2800" dirty="0" smtClean="0">
                <a:solidFill>
                  <a:srgbClr val="9C0412"/>
                </a:solidFill>
                <a:latin typeface="Gill Sans MT" pitchFamily="34" charset="0"/>
                <a:cs typeface="Diwani Simple Outline" pitchFamily="2" charset="-78"/>
              </a:rPr>
              <a:t>Analysis of Empirical Results…(ii)</a:t>
            </a:r>
            <a:endParaRPr lang="en-GB" sz="2800" dirty="0">
              <a:solidFill>
                <a:srgbClr val="9C041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782508"/>
          <a:ext cx="8229601" cy="2341692"/>
        </p:xfrm>
        <a:graphic>
          <a:graphicData uri="http://schemas.openxmlformats.org/drawingml/2006/table">
            <a:tbl>
              <a:tblPr/>
              <a:tblGrid>
                <a:gridCol w="1890735"/>
                <a:gridCol w="1491598"/>
                <a:gridCol w="1464933"/>
                <a:gridCol w="1464757"/>
                <a:gridCol w="1917578"/>
              </a:tblGrid>
              <a:tr h="319162">
                <a:tc>
                  <a:txBody>
                    <a:bodyPr/>
                    <a:lstStyle/>
                    <a:p>
                      <a:pPr marL="0" marR="0">
                        <a:spcBef>
                          <a:spcPts val="0"/>
                        </a:spcBef>
                        <a:spcAft>
                          <a:spcPts val="0"/>
                        </a:spcAft>
                      </a:pPr>
                      <a:r>
                        <a:rPr lang="en-ZA" sz="1400" dirty="0">
                          <a:solidFill>
                            <a:srgbClr val="000000"/>
                          </a:solidFill>
                          <a:latin typeface="Gill Sans MT"/>
                          <a:ea typeface="Times New Roman"/>
                          <a:cs typeface="Calibri"/>
                        </a:rPr>
                        <a:t> </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spcBef>
                          <a:spcPts val="0"/>
                        </a:spcBef>
                        <a:spcAft>
                          <a:spcPts val="0"/>
                        </a:spcAft>
                      </a:pPr>
                      <a:r>
                        <a:rPr lang="en-ZA" sz="1400" b="1">
                          <a:solidFill>
                            <a:srgbClr val="000000"/>
                          </a:solidFill>
                          <a:latin typeface="Gill Sans MT"/>
                          <a:ea typeface="Times New Roman"/>
                          <a:cs typeface="Calibri"/>
                        </a:rPr>
                        <a:t>IES 2010/11</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spcBef>
                          <a:spcPts val="0"/>
                        </a:spcBef>
                        <a:spcAft>
                          <a:spcPts val="0"/>
                        </a:spcAft>
                      </a:pPr>
                      <a:r>
                        <a:rPr lang="en-ZA" sz="1400" b="1">
                          <a:solidFill>
                            <a:srgbClr val="000000"/>
                          </a:solidFill>
                          <a:latin typeface="Gill Sans MT"/>
                          <a:ea typeface="Times New Roman"/>
                          <a:cs typeface="Calibri"/>
                        </a:rPr>
                        <a:t>IES 2005/06</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spcBef>
                          <a:spcPts val="0"/>
                        </a:spcBef>
                        <a:spcAft>
                          <a:spcPts val="0"/>
                        </a:spcAft>
                      </a:pPr>
                      <a:r>
                        <a:rPr lang="en-ZA" sz="1400" b="1">
                          <a:solidFill>
                            <a:srgbClr val="000000"/>
                          </a:solidFill>
                          <a:latin typeface="Gill Sans MT"/>
                          <a:ea typeface="Times New Roman"/>
                          <a:cs typeface="Calibri"/>
                        </a:rPr>
                        <a:t>Real Growth </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spcBef>
                          <a:spcPts val="0"/>
                        </a:spcBef>
                        <a:spcAft>
                          <a:spcPts val="0"/>
                        </a:spcAft>
                      </a:pPr>
                      <a:r>
                        <a:rPr lang="en-ZA" sz="1400" b="1">
                          <a:solidFill>
                            <a:srgbClr val="000000"/>
                          </a:solidFill>
                          <a:latin typeface="Gill Sans MT"/>
                          <a:ea typeface="Times New Roman"/>
                          <a:cs typeface="Calibri"/>
                        </a:rPr>
                        <a:t>Increase In</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r>
              <a:tr h="204264">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a:ea typeface="Times New Roman"/>
                          <a:cs typeface="Calibri"/>
                        </a:rPr>
                        <a:t>(R)</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a:ea typeface="Times New Roman"/>
                          <a:cs typeface="Calibri"/>
                        </a:rPr>
                        <a:t>(R)</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ZA" sz="1400" b="1">
                          <a:solidFill>
                            <a:srgbClr val="000000"/>
                          </a:solidFill>
                          <a:latin typeface="Gill Sans MT"/>
                          <a:ea typeface="Times New Roman"/>
                          <a:cs typeface="Calibri"/>
                        </a:rPr>
                        <a:t> </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a:ea typeface="Times New Roman"/>
                          <a:cs typeface="Calibri"/>
                        </a:rPr>
                        <a:t> Rand Terms</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r>
              <a:tr h="319162">
                <a:tc>
                  <a:txBody>
                    <a:bodyPr/>
                    <a:lstStyle/>
                    <a:p>
                      <a:pPr marL="0" marR="0">
                        <a:spcBef>
                          <a:spcPts val="0"/>
                        </a:spcBef>
                        <a:spcAft>
                          <a:spcPts val="0"/>
                        </a:spcAft>
                      </a:pPr>
                      <a:r>
                        <a:rPr lang="en-ZA" sz="1400">
                          <a:solidFill>
                            <a:srgbClr val="000000"/>
                          </a:solidFill>
                          <a:latin typeface="Gill Sans MT"/>
                          <a:ea typeface="Times New Roman"/>
                          <a:cs typeface="Calibri"/>
                        </a:rPr>
                        <a:t>South Africa</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a:solidFill>
                            <a:srgbClr val="000000"/>
                          </a:solidFill>
                          <a:latin typeface="Gill Sans MT"/>
                          <a:ea typeface="Times New Roman"/>
                          <a:cs typeface="Calibri"/>
                        </a:rPr>
                        <a:t>119542</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a:solidFill>
                            <a:srgbClr val="000000"/>
                          </a:solidFill>
                          <a:latin typeface="Gill Sans MT"/>
                          <a:ea typeface="Times New Roman"/>
                          <a:cs typeface="Calibri"/>
                        </a:rPr>
                        <a:t>102401</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smtClean="0">
                          <a:solidFill>
                            <a:srgbClr val="000000"/>
                          </a:solidFill>
                          <a:latin typeface="Gill Sans MT"/>
                          <a:ea typeface="Times New Roman"/>
                          <a:cs typeface="Calibri"/>
                        </a:rPr>
                        <a:t>16.7%</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a:solidFill>
                            <a:srgbClr val="000000"/>
                          </a:solidFill>
                          <a:latin typeface="Gill Sans MT"/>
                          <a:ea typeface="Times New Roman"/>
                          <a:cs typeface="Calibri"/>
                        </a:rPr>
                        <a:t>17141</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9162">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marL="0" marR="0" algn="ctr">
                        <a:spcBef>
                          <a:spcPts val="0"/>
                        </a:spcBef>
                        <a:spcAft>
                          <a:spcPts val="0"/>
                        </a:spcAft>
                      </a:pPr>
                      <a:r>
                        <a:rPr lang="en-ZA" sz="1400" dirty="0" smtClean="0">
                          <a:solidFill>
                            <a:srgbClr val="000000"/>
                          </a:solidFill>
                          <a:latin typeface="Gill Sans MT"/>
                          <a:ea typeface="Times New Roman"/>
                          <a:cs typeface="Calibri"/>
                        </a:rPr>
                        <a:t>Population Group of Household Head</a:t>
                      </a:r>
                      <a:endParaRPr lang="en-GB" sz="1400" dirty="0">
                        <a:latin typeface="Times New Roman"/>
                        <a:ea typeface="SimSu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a:txBody>
                    <a:bodyPr/>
                    <a:lstStyle/>
                    <a:p>
                      <a:pPr marL="0" marR="0">
                        <a:spcBef>
                          <a:spcPts val="0"/>
                        </a:spcBef>
                        <a:spcAft>
                          <a:spcPts val="0"/>
                        </a:spcAft>
                      </a:pPr>
                      <a:r>
                        <a:rPr lang="en-ZA" sz="1400">
                          <a:solidFill>
                            <a:srgbClr val="000000"/>
                          </a:solidFill>
                          <a:latin typeface="Gill Sans MT"/>
                          <a:ea typeface="Times New Roman"/>
                          <a:cs typeface="Calibri"/>
                        </a:rPr>
                        <a:t> </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9162">
                <a:tc>
                  <a:txBody>
                    <a:bodyPr/>
                    <a:lstStyle/>
                    <a:p>
                      <a:pPr marL="0" marR="0">
                        <a:spcBef>
                          <a:spcPts val="0"/>
                        </a:spcBef>
                        <a:spcAft>
                          <a:spcPts val="0"/>
                        </a:spcAft>
                      </a:pPr>
                      <a:r>
                        <a:rPr lang="en-ZA" sz="1400">
                          <a:solidFill>
                            <a:srgbClr val="000000"/>
                          </a:solidFill>
                          <a:latin typeface="Gill Sans MT"/>
                          <a:ea typeface="Times New Roman"/>
                          <a:cs typeface="Calibri"/>
                        </a:rPr>
                        <a:t>Blacks</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a:solidFill>
                            <a:srgbClr val="000000"/>
                          </a:solidFill>
                          <a:latin typeface="Gill Sans MT"/>
                          <a:ea typeface="Times New Roman"/>
                          <a:cs typeface="Calibri"/>
                        </a:rPr>
                        <a:t>69632</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a:solidFill>
                            <a:srgbClr val="000000"/>
                          </a:solidFill>
                          <a:latin typeface="Gill Sans MT"/>
                          <a:ea typeface="Times New Roman"/>
                          <a:cs typeface="Calibri"/>
                        </a:rPr>
                        <a:t>51773</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b="1" dirty="0" smtClean="0">
                          <a:solidFill>
                            <a:srgbClr val="FF0000"/>
                          </a:solidFill>
                          <a:latin typeface="Gill Sans MT"/>
                          <a:ea typeface="Times New Roman"/>
                          <a:cs typeface="Calibri"/>
                        </a:rPr>
                        <a:t>34.5%</a:t>
                      </a:r>
                      <a:endParaRPr lang="en-GB" sz="1400" b="1" dirty="0">
                        <a:solidFill>
                          <a:srgbClr val="FF0000"/>
                        </a:solidFill>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a:solidFill>
                            <a:srgbClr val="000000"/>
                          </a:solidFill>
                          <a:latin typeface="Gill Sans MT"/>
                          <a:ea typeface="Times New Roman"/>
                          <a:cs typeface="Calibri"/>
                        </a:rPr>
                        <a:t>17859</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9162">
                <a:tc>
                  <a:txBody>
                    <a:bodyPr/>
                    <a:lstStyle/>
                    <a:p>
                      <a:pPr marL="0" marR="0">
                        <a:spcBef>
                          <a:spcPts val="0"/>
                        </a:spcBef>
                        <a:spcAft>
                          <a:spcPts val="0"/>
                        </a:spcAft>
                      </a:pPr>
                      <a:r>
                        <a:rPr lang="en-ZA" sz="1400">
                          <a:solidFill>
                            <a:srgbClr val="000000"/>
                          </a:solidFill>
                          <a:latin typeface="Gill Sans MT"/>
                          <a:ea typeface="Times New Roman"/>
                          <a:cs typeface="Calibri"/>
                        </a:rPr>
                        <a:t>Coloured</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a:solidFill>
                            <a:srgbClr val="000000"/>
                          </a:solidFill>
                          <a:latin typeface="Gill Sans MT"/>
                          <a:ea typeface="Times New Roman"/>
                          <a:cs typeface="Calibri"/>
                        </a:rPr>
                        <a:t>139190</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a:solidFill>
                            <a:srgbClr val="000000"/>
                          </a:solidFill>
                          <a:latin typeface="Gill Sans MT"/>
                          <a:ea typeface="Times New Roman"/>
                          <a:cs typeface="Calibri"/>
                        </a:rPr>
                        <a:t>109038</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smtClean="0">
                          <a:solidFill>
                            <a:srgbClr val="000000"/>
                          </a:solidFill>
                          <a:latin typeface="Gill Sans MT"/>
                          <a:ea typeface="Times New Roman"/>
                          <a:cs typeface="Calibri"/>
                        </a:rPr>
                        <a:t>27.7%</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a:solidFill>
                            <a:srgbClr val="000000"/>
                          </a:solidFill>
                          <a:latin typeface="Gill Sans MT"/>
                          <a:ea typeface="Times New Roman"/>
                          <a:cs typeface="Calibri"/>
                        </a:rPr>
                        <a:t>30152</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9162">
                <a:tc>
                  <a:txBody>
                    <a:bodyPr/>
                    <a:lstStyle/>
                    <a:p>
                      <a:pPr marL="0" marR="0">
                        <a:spcBef>
                          <a:spcPts val="0"/>
                        </a:spcBef>
                        <a:spcAft>
                          <a:spcPts val="0"/>
                        </a:spcAft>
                      </a:pPr>
                      <a:r>
                        <a:rPr lang="en-ZA" sz="1400">
                          <a:solidFill>
                            <a:srgbClr val="000000"/>
                          </a:solidFill>
                          <a:latin typeface="Gill Sans MT"/>
                          <a:ea typeface="Times New Roman"/>
                          <a:cs typeface="Calibri"/>
                        </a:rPr>
                        <a:t>Indian/Asian</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a:solidFill>
                            <a:srgbClr val="000000"/>
                          </a:solidFill>
                          <a:latin typeface="Gill Sans MT"/>
                          <a:ea typeface="Times New Roman"/>
                          <a:cs typeface="Calibri"/>
                        </a:rPr>
                        <a:t>252724</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a:solidFill>
                            <a:srgbClr val="000000"/>
                          </a:solidFill>
                          <a:latin typeface="Gill Sans MT"/>
                          <a:ea typeface="Times New Roman"/>
                          <a:cs typeface="Calibri"/>
                        </a:rPr>
                        <a:t>184711</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b="1" dirty="0" smtClean="0">
                          <a:solidFill>
                            <a:srgbClr val="FF0000"/>
                          </a:solidFill>
                          <a:latin typeface="Gill Sans MT"/>
                          <a:ea typeface="Times New Roman"/>
                          <a:cs typeface="Calibri"/>
                        </a:rPr>
                        <a:t>36.8%</a:t>
                      </a:r>
                      <a:endParaRPr lang="en-GB" sz="1400" b="1" dirty="0">
                        <a:solidFill>
                          <a:srgbClr val="FF0000"/>
                        </a:solidFill>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a:solidFill>
                            <a:srgbClr val="000000"/>
                          </a:solidFill>
                          <a:latin typeface="Gill Sans MT"/>
                          <a:ea typeface="Times New Roman"/>
                          <a:cs typeface="Calibri"/>
                        </a:rPr>
                        <a:t>68013</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57667">
                <a:tc>
                  <a:txBody>
                    <a:bodyPr/>
                    <a:lstStyle/>
                    <a:p>
                      <a:pPr marL="0" marR="0">
                        <a:spcBef>
                          <a:spcPts val="0"/>
                        </a:spcBef>
                        <a:spcAft>
                          <a:spcPts val="0"/>
                        </a:spcAft>
                      </a:pPr>
                      <a:r>
                        <a:rPr lang="en-ZA" sz="1400" dirty="0">
                          <a:solidFill>
                            <a:srgbClr val="000000"/>
                          </a:solidFill>
                          <a:latin typeface="Gill Sans MT"/>
                          <a:ea typeface="Times New Roman"/>
                          <a:cs typeface="Calibri"/>
                        </a:rPr>
                        <a:t>White</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a:solidFill>
                            <a:srgbClr val="000000"/>
                          </a:solidFill>
                          <a:latin typeface="Gill Sans MT"/>
                          <a:ea typeface="Times New Roman"/>
                          <a:cs typeface="Calibri"/>
                        </a:rPr>
                        <a:t>387011</a:t>
                      </a:r>
                      <a:endParaRPr lang="en-GB" sz="14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a:solidFill>
                            <a:srgbClr val="000000"/>
                          </a:solidFill>
                          <a:latin typeface="Gill Sans MT"/>
                          <a:ea typeface="Times New Roman"/>
                          <a:cs typeface="Calibri"/>
                        </a:rPr>
                        <a:t>385599</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a:solidFill>
                            <a:srgbClr val="000000"/>
                          </a:solidFill>
                          <a:latin typeface="Gill Sans MT"/>
                          <a:ea typeface="Times New Roman"/>
                          <a:cs typeface="Calibri"/>
                        </a:rPr>
                        <a:t>0.40%</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ZA" sz="1400" dirty="0">
                          <a:solidFill>
                            <a:srgbClr val="000000"/>
                          </a:solidFill>
                          <a:latin typeface="Gill Sans MT"/>
                          <a:ea typeface="Times New Roman"/>
                          <a:cs typeface="Calibri"/>
                        </a:rPr>
                        <a:t>1412</a:t>
                      </a:r>
                      <a:endParaRPr lang="en-GB" sz="14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Rectangle 4"/>
          <p:cNvSpPr/>
          <p:nvPr/>
        </p:nvSpPr>
        <p:spPr>
          <a:xfrm>
            <a:off x="304800" y="228600"/>
            <a:ext cx="8458200" cy="646331"/>
          </a:xfrm>
          <a:prstGeom prst="rect">
            <a:avLst/>
          </a:prstGeom>
        </p:spPr>
        <p:txBody>
          <a:bodyPr wrap="square">
            <a:spAutoFit/>
          </a:bodyPr>
          <a:lstStyle/>
          <a:p>
            <a:pPr marL="796925" indent="-796925" algn="ctr"/>
            <a:r>
              <a:rPr lang="en-ZA" dirty="0" smtClean="0">
                <a:latin typeface="Gill Sans MT" pitchFamily="34" charset="0"/>
              </a:rPr>
              <a:t>Table 6: </a:t>
            </a:r>
            <a:r>
              <a:rPr lang="en-ZA" i="1" dirty="0" smtClean="0">
                <a:latin typeface="Gill Sans MT" pitchFamily="34" charset="0"/>
              </a:rPr>
              <a:t>Comparison of Average Annual Household Consumption Income By Population Group of Household Head        (Source: Stats SA,  IES: 2011, own calculation)</a:t>
            </a:r>
            <a:endParaRPr lang="en-GB" i="1" dirty="0">
              <a:latin typeface="Gill Sans MT" pitchFamily="34" charset="0"/>
            </a:endParaRPr>
          </a:p>
        </p:txBody>
      </p:sp>
      <p:graphicFrame>
        <p:nvGraphicFramePr>
          <p:cNvPr id="6" name="Table 5"/>
          <p:cNvGraphicFramePr>
            <a:graphicFrameLocks noGrp="1"/>
          </p:cNvGraphicFramePr>
          <p:nvPr/>
        </p:nvGraphicFramePr>
        <p:xfrm>
          <a:off x="381000" y="3657601"/>
          <a:ext cx="8534401" cy="1818161"/>
        </p:xfrm>
        <a:graphic>
          <a:graphicData uri="http://schemas.openxmlformats.org/drawingml/2006/table">
            <a:tbl>
              <a:tblPr/>
              <a:tblGrid>
                <a:gridCol w="1482253"/>
                <a:gridCol w="1499858"/>
                <a:gridCol w="1915311"/>
                <a:gridCol w="2135361"/>
                <a:gridCol w="1501618"/>
              </a:tblGrid>
              <a:tr h="304799">
                <a:tc gridSpan="5">
                  <a:txBody>
                    <a:bodyPr/>
                    <a:lstStyle/>
                    <a:p>
                      <a:pPr marL="0" marR="0" algn="ctr">
                        <a:spcBef>
                          <a:spcPts val="0"/>
                        </a:spcBef>
                        <a:spcAft>
                          <a:spcPts val="0"/>
                        </a:spcAft>
                      </a:pPr>
                      <a:r>
                        <a:rPr lang="en-ZA" sz="1400" b="1" dirty="0" smtClean="0">
                          <a:solidFill>
                            <a:srgbClr val="000000"/>
                          </a:solidFill>
                          <a:latin typeface="Gill Sans MT" pitchFamily="34" charset="0"/>
                          <a:ea typeface="Times New Roman"/>
                          <a:cs typeface="Calibri"/>
                        </a:rPr>
                        <a:t>HOUSEHOLDS </a:t>
                      </a:r>
                      <a:r>
                        <a:rPr lang="en-ZA" sz="1400" b="1" baseline="0" dirty="0" smtClean="0">
                          <a:solidFill>
                            <a:srgbClr val="000000"/>
                          </a:solidFill>
                          <a:latin typeface="Gill Sans MT" pitchFamily="34" charset="0"/>
                          <a:ea typeface="Times New Roman"/>
                          <a:cs typeface="Calibri"/>
                        </a:rPr>
                        <a:t> </a:t>
                      </a:r>
                      <a:endParaRPr lang="en-GB" sz="1400"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07221">
                <a:tc>
                  <a:txBody>
                    <a:bodyPr/>
                    <a:lstStyle/>
                    <a:p>
                      <a:endParaRPr lang="en-GB" sz="1400">
                        <a:latin typeface="Gill Sans MT" pitchFamily="34" charset="0"/>
                        <a:ea typeface="Calibri"/>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000000"/>
                          </a:solidFill>
                          <a:latin typeface="Gill Sans MT" pitchFamily="34" charset="0"/>
                          <a:ea typeface="Times New Roman"/>
                          <a:cs typeface="Calibri"/>
                        </a:rPr>
                        <a:t>Blacks</a:t>
                      </a:r>
                      <a:endParaRPr lang="en-GB" sz="1400"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pitchFamily="34" charset="0"/>
                          <a:ea typeface="Times New Roman"/>
                          <a:cs typeface="Calibri"/>
                        </a:rPr>
                        <a:t>Coloured</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pitchFamily="34" charset="0"/>
                          <a:ea typeface="Times New Roman"/>
                          <a:cs typeface="Calibri"/>
                        </a:rPr>
                        <a:t>Asian/Indian</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pitchFamily="34" charset="0"/>
                          <a:ea typeface="Times New Roman"/>
                          <a:cs typeface="Calibri"/>
                        </a:rPr>
                        <a:t>Whites</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33020">
                <a:tc>
                  <a:txBody>
                    <a:bodyPr/>
                    <a:lstStyle/>
                    <a:p>
                      <a:pPr marL="0" marR="0">
                        <a:spcBef>
                          <a:spcPts val="0"/>
                        </a:spcBef>
                        <a:spcAft>
                          <a:spcPts val="0"/>
                        </a:spcAft>
                      </a:pPr>
                      <a:r>
                        <a:rPr lang="en-ZA" sz="1400">
                          <a:solidFill>
                            <a:srgbClr val="000000"/>
                          </a:solidFill>
                          <a:latin typeface="Gill Sans MT" pitchFamily="34" charset="0"/>
                          <a:ea typeface="Times New Roman"/>
                          <a:cs typeface="Calibri"/>
                        </a:rPr>
                        <a:t>Output</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pitchFamily="34" charset="0"/>
                          <a:ea typeface="Times New Roman"/>
                          <a:cs typeface="Calibri"/>
                        </a:rPr>
                        <a:t>56.77</a:t>
                      </a:r>
                      <a:endParaRPr lang="en-GB" sz="1400" b="1"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pitchFamily="34" charset="0"/>
                          <a:ea typeface="Times New Roman"/>
                          <a:cs typeface="Calibri"/>
                        </a:rPr>
                        <a:t>56.15</a:t>
                      </a:r>
                      <a:endParaRPr lang="en-GB" sz="1400"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pitchFamily="34" charset="0"/>
                          <a:ea typeface="Times New Roman"/>
                          <a:cs typeface="Calibri"/>
                        </a:rPr>
                        <a:t>60.56</a:t>
                      </a:r>
                      <a:endParaRPr lang="en-GB" sz="1400" b="1"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FF0000"/>
                          </a:solidFill>
                          <a:latin typeface="Gill Sans MT" pitchFamily="34" charset="0"/>
                          <a:ea typeface="Times New Roman"/>
                          <a:cs typeface="Calibri"/>
                        </a:rPr>
                        <a:t>58.62</a:t>
                      </a:r>
                      <a:endParaRPr lang="en-GB" sz="1400" b="1" dirty="0">
                        <a:solidFill>
                          <a:srgbClr val="FF0000"/>
                        </a:solidFill>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2642">
                <a:tc>
                  <a:txBody>
                    <a:bodyPr/>
                    <a:lstStyle/>
                    <a:p>
                      <a:pPr marL="0" marR="0">
                        <a:spcBef>
                          <a:spcPts val="0"/>
                        </a:spcBef>
                        <a:spcAft>
                          <a:spcPts val="0"/>
                        </a:spcAft>
                      </a:pPr>
                      <a:r>
                        <a:rPr lang="en-ZA" sz="1400">
                          <a:solidFill>
                            <a:srgbClr val="000000"/>
                          </a:solidFill>
                          <a:latin typeface="Gill Sans MT" pitchFamily="34" charset="0"/>
                          <a:ea typeface="Times New Roman"/>
                          <a:cs typeface="Calibri"/>
                        </a:rPr>
                        <a:t>GDP</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pitchFamily="34" charset="0"/>
                          <a:ea typeface="Times New Roman"/>
                          <a:cs typeface="Calibri"/>
                        </a:rPr>
                        <a:t>25.46</a:t>
                      </a:r>
                      <a:endParaRPr lang="en-GB" sz="1400"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pitchFamily="34" charset="0"/>
                          <a:ea typeface="Times New Roman"/>
                          <a:cs typeface="Calibri"/>
                        </a:rPr>
                        <a:t>24.83</a:t>
                      </a:r>
                      <a:endParaRPr lang="en-GB" sz="1400"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pitchFamily="34" charset="0"/>
                          <a:ea typeface="Times New Roman"/>
                          <a:cs typeface="Calibri"/>
                        </a:rPr>
                        <a:t>26.49</a:t>
                      </a:r>
                      <a:endParaRPr lang="en-GB" sz="1400"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pitchFamily="34" charset="0"/>
                          <a:ea typeface="Times New Roman"/>
                          <a:cs typeface="Calibri"/>
                        </a:rPr>
                        <a:t>25.74</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4151">
                <a:tc>
                  <a:txBody>
                    <a:bodyPr/>
                    <a:lstStyle/>
                    <a:p>
                      <a:pPr marL="0" marR="0">
                        <a:spcBef>
                          <a:spcPts val="0"/>
                        </a:spcBef>
                        <a:spcAft>
                          <a:spcPts val="0"/>
                        </a:spcAft>
                      </a:pPr>
                      <a:r>
                        <a:rPr lang="en-ZA" sz="1400">
                          <a:solidFill>
                            <a:srgbClr val="000000"/>
                          </a:solidFill>
                          <a:latin typeface="Gill Sans MT" pitchFamily="34" charset="0"/>
                          <a:ea typeface="Times New Roman"/>
                          <a:cs typeface="Calibri"/>
                        </a:rPr>
                        <a:t>Income</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a:solidFill>
                            <a:srgbClr val="000000"/>
                          </a:solidFill>
                          <a:latin typeface="Gill Sans MT" pitchFamily="34" charset="0"/>
                          <a:ea typeface="Times New Roman"/>
                          <a:cs typeface="Calibri"/>
                        </a:rPr>
                        <a:t>22.79</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dirty="0">
                          <a:solidFill>
                            <a:srgbClr val="000000"/>
                          </a:solidFill>
                          <a:latin typeface="Gill Sans MT" pitchFamily="34" charset="0"/>
                          <a:ea typeface="Times New Roman"/>
                          <a:cs typeface="Calibri"/>
                        </a:rPr>
                        <a:t>22.52</a:t>
                      </a:r>
                      <a:endParaRPr lang="en-GB" sz="1400"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pitchFamily="34" charset="0"/>
                          <a:ea typeface="Times New Roman"/>
                          <a:cs typeface="Calibri"/>
                        </a:rPr>
                        <a:t>23.13</a:t>
                      </a:r>
                      <a:endParaRPr lang="en-GB" sz="1400" b="1"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400" b="1" dirty="0">
                          <a:solidFill>
                            <a:srgbClr val="000000"/>
                          </a:solidFill>
                          <a:latin typeface="Gill Sans MT" pitchFamily="34" charset="0"/>
                          <a:ea typeface="Times New Roman"/>
                          <a:cs typeface="Calibri"/>
                        </a:rPr>
                        <a:t>22.85</a:t>
                      </a:r>
                      <a:endParaRPr lang="en-GB" sz="1400" b="1"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0189">
                <a:tc>
                  <a:txBody>
                    <a:bodyPr/>
                    <a:lstStyle/>
                    <a:p>
                      <a:pPr marL="0" marR="0">
                        <a:spcBef>
                          <a:spcPts val="0"/>
                        </a:spcBef>
                        <a:spcAft>
                          <a:spcPts val="0"/>
                        </a:spcAft>
                      </a:pPr>
                      <a:r>
                        <a:rPr lang="en-ZA" sz="1400" b="1">
                          <a:solidFill>
                            <a:srgbClr val="000000"/>
                          </a:solidFill>
                          <a:latin typeface="Gill Sans MT" pitchFamily="34" charset="0"/>
                          <a:ea typeface="Times New Roman"/>
                          <a:cs typeface="Calibri"/>
                        </a:rPr>
                        <a:t>Total</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a:solidFill>
                            <a:srgbClr val="000000"/>
                          </a:solidFill>
                          <a:latin typeface="Gill Sans MT" pitchFamily="34" charset="0"/>
                          <a:ea typeface="Times New Roman"/>
                          <a:cs typeface="Calibri"/>
                        </a:rPr>
                        <a:t>105.02</a:t>
                      </a:r>
                      <a:endParaRPr lang="en-GB" sz="140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000000"/>
                          </a:solidFill>
                          <a:latin typeface="Gill Sans MT" pitchFamily="34" charset="0"/>
                          <a:ea typeface="Times New Roman"/>
                          <a:cs typeface="Calibri"/>
                        </a:rPr>
                        <a:t>103.51</a:t>
                      </a:r>
                      <a:endParaRPr lang="en-GB" sz="1400" dirty="0">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FF0000"/>
                          </a:solidFill>
                          <a:latin typeface="Gill Sans MT" pitchFamily="34" charset="0"/>
                          <a:ea typeface="Times New Roman"/>
                          <a:cs typeface="Calibri"/>
                        </a:rPr>
                        <a:t>110.18</a:t>
                      </a:r>
                      <a:endParaRPr lang="en-GB" sz="1400" dirty="0">
                        <a:solidFill>
                          <a:srgbClr val="FF0000"/>
                        </a:solidFill>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400" b="1" dirty="0">
                          <a:solidFill>
                            <a:srgbClr val="FF0000"/>
                          </a:solidFill>
                          <a:latin typeface="Gill Sans MT" pitchFamily="34" charset="0"/>
                          <a:ea typeface="Times New Roman"/>
                          <a:cs typeface="Calibri"/>
                        </a:rPr>
                        <a:t>107.21</a:t>
                      </a:r>
                      <a:endParaRPr lang="en-GB" sz="1400" dirty="0">
                        <a:solidFill>
                          <a:srgbClr val="FF0000"/>
                        </a:solidFill>
                        <a:latin typeface="Gill Sans MT" pitchFamily="34" charset="0"/>
                        <a:ea typeface="SimSun"/>
                        <a:cs typeface="Times New Roman"/>
                      </a:endParaRPr>
                    </a:p>
                  </a:txBody>
                  <a:tcPr marL="67901" marR="6790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2F2F2"/>
                    </a:solidFill>
                  </a:tcPr>
                </a:tc>
              </a:tr>
            </a:tbl>
          </a:graphicData>
        </a:graphic>
      </p:graphicFrame>
      <p:sp>
        <p:nvSpPr>
          <p:cNvPr id="33793" name="Rectangle 1"/>
          <p:cNvSpPr>
            <a:spLocks noChangeArrowheads="1"/>
          </p:cNvSpPr>
          <p:nvPr/>
        </p:nvSpPr>
        <p:spPr bwMode="auto">
          <a:xfrm>
            <a:off x="609600" y="3276600"/>
            <a:ext cx="8305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Gill Sans MT" pitchFamily="34" charset="0"/>
                <a:ea typeface="SimSun" pitchFamily="2" charset="-122"/>
                <a:cs typeface="Times New Roman" pitchFamily="18" charset="0"/>
              </a:rPr>
              <a:t>Table 7:  Total Multiplier Effects by the Type of Multiplier: R</a:t>
            </a:r>
            <a:r>
              <a:rPr kumimoji="0" lang="en-US" altLang="zh-CN" b="0" i="0" u="none" strike="noStrike" cap="none" normalizeH="0" dirty="0" smtClean="0">
                <a:ln>
                  <a:noFill/>
                </a:ln>
                <a:solidFill>
                  <a:schemeClr val="tx1"/>
                </a:solidFill>
                <a:effectLst/>
                <a:latin typeface="Gill Sans MT" pitchFamily="34" charset="0"/>
                <a:ea typeface="SimSun" pitchFamily="2" charset="-122"/>
                <a:cs typeface="Times New Roman" pitchFamily="18" charset="0"/>
              </a:rPr>
              <a:t> 1 million injection </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Oval 6"/>
          <p:cNvSpPr/>
          <p:nvPr/>
        </p:nvSpPr>
        <p:spPr>
          <a:xfrm>
            <a:off x="6019800" y="1981200"/>
            <a:ext cx="838200" cy="990600"/>
          </a:xfrm>
          <a:prstGeom prst="ellipse">
            <a:avLst/>
          </a:prstGeom>
          <a:noFill/>
          <a:ln w="63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ight Arrow 7"/>
          <p:cNvSpPr/>
          <p:nvPr/>
        </p:nvSpPr>
        <p:spPr>
          <a:xfrm rot="2017558">
            <a:off x="5775472" y="2257070"/>
            <a:ext cx="471847" cy="85776"/>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9" name="Right Arrow 8"/>
          <p:cNvSpPr/>
          <p:nvPr/>
        </p:nvSpPr>
        <p:spPr>
          <a:xfrm rot="19281015" flipV="1">
            <a:off x="5797784" y="2997638"/>
            <a:ext cx="381000" cy="154693"/>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0" name="Oval 9"/>
          <p:cNvSpPr/>
          <p:nvPr/>
        </p:nvSpPr>
        <p:spPr>
          <a:xfrm>
            <a:off x="3962400" y="5181600"/>
            <a:ext cx="685800" cy="381000"/>
          </a:xfrm>
          <a:prstGeom prst="ellipse">
            <a:avLst/>
          </a:prstGeom>
          <a:no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rot="5400000">
            <a:off x="3319488" y="4605312"/>
            <a:ext cx="838199" cy="161975"/>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63000" cy="5410200"/>
          </a:xfrm>
        </p:spPr>
        <p:txBody>
          <a:bodyPr>
            <a:normAutofit fontScale="25000" lnSpcReduction="20000"/>
          </a:bodyPr>
          <a:lstStyle/>
          <a:p>
            <a:endParaRPr lang="en-US" b="1" i="1" dirty="0" smtClean="0"/>
          </a:p>
          <a:p>
            <a:endParaRPr lang="en-US" b="1" i="1" dirty="0" smtClean="0"/>
          </a:p>
          <a:p>
            <a:endParaRPr lang="en-US" b="1" i="1" dirty="0" smtClean="0"/>
          </a:p>
          <a:p>
            <a:endParaRPr lang="en-US" b="1" i="1" dirty="0" smtClean="0"/>
          </a:p>
          <a:p>
            <a:endParaRPr lang="en-US" b="1" i="1" dirty="0" smtClean="0"/>
          </a:p>
          <a:p>
            <a:endParaRPr lang="en-US" b="1" i="1" dirty="0" smtClean="0"/>
          </a:p>
          <a:p>
            <a:endParaRPr lang="en-US" b="1" i="1" dirty="0" smtClean="0"/>
          </a:p>
          <a:p>
            <a:endParaRPr lang="en-US" b="1" i="1" dirty="0" smtClean="0"/>
          </a:p>
          <a:p>
            <a:endParaRPr lang="en-US" b="1" i="1" dirty="0" smtClean="0"/>
          </a:p>
          <a:p>
            <a:endParaRPr lang="en-US" b="1" i="1" dirty="0" smtClean="0"/>
          </a:p>
          <a:p>
            <a:endParaRPr lang="en-US" i="1" dirty="0" smtClean="0"/>
          </a:p>
          <a:p>
            <a:pPr>
              <a:buNone/>
            </a:pPr>
            <a:endParaRPr lang="en-US" sz="3500" i="1" dirty="0" smtClean="0">
              <a:latin typeface="Gill Sans MT" pitchFamily="34" charset="0"/>
            </a:endParaRPr>
          </a:p>
          <a:p>
            <a:pPr>
              <a:buNone/>
            </a:pPr>
            <a:endParaRPr lang="en-US" sz="3500" i="1" dirty="0" smtClean="0">
              <a:latin typeface="Gill Sans MT" pitchFamily="34" charset="0"/>
            </a:endParaRPr>
          </a:p>
          <a:p>
            <a:pPr marL="800100" indent="-3175">
              <a:buNone/>
            </a:pPr>
            <a:endParaRPr lang="en-US" sz="4500" i="1" dirty="0" smtClean="0">
              <a:latin typeface="Gill Sans MT" pitchFamily="34" charset="0"/>
            </a:endParaRPr>
          </a:p>
          <a:p>
            <a:pPr indent="-109538">
              <a:buNone/>
            </a:pPr>
            <a:endParaRPr lang="en-US" sz="4500" dirty="0" smtClean="0">
              <a:latin typeface="Gill Sans MT" pitchFamily="34" charset="0"/>
            </a:endParaRPr>
          </a:p>
          <a:p>
            <a:pPr indent="-109538">
              <a:buNone/>
            </a:pPr>
            <a:endParaRPr lang="en-US" sz="4500" dirty="0" smtClean="0">
              <a:latin typeface="Gill Sans MT" pitchFamily="34" charset="0"/>
            </a:endParaRPr>
          </a:p>
          <a:p>
            <a:pPr indent="-109538">
              <a:buNone/>
            </a:pPr>
            <a:endParaRPr lang="en-US" sz="4500" dirty="0" smtClean="0">
              <a:latin typeface="Gill Sans MT" pitchFamily="34" charset="0"/>
            </a:endParaRPr>
          </a:p>
          <a:p>
            <a:pPr indent="-109538">
              <a:buNone/>
            </a:pPr>
            <a:endParaRPr lang="en-US" sz="3700" i="1" dirty="0" smtClean="0">
              <a:latin typeface="Gill Sans MT" pitchFamily="34" charset="0"/>
            </a:endParaRPr>
          </a:p>
          <a:p>
            <a:pPr indent="-109538">
              <a:buNone/>
            </a:pPr>
            <a:endParaRPr lang="en-US" sz="3700" i="1" dirty="0" smtClean="0">
              <a:latin typeface="Gill Sans MT" pitchFamily="34" charset="0"/>
            </a:endParaRPr>
          </a:p>
          <a:p>
            <a:pPr indent="-109538">
              <a:buNone/>
            </a:pPr>
            <a:endParaRPr lang="en-US" sz="3700" i="1" dirty="0" smtClean="0">
              <a:latin typeface="Gill Sans MT" pitchFamily="34" charset="0"/>
            </a:endParaRPr>
          </a:p>
          <a:p>
            <a:pPr indent="-109538">
              <a:buNone/>
            </a:pPr>
            <a:endParaRPr lang="en-US" sz="3700" i="1" dirty="0" smtClean="0">
              <a:latin typeface="Gill Sans MT" pitchFamily="34" charset="0"/>
            </a:endParaRPr>
          </a:p>
          <a:p>
            <a:pPr marL="966788" indent="0">
              <a:buNone/>
            </a:pPr>
            <a:r>
              <a:rPr lang="en-US" sz="4400" i="1" dirty="0" smtClean="0">
                <a:latin typeface="Gill Sans MT" pitchFamily="34" charset="0"/>
              </a:rPr>
              <a:t>Source: QLFS (2013), </a:t>
            </a:r>
            <a:r>
              <a:rPr lang="en-US" sz="4400" i="1" dirty="0" err="1" smtClean="0">
                <a:latin typeface="Gill Sans MT" pitchFamily="34" charset="0"/>
              </a:rPr>
              <a:t>StatsSA</a:t>
            </a:r>
            <a:endParaRPr lang="en-GB" sz="4400" dirty="0" smtClean="0">
              <a:latin typeface="Gill Sans MT" pitchFamily="34" charset="0"/>
            </a:endParaRPr>
          </a:p>
          <a:p>
            <a:pPr algn="just">
              <a:lnSpc>
                <a:spcPct val="120000"/>
              </a:lnSpc>
              <a:spcBef>
                <a:spcPts val="600"/>
              </a:spcBef>
              <a:spcAft>
                <a:spcPts val="600"/>
              </a:spcAft>
            </a:pPr>
            <a:r>
              <a:rPr lang="en-US" sz="6400" i="1" dirty="0" smtClean="0">
                <a:latin typeface="Gill Sans MT" pitchFamily="34" charset="0"/>
              </a:rPr>
              <a:t>An increased in unemployment rate across all race group between Q1:2013 and Q2:2013 </a:t>
            </a:r>
          </a:p>
          <a:p>
            <a:pPr algn="just">
              <a:lnSpc>
                <a:spcPct val="120000"/>
              </a:lnSpc>
              <a:spcBef>
                <a:spcPts val="600"/>
              </a:spcBef>
              <a:spcAft>
                <a:spcPts val="600"/>
              </a:spcAft>
            </a:pPr>
            <a:r>
              <a:rPr lang="en-US" sz="6400" i="1" dirty="0" smtClean="0">
                <a:latin typeface="Gill Sans MT" pitchFamily="34" charset="0"/>
              </a:rPr>
              <a:t>Highest unemployment rate is observed in Black household followed by Coloured households. </a:t>
            </a:r>
          </a:p>
          <a:p>
            <a:pPr algn="just">
              <a:lnSpc>
                <a:spcPct val="120000"/>
              </a:lnSpc>
              <a:spcBef>
                <a:spcPts val="600"/>
              </a:spcBef>
              <a:spcAft>
                <a:spcPts val="600"/>
              </a:spcAft>
            </a:pPr>
            <a:r>
              <a:rPr lang="en-US" sz="6400" i="1" dirty="0" smtClean="0">
                <a:latin typeface="Gill Sans MT" pitchFamily="34" charset="0"/>
              </a:rPr>
              <a:t>Apparent unemployment rate among the black and </a:t>
            </a:r>
            <a:r>
              <a:rPr lang="en-US" sz="6400" i="1" dirty="0" err="1" smtClean="0">
                <a:latin typeface="Gill Sans MT" pitchFamily="34" charset="0"/>
              </a:rPr>
              <a:t>coloured</a:t>
            </a:r>
            <a:r>
              <a:rPr lang="en-US" sz="6400" i="1" dirty="0" smtClean="0">
                <a:latin typeface="Gill Sans MT" pitchFamily="34" charset="0"/>
              </a:rPr>
              <a:t> household can be explained by level of education and skill orientation – low education level / non-skilled </a:t>
            </a:r>
          </a:p>
          <a:p>
            <a:pPr algn="just">
              <a:lnSpc>
                <a:spcPct val="120000"/>
              </a:lnSpc>
              <a:spcBef>
                <a:spcPts val="600"/>
              </a:spcBef>
              <a:spcAft>
                <a:spcPts val="600"/>
              </a:spcAft>
            </a:pPr>
            <a:r>
              <a:rPr lang="en-US" sz="6400" i="1" dirty="0" smtClean="0">
                <a:latin typeface="Gill Sans MT" pitchFamily="34" charset="0"/>
              </a:rPr>
              <a:t>Notably, White and Indian/Asian households are  considered as highly skilled and semi-skilled respectively – suitable for lucrative employment. </a:t>
            </a:r>
            <a:endParaRPr lang="en-US" sz="6400" b="1" i="1" dirty="0" smtClean="0">
              <a:latin typeface="Gill Sans MT" pitchFamily="34" charset="0"/>
            </a:endParaRPr>
          </a:p>
          <a:p>
            <a:endParaRPr lang="en-GB" sz="3500" b="1" i="1" dirty="0" smtClean="0">
              <a:latin typeface="Gill Sans MT" pitchFamily="34" charset="0"/>
            </a:endParaRPr>
          </a:p>
          <a:p>
            <a:endParaRPr lang="en-GB" dirty="0"/>
          </a:p>
        </p:txBody>
      </p:sp>
      <p:pic>
        <p:nvPicPr>
          <p:cNvPr id="34818" name="Chart 1"/>
          <p:cNvPicPr>
            <a:picLocks noChangeArrowheads="1"/>
          </p:cNvPicPr>
          <p:nvPr/>
        </p:nvPicPr>
        <p:blipFill>
          <a:blip r:embed="rId2"/>
          <a:srcRect/>
          <a:stretch>
            <a:fillRect/>
          </a:stretch>
        </p:blipFill>
        <p:spPr bwMode="auto">
          <a:xfrm>
            <a:off x="1143000" y="533400"/>
            <a:ext cx="6705600" cy="2743200"/>
          </a:xfrm>
          <a:prstGeom prst="rect">
            <a:avLst/>
          </a:prstGeom>
          <a:noFill/>
          <a:ln w="9525">
            <a:noFill/>
            <a:miter lim="800000"/>
            <a:headEnd/>
            <a:tailEnd/>
          </a:ln>
        </p:spPr>
      </p:pic>
      <p:sp>
        <p:nvSpPr>
          <p:cNvPr id="5" name="Rectangle 4"/>
          <p:cNvSpPr/>
          <p:nvPr/>
        </p:nvSpPr>
        <p:spPr>
          <a:xfrm>
            <a:off x="0" y="0"/>
            <a:ext cx="9144000" cy="369332"/>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buNone/>
            </a:pPr>
            <a:r>
              <a:rPr lang="en-US" i="1" u="sng" dirty="0" smtClean="0">
                <a:solidFill>
                  <a:srgbClr val="C00000"/>
                </a:solidFill>
                <a:latin typeface="Gill Sans MT" pitchFamily="34" charset="0"/>
              </a:rPr>
              <a:t>The Government Expenditure Multiplier:  Effect of Fiscal Shock on Employment </a:t>
            </a:r>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52400"/>
            <a:ext cx="6359370" cy="461665"/>
          </a:xfrm>
          <a:prstGeom prst="rect">
            <a:avLst/>
          </a:prstGeom>
        </p:spPr>
        <p:txBody>
          <a:bodyPr wrap="none">
            <a:spAutoFit/>
          </a:bodyPr>
          <a:lstStyle/>
          <a:p>
            <a:r>
              <a:rPr lang="en-US" sz="2400" dirty="0" smtClean="0">
                <a:latin typeface="Gill Sans MT" pitchFamily="34" charset="0"/>
              </a:rPr>
              <a:t>Table 8a: </a:t>
            </a:r>
            <a:r>
              <a:rPr lang="en-US" sz="2400" i="1" dirty="0" smtClean="0">
                <a:latin typeface="Gill Sans MT" pitchFamily="34" charset="0"/>
              </a:rPr>
              <a:t>Output Multiplier of a R1Million Investment</a:t>
            </a:r>
            <a:endParaRPr lang="en-GB" sz="2400" i="1" dirty="0">
              <a:latin typeface="Gill Sans MT" pitchFamily="34" charset="0"/>
            </a:endParaRPr>
          </a:p>
        </p:txBody>
      </p:sp>
      <p:graphicFrame>
        <p:nvGraphicFramePr>
          <p:cNvPr id="5" name="Table 4"/>
          <p:cNvGraphicFramePr>
            <a:graphicFrameLocks noGrp="1"/>
          </p:cNvGraphicFramePr>
          <p:nvPr/>
        </p:nvGraphicFramePr>
        <p:xfrm>
          <a:off x="685800" y="762000"/>
          <a:ext cx="8153400" cy="4666928"/>
        </p:xfrm>
        <a:graphic>
          <a:graphicData uri="http://schemas.openxmlformats.org/drawingml/2006/table">
            <a:tbl>
              <a:tblPr/>
              <a:tblGrid>
                <a:gridCol w="3675571"/>
                <a:gridCol w="3612735"/>
                <a:gridCol w="865094"/>
              </a:tblGrid>
              <a:tr h="457200">
                <a:tc>
                  <a:txBody>
                    <a:bodyPr/>
                    <a:lstStyle/>
                    <a:p>
                      <a:pPr marL="0" marR="0">
                        <a:spcBef>
                          <a:spcPts val="0"/>
                        </a:spcBef>
                        <a:spcAft>
                          <a:spcPts val="0"/>
                        </a:spcAft>
                      </a:pPr>
                      <a:r>
                        <a:rPr lang="en-ZA" sz="1600" dirty="0">
                          <a:solidFill>
                            <a:srgbClr val="000000"/>
                          </a:solidFill>
                          <a:latin typeface="Gill Sans MT" pitchFamily="34" charset="0"/>
                          <a:ea typeface="Times New Roman"/>
                          <a:cs typeface="Calibri"/>
                        </a:rPr>
                        <a:t>SECTOR</a:t>
                      </a:r>
                      <a:endParaRPr lang="en-GB" sz="1600" dirty="0">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marL="0" marR="0" algn="ctr">
                        <a:spcBef>
                          <a:spcPts val="0"/>
                        </a:spcBef>
                        <a:spcAft>
                          <a:spcPts val="0"/>
                        </a:spcAft>
                      </a:pPr>
                      <a:r>
                        <a:rPr lang="en-ZA" sz="1600" dirty="0" smtClean="0">
                          <a:solidFill>
                            <a:srgbClr val="000000"/>
                          </a:solidFill>
                          <a:latin typeface="Gill Sans MT" pitchFamily="34" charset="0"/>
                          <a:ea typeface="Times New Roman"/>
                          <a:cs typeface="Calibri"/>
                        </a:rPr>
                        <a:t>MULTIPLIER</a:t>
                      </a:r>
                    </a:p>
                    <a:p>
                      <a:pPr marL="0" marR="0" algn="ctr">
                        <a:spcBef>
                          <a:spcPts val="0"/>
                        </a:spcBef>
                        <a:spcAft>
                          <a:spcPts val="0"/>
                        </a:spcAft>
                      </a:pPr>
                      <a:r>
                        <a:rPr lang="en-ZA" sz="1600" dirty="0" smtClean="0">
                          <a:solidFill>
                            <a:srgbClr val="000000"/>
                          </a:solidFill>
                          <a:latin typeface="Gill Sans MT" pitchFamily="34" charset="0"/>
                          <a:ea typeface="Times New Roman"/>
                          <a:cs typeface="Calibri"/>
                        </a:rPr>
                        <a:t> </a:t>
                      </a:r>
                      <a:r>
                        <a:rPr lang="en-ZA" sz="1600" dirty="0">
                          <a:solidFill>
                            <a:srgbClr val="000000"/>
                          </a:solidFill>
                          <a:latin typeface="Gill Sans MT" pitchFamily="34" charset="0"/>
                          <a:ea typeface="Times New Roman"/>
                          <a:cs typeface="Calibri"/>
                        </a:rPr>
                        <a:t>(Numbers of Employment Created)</a:t>
                      </a:r>
                      <a:endParaRPr lang="en-GB" sz="1600" dirty="0">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r>
              <a:tr h="527308">
                <a:tc>
                  <a:txBody>
                    <a:bodyPr/>
                    <a:lstStyle/>
                    <a:p>
                      <a:pPr marL="0" marR="0">
                        <a:spcBef>
                          <a:spcPts val="0"/>
                        </a:spcBef>
                        <a:spcAft>
                          <a:spcPts val="0"/>
                        </a:spcAft>
                      </a:pPr>
                      <a:r>
                        <a:rPr lang="en-ZA" sz="1600" dirty="0">
                          <a:solidFill>
                            <a:schemeClr val="tx1"/>
                          </a:solidFill>
                          <a:latin typeface="Gill Sans MT" pitchFamily="34" charset="0"/>
                          <a:ea typeface="Times New Roman"/>
                          <a:cs typeface="Calibri"/>
                        </a:rPr>
                        <a:t>Agriculture</a:t>
                      </a:r>
                      <a:endParaRPr lang="en-GB" sz="1600" dirty="0">
                        <a:solidFill>
                          <a:schemeClr val="tx1"/>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600" b="1" dirty="0">
                          <a:solidFill>
                            <a:srgbClr val="FF0000"/>
                          </a:solidFill>
                          <a:latin typeface="Gill Sans MT" pitchFamily="34" charset="0"/>
                          <a:ea typeface="Times New Roman"/>
                          <a:cs typeface="Calibri"/>
                        </a:rPr>
                        <a:t>10.5</a:t>
                      </a:r>
                      <a:endParaRPr lang="en-GB" sz="1600" b="1" dirty="0">
                        <a:solidFill>
                          <a:srgbClr val="FF0000"/>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000">
                          <a:solidFill>
                            <a:srgbClr val="000000"/>
                          </a:solidFill>
                          <a:latin typeface="Gill Sans MT"/>
                          <a:ea typeface="Times New Roman"/>
                          <a:cs typeface="Calibri"/>
                        </a:rPr>
                        <a:t> </a:t>
                      </a:r>
                      <a:endParaRPr lang="en-GB" sz="1200">
                        <a:latin typeface="Times New Roman"/>
                        <a:ea typeface="SimSu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7505">
                <a:tc>
                  <a:txBody>
                    <a:bodyPr/>
                    <a:lstStyle/>
                    <a:p>
                      <a:pPr marL="0" marR="0">
                        <a:spcBef>
                          <a:spcPts val="0"/>
                        </a:spcBef>
                        <a:spcAft>
                          <a:spcPts val="0"/>
                        </a:spcAft>
                      </a:pPr>
                      <a:r>
                        <a:rPr lang="en-ZA" sz="1600" dirty="0">
                          <a:solidFill>
                            <a:schemeClr val="tx1"/>
                          </a:solidFill>
                          <a:latin typeface="Gill Sans MT" pitchFamily="34" charset="0"/>
                          <a:ea typeface="Times New Roman"/>
                          <a:cs typeface="Calibri"/>
                        </a:rPr>
                        <a:t>Wholesale and Retail</a:t>
                      </a:r>
                      <a:endParaRPr lang="en-GB" sz="1600" dirty="0">
                        <a:solidFill>
                          <a:schemeClr val="tx1"/>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600" dirty="0">
                          <a:solidFill>
                            <a:srgbClr val="FF0000"/>
                          </a:solidFill>
                          <a:latin typeface="Gill Sans MT" pitchFamily="34" charset="0"/>
                          <a:ea typeface="Times New Roman"/>
                          <a:cs typeface="Calibri"/>
                        </a:rPr>
                        <a:t>3.3</a:t>
                      </a:r>
                      <a:endParaRPr lang="en-GB" sz="1600" dirty="0">
                        <a:solidFill>
                          <a:srgbClr val="FF0000"/>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000">
                          <a:solidFill>
                            <a:srgbClr val="000000"/>
                          </a:solidFill>
                          <a:latin typeface="Gill Sans MT"/>
                          <a:ea typeface="Times New Roman"/>
                          <a:cs typeface="Calibri"/>
                        </a:rPr>
                        <a:t> </a:t>
                      </a:r>
                      <a:endParaRPr lang="en-GB" sz="1200">
                        <a:latin typeface="Times New Roman"/>
                        <a:ea typeface="SimSu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7505">
                <a:tc>
                  <a:txBody>
                    <a:bodyPr/>
                    <a:lstStyle/>
                    <a:p>
                      <a:pPr marL="0" marR="0">
                        <a:spcBef>
                          <a:spcPts val="0"/>
                        </a:spcBef>
                        <a:spcAft>
                          <a:spcPts val="0"/>
                        </a:spcAft>
                      </a:pPr>
                      <a:r>
                        <a:rPr lang="en-ZA" sz="1600" dirty="0">
                          <a:solidFill>
                            <a:schemeClr val="tx1"/>
                          </a:solidFill>
                          <a:latin typeface="Gill Sans MT" pitchFamily="34" charset="0"/>
                          <a:ea typeface="Times New Roman"/>
                          <a:cs typeface="Calibri"/>
                        </a:rPr>
                        <a:t>Manufacturing</a:t>
                      </a:r>
                      <a:endParaRPr lang="en-GB" sz="1600" dirty="0">
                        <a:solidFill>
                          <a:schemeClr val="tx1"/>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600" dirty="0">
                          <a:solidFill>
                            <a:srgbClr val="FF0000"/>
                          </a:solidFill>
                          <a:latin typeface="Gill Sans MT" pitchFamily="34" charset="0"/>
                          <a:ea typeface="Times New Roman"/>
                          <a:cs typeface="Calibri"/>
                        </a:rPr>
                        <a:t>3</a:t>
                      </a:r>
                      <a:endParaRPr lang="en-GB" sz="1600" dirty="0">
                        <a:solidFill>
                          <a:srgbClr val="FF0000"/>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000">
                          <a:solidFill>
                            <a:srgbClr val="000000"/>
                          </a:solidFill>
                          <a:latin typeface="Gill Sans MT"/>
                          <a:ea typeface="Times New Roman"/>
                          <a:cs typeface="Calibri"/>
                        </a:rPr>
                        <a:t> </a:t>
                      </a:r>
                      <a:endParaRPr lang="en-GB" sz="1200">
                        <a:latin typeface="Times New Roman"/>
                        <a:ea typeface="SimSu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7505">
                <a:tc>
                  <a:txBody>
                    <a:bodyPr/>
                    <a:lstStyle/>
                    <a:p>
                      <a:pPr marL="0" marR="0">
                        <a:spcBef>
                          <a:spcPts val="0"/>
                        </a:spcBef>
                        <a:spcAft>
                          <a:spcPts val="0"/>
                        </a:spcAft>
                      </a:pPr>
                      <a:r>
                        <a:rPr lang="en-ZA" sz="1600" dirty="0">
                          <a:solidFill>
                            <a:schemeClr val="tx1"/>
                          </a:solidFill>
                          <a:latin typeface="Gill Sans MT" pitchFamily="34" charset="0"/>
                          <a:ea typeface="Times New Roman"/>
                          <a:cs typeface="Calibri"/>
                        </a:rPr>
                        <a:t>Construction</a:t>
                      </a:r>
                      <a:endParaRPr lang="en-GB" sz="1600" dirty="0">
                        <a:solidFill>
                          <a:schemeClr val="tx1"/>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600" dirty="0">
                          <a:solidFill>
                            <a:srgbClr val="FF0000"/>
                          </a:solidFill>
                          <a:latin typeface="Gill Sans MT" pitchFamily="34" charset="0"/>
                          <a:ea typeface="Times New Roman"/>
                          <a:cs typeface="Calibri"/>
                        </a:rPr>
                        <a:t>2.5</a:t>
                      </a:r>
                      <a:endParaRPr lang="en-GB" sz="1600" dirty="0">
                        <a:solidFill>
                          <a:srgbClr val="FF0000"/>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000">
                          <a:solidFill>
                            <a:srgbClr val="000000"/>
                          </a:solidFill>
                          <a:latin typeface="Gill Sans MT"/>
                          <a:ea typeface="Times New Roman"/>
                          <a:cs typeface="Calibri"/>
                        </a:rPr>
                        <a:t> </a:t>
                      </a:r>
                      <a:endParaRPr lang="en-GB" sz="1200">
                        <a:latin typeface="Times New Roman"/>
                        <a:ea typeface="SimSu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7505">
                <a:tc>
                  <a:txBody>
                    <a:bodyPr/>
                    <a:lstStyle/>
                    <a:p>
                      <a:pPr marL="0" marR="0">
                        <a:spcBef>
                          <a:spcPts val="0"/>
                        </a:spcBef>
                        <a:spcAft>
                          <a:spcPts val="0"/>
                        </a:spcAft>
                      </a:pPr>
                      <a:r>
                        <a:rPr lang="en-ZA" sz="1600" dirty="0">
                          <a:solidFill>
                            <a:srgbClr val="000000"/>
                          </a:solidFill>
                          <a:latin typeface="Gill Sans MT" pitchFamily="34" charset="0"/>
                          <a:ea typeface="Times New Roman"/>
                          <a:cs typeface="Calibri"/>
                        </a:rPr>
                        <a:t>Finance</a:t>
                      </a:r>
                      <a:endParaRPr lang="en-GB" sz="1600" dirty="0">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600" dirty="0">
                          <a:solidFill>
                            <a:srgbClr val="FF0000"/>
                          </a:solidFill>
                          <a:latin typeface="Gill Sans MT" pitchFamily="34" charset="0"/>
                          <a:ea typeface="Times New Roman"/>
                          <a:cs typeface="Calibri"/>
                        </a:rPr>
                        <a:t>1</a:t>
                      </a:r>
                      <a:endParaRPr lang="en-GB" sz="1600" dirty="0">
                        <a:solidFill>
                          <a:srgbClr val="FF0000"/>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000">
                          <a:solidFill>
                            <a:srgbClr val="000000"/>
                          </a:solidFill>
                          <a:latin typeface="Gill Sans MT"/>
                          <a:ea typeface="Times New Roman"/>
                          <a:cs typeface="Calibri"/>
                        </a:rPr>
                        <a:t> </a:t>
                      </a:r>
                      <a:endParaRPr lang="en-GB" sz="1200">
                        <a:latin typeface="Times New Roman"/>
                        <a:ea typeface="SimSu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7505">
                <a:tc>
                  <a:txBody>
                    <a:bodyPr/>
                    <a:lstStyle/>
                    <a:p>
                      <a:pPr marL="0" marR="0">
                        <a:spcBef>
                          <a:spcPts val="0"/>
                        </a:spcBef>
                        <a:spcAft>
                          <a:spcPts val="0"/>
                        </a:spcAft>
                      </a:pPr>
                      <a:r>
                        <a:rPr lang="en-ZA" sz="1600">
                          <a:solidFill>
                            <a:srgbClr val="000000"/>
                          </a:solidFill>
                          <a:latin typeface="Gill Sans MT" pitchFamily="34" charset="0"/>
                          <a:ea typeface="Times New Roman"/>
                          <a:cs typeface="Calibri"/>
                        </a:rPr>
                        <a:t>Mining</a:t>
                      </a:r>
                      <a:endParaRPr lang="en-GB" sz="1600">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600" dirty="0">
                          <a:solidFill>
                            <a:srgbClr val="FF0000"/>
                          </a:solidFill>
                          <a:latin typeface="Gill Sans MT" pitchFamily="34" charset="0"/>
                          <a:ea typeface="Times New Roman"/>
                          <a:cs typeface="Calibri"/>
                        </a:rPr>
                        <a:t>0.5</a:t>
                      </a:r>
                      <a:endParaRPr lang="en-GB" sz="1600" dirty="0">
                        <a:solidFill>
                          <a:srgbClr val="FF0000"/>
                        </a:solidFill>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000">
                          <a:solidFill>
                            <a:srgbClr val="000000"/>
                          </a:solidFill>
                          <a:latin typeface="Gill Sans MT"/>
                          <a:ea typeface="Times New Roman"/>
                          <a:cs typeface="Calibri"/>
                        </a:rPr>
                        <a:t> </a:t>
                      </a:r>
                      <a:endParaRPr lang="en-GB" sz="1200">
                        <a:latin typeface="Times New Roman"/>
                        <a:ea typeface="SimSu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7505">
                <a:tc>
                  <a:txBody>
                    <a:bodyPr/>
                    <a:lstStyle/>
                    <a:p>
                      <a:pPr marL="0" marR="0">
                        <a:spcBef>
                          <a:spcPts val="0"/>
                        </a:spcBef>
                        <a:spcAft>
                          <a:spcPts val="0"/>
                        </a:spcAft>
                      </a:pPr>
                      <a:r>
                        <a:rPr lang="en-ZA" sz="1600">
                          <a:solidFill>
                            <a:srgbClr val="000000"/>
                          </a:solidFill>
                          <a:latin typeface="Gill Sans MT" pitchFamily="34" charset="0"/>
                          <a:ea typeface="Times New Roman"/>
                          <a:cs typeface="Calibri"/>
                        </a:rPr>
                        <a:t>Transport &amp; Communication</a:t>
                      </a:r>
                      <a:endParaRPr lang="en-GB" sz="1600">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600" dirty="0">
                          <a:solidFill>
                            <a:srgbClr val="000000"/>
                          </a:solidFill>
                          <a:latin typeface="Gill Sans MT" pitchFamily="34" charset="0"/>
                          <a:ea typeface="Times New Roman"/>
                          <a:cs typeface="Calibri"/>
                        </a:rPr>
                        <a:t>0.1</a:t>
                      </a:r>
                      <a:endParaRPr lang="en-GB" sz="1600" dirty="0">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000">
                          <a:solidFill>
                            <a:srgbClr val="000000"/>
                          </a:solidFill>
                          <a:latin typeface="Gill Sans MT"/>
                          <a:ea typeface="Times New Roman"/>
                          <a:cs typeface="Calibri"/>
                        </a:rPr>
                        <a:t> </a:t>
                      </a:r>
                      <a:endParaRPr lang="en-GB" sz="1200">
                        <a:latin typeface="Times New Roman"/>
                        <a:ea typeface="SimSu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46910">
                <a:tc>
                  <a:txBody>
                    <a:bodyPr/>
                    <a:lstStyle/>
                    <a:p>
                      <a:pPr marL="0" marR="0">
                        <a:spcBef>
                          <a:spcPts val="0"/>
                        </a:spcBef>
                        <a:spcAft>
                          <a:spcPts val="0"/>
                        </a:spcAft>
                      </a:pPr>
                      <a:r>
                        <a:rPr lang="en-ZA" sz="1600">
                          <a:solidFill>
                            <a:srgbClr val="000000"/>
                          </a:solidFill>
                          <a:latin typeface="Gill Sans MT" pitchFamily="34" charset="0"/>
                          <a:ea typeface="Times New Roman"/>
                          <a:cs typeface="Calibri"/>
                        </a:rPr>
                        <a:t>Electricity</a:t>
                      </a:r>
                      <a:endParaRPr lang="en-GB" sz="1600">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600" dirty="0">
                          <a:solidFill>
                            <a:srgbClr val="000000"/>
                          </a:solidFill>
                          <a:latin typeface="Gill Sans MT" pitchFamily="34" charset="0"/>
                          <a:ea typeface="Times New Roman"/>
                          <a:cs typeface="Calibri"/>
                        </a:rPr>
                        <a:t>0.1</a:t>
                      </a:r>
                      <a:endParaRPr lang="en-GB" sz="1600" dirty="0">
                        <a:latin typeface="Gill Sans MT" pitchFamily="34" charset="0"/>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ZA" sz="1000" dirty="0">
                          <a:solidFill>
                            <a:srgbClr val="000000"/>
                          </a:solidFill>
                          <a:latin typeface="Gill Sans MT"/>
                          <a:ea typeface="Times New Roman"/>
                          <a:cs typeface="Calibri"/>
                        </a:rPr>
                        <a:t> </a:t>
                      </a:r>
                      <a:endParaRPr lang="en-GB" sz="1200" dirty="0">
                        <a:latin typeface="Times New Roman"/>
                        <a:ea typeface="SimSu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6" name="Right Arrow 5"/>
          <p:cNvSpPr/>
          <p:nvPr/>
        </p:nvSpPr>
        <p:spPr>
          <a:xfrm rot="5400000" flipV="1">
            <a:off x="5562600" y="2514600"/>
            <a:ext cx="2209800" cy="2286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7" name="Oval 6"/>
          <p:cNvSpPr/>
          <p:nvPr/>
        </p:nvSpPr>
        <p:spPr>
          <a:xfrm>
            <a:off x="228600" y="1295400"/>
            <a:ext cx="2438400" cy="2667000"/>
          </a:xfrm>
          <a:prstGeom prst="ellipse">
            <a:avLst/>
          </a:prstGeom>
          <a:noFill/>
          <a:ln w="63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pPr algn="l"/>
            <a:r>
              <a:rPr lang="en-GB" i="1" dirty="0" smtClean="0">
                <a:latin typeface="Gill Sans MT" pitchFamily="34" charset="0"/>
              </a:rPr>
              <a:t/>
            </a:r>
            <a:br>
              <a:rPr lang="en-GB" i="1" dirty="0" smtClean="0">
                <a:latin typeface="Gill Sans MT" pitchFamily="34" charset="0"/>
              </a:rPr>
            </a:br>
            <a:endParaRPr lang="en-GB" dirty="0"/>
          </a:p>
        </p:txBody>
      </p:sp>
      <p:graphicFrame>
        <p:nvGraphicFramePr>
          <p:cNvPr id="4" name="Table 3"/>
          <p:cNvGraphicFramePr>
            <a:graphicFrameLocks noGrp="1"/>
          </p:cNvGraphicFramePr>
          <p:nvPr/>
        </p:nvGraphicFramePr>
        <p:xfrm>
          <a:off x="533400" y="533400"/>
          <a:ext cx="8229600" cy="2286000"/>
        </p:xfrm>
        <a:graphic>
          <a:graphicData uri="http://schemas.openxmlformats.org/drawingml/2006/table">
            <a:tbl>
              <a:tblPr/>
              <a:tblGrid>
                <a:gridCol w="3325091"/>
                <a:gridCol w="2576945"/>
                <a:gridCol w="2327564"/>
              </a:tblGrid>
              <a:tr h="238760">
                <a:tc>
                  <a:txBody>
                    <a:bodyPr/>
                    <a:lstStyle/>
                    <a:p>
                      <a:pPr marL="0" marR="0">
                        <a:spcBef>
                          <a:spcPts val="0"/>
                        </a:spcBef>
                        <a:spcAft>
                          <a:spcPts val="0"/>
                        </a:spcAft>
                      </a:pPr>
                      <a:r>
                        <a:rPr lang="en-ZA" sz="1500" dirty="0" smtClean="0">
                          <a:solidFill>
                            <a:srgbClr val="000000"/>
                          </a:solidFill>
                          <a:latin typeface="Gill Sans MT"/>
                          <a:ea typeface="Times New Roman"/>
                          <a:cs typeface="Calibri"/>
                        </a:rPr>
                        <a:t>Growth Rate over 10 years</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500" b="0" dirty="0" smtClean="0">
                          <a:solidFill>
                            <a:srgbClr val="000000"/>
                          </a:solidFill>
                          <a:latin typeface="Gill Sans MT"/>
                          <a:ea typeface="Times New Roman"/>
                          <a:cs typeface="Calibri"/>
                        </a:rPr>
                        <a:t>Simulated as growth path of 3.4% </a:t>
                      </a:r>
                      <a:endParaRPr lang="en-GB" sz="1500" b="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ZA" sz="1500" b="0" dirty="0" smtClean="0">
                          <a:solidFill>
                            <a:srgbClr val="000000"/>
                          </a:solidFill>
                          <a:latin typeface="Gill Sans MT"/>
                          <a:ea typeface="Times New Roman"/>
                          <a:cs typeface="Calibri"/>
                        </a:rPr>
                        <a:t>Simulated as growth path of 10</a:t>
                      </a:r>
                      <a:r>
                        <a:rPr lang="en-ZA" sz="1500" b="0" dirty="0">
                          <a:solidFill>
                            <a:srgbClr val="000000"/>
                          </a:solidFill>
                          <a:latin typeface="Gill Sans MT"/>
                          <a:ea typeface="Times New Roman"/>
                          <a:cs typeface="Calibri"/>
                        </a:rPr>
                        <a:t>%</a:t>
                      </a:r>
                      <a:endParaRPr lang="en-GB" sz="1500" b="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205105">
                <a:tc>
                  <a:txBody>
                    <a:bodyPr/>
                    <a:lstStyle/>
                    <a:p>
                      <a:pPr marL="0" marR="0">
                        <a:spcBef>
                          <a:spcPts val="0"/>
                        </a:spcBef>
                        <a:spcAft>
                          <a:spcPts val="0"/>
                        </a:spcAft>
                      </a:pPr>
                      <a:r>
                        <a:rPr lang="en-ZA" sz="1500" dirty="0">
                          <a:solidFill>
                            <a:srgbClr val="000000"/>
                          </a:solidFill>
                          <a:latin typeface="Gill Sans MT"/>
                          <a:ea typeface="Times New Roman"/>
                          <a:cs typeface="Calibri"/>
                        </a:rPr>
                        <a:t>Output</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a:solidFill>
                            <a:srgbClr val="000000"/>
                          </a:solidFill>
                          <a:latin typeface="Gill Sans MT"/>
                          <a:ea typeface="Times New Roman"/>
                          <a:cs typeface="Calibri"/>
                        </a:rPr>
                        <a:t>R184 bn</a:t>
                      </a:r>
                      <a:endParaRPr lang="en-GB" sz="15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a:solidFill>
                            <a:srgbClr val="000000"/>
                          </a:solidFill>
                          <a:latin typeface="Gill Sans MT"/>
                          <a:ea typeface="Times New Roman"/>
                          <a:cs typeface="Calibri"/>
                        </a:rPr>
                        <a:t>R537 bn</a:t>
                      </a:r>
                      <a:endParaRPr lang="en-GB" sz="15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5105">
                <a:tc>
                  <a:txBody>
                    <a:bodyPr/>
                    <a:lstStyle/>
                    <a:p>
                      <a:pPr marL="0" marR="0">
                        <a:spcBef>
                          <a:spcPts val="0"/>
                        </a:spcBef>
                        <a:spcAft>
                          <a:spcPts val="0"/>
                        </a:spcAft>
                      </a:pPr>
                      <a:r>
                        <a:rPr lang="en-ZA" sz="1500" b="0" dirty="0">
                          <a:solidFill>
                            <a:srgbClr val="000000"/>
                          </a:solidFill>
                          <a:latin typeface="Gill Sans MT"/>
                          <a:ea typeface="Times New Roman"/>
                          <a:cs typeface="Calibri"/>
                        </a:rPr>
                        <a:t>Employment</a:t>
                      </a:r>
                      <a:endParaRPr lang="en-GB" sz="1500" b="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b="0" dirty="0">
                          <a:solidFill>
                            <a:srgbClr val="C00000"/>
                          </a:solidFill>
                          <a:latin typeface="Gill Sans MT"/>
                          <a:ea typeface="Times New Roman"/>
                          <a:cs typeface="Calibri"/>
                        </a:rPr>
                        <a:t>158,000</a:t>
                      </a:r>
                      <a:endParaRPr lang="en-GB" sz="1500" b="0" dirty="0">
                        <a:solidFill>
                          <a:srgbClr val="C00000"/>
                        </a:solidFill>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b="0" dirty="0">
                          <a:solidFill>
                            <a:srgbClr val="C00000"/>
                          </a:solidFill>
                          <a:latin typeface="Gill Sans MT"/>
                          <a:ea typeface="Times New Roman"/>
                          <a:cs typeface="Calibri"/>
                        </a:rPr>
                        <a:t>454,000</a:t>
                      </a:r>
                      <a:endParaRPr lang="en-GB" sz="1500" b="0" dirty="0">
                        <a:solidFill>
                          <a:srgbClr val="C00000"/>
                        </a:solidFill>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5105">
                <a:tc>
                  <a:txBody>
                    <a:bodyPr/>
                    <a:lstStyle/>
                    <a:p>
                      <a:pPr marL="0" marR="0">
                        <a:spcBef>
                          <a:spcPts val="0"/>
                        </a:spcBef>
                        <a:spcAft>
                          <a:spcPts val="0"/>
                        </a:spcAft>
                      </a:pPr>
                      <a:r>
                        <a:rPr lang="en-ZA" sz="1500" dirty="0">
                          <a:solidFill>
                            <a:srgbClr val="000000"/>
                          </a:solidFill>
                          <a:latin typeface="Gill Sans MT"/>
                          <a:ea typeface="Times New Roman"/>
                          <a:cs typeface="Calibri"/>
                        </a:rPr>
                        <a:t>Investment</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R116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R339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5105">
                <a:tc>
                  <a:txBody>
                    <a:bodyPr/>
                    <a:lstStyle/>
                    <a:p>
                      <a:pPr marL="0" marR="0">
                        <a:spcBef>
                          <a:spcPts val="0"/>
                        </a:spcBef>
                        <a:spcAft>
                          <a:spcPts val="0"/>
                        </a:spcAft>
                      </a:pPr>
                      <a:r>
                        <a:rPr lang="en-ZA" sz="1500" dirty="0">
                          <a:solidFill>
                            <a:srgbClr val="000000"/>
                          </a:solidFill>
                          <a:latin typeface="Gill Sans MT"/>
                          <a:ea typeface="Times New Roman"/>
                          <a:cs typeface="Calibri"/>
                        </a:rPr>
                        <a:t>Household consumption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R136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R398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5105">
                <a:tc>
                  <a:txBody>
                    <a:bodyPr/>
                    <a:lstStyle/>
                    <a:p>
                      <a:pPr marL="0" marR="0">
                        <a:spcBef>
                          <a:spcPts val="0"/>
                        </a:spcBef>
                        <a:spcAft>
                          <a:spcPts val="0"/>
                        </a:spcAft>
                      </a:pPr>
                      <a:r>
                        <a:rPr lang="en-ZA" sz="1500">
                          <a:solidFill>
                            <a:srgbClr val="000000"/>
                          </a:solidFill>
                          <a:latin typeface="Gill Sans MT"/>
                          <a:ea typeface="Times New Roman"/>
                          <a:cs typeface="Calibri"/>
                        </a:rPr>
                        <a:t>Real wages</a:t>
                      </a:r>
                      <a:endParaRPr lang="en-GB" sz="15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R61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R177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5105">
                <a:tc>
                  <a:txBody>
                    <a:bodyPr/>
                    <a:lstStyle/>
                    <a:p>
                      <a:pPr marL="0" marR="0">
                        <a:spcBef>
                          <a:spcPts val="0"/>
                        </a:spcBef>
                        <a:spcAft>
                          <a:spcPts val="0"/>
                        </a:spcAft>
                      </a:pPr>
                      <a:r>
                        <a:rPr lang="en-ZA" sz="1500">
                          <a:solidFill>
                            <a:srgbClr val="000000"/>
                          </a:solidFill>
                          <a:latin typeface="Gill Sans MT"/>
                          <a:ea typeface="Times New Roman"/>
                          <a:cs typeface="Calibri"/>
                        </a:rPr>
                        <a:t>Exports</a:t>
                      </a:r>
                      <a:endParaRPr lang="en-GB" sz="15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a:solidFill>
                            <a:srgbClr val="000000"/>
                          </a:solidFill>
                          <a:latin typeface="Gill Sans MT"/>
                          <a:ea typeface="Times New Roman"/>
                          <a:cs typeface="Calibri"/>
                        </a:rPr>
                        <a:t>R52 bn</a:t>
                      </a:r>
                      <a:endParaRPr lang="en-GB" sz="15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R151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4465">
                <a:tc>
                  <a:txBody>
                    <a:bodyPr/>
                    <a:lstStyle/>
                    <a:p>
                      <a:pPr marL="0" marR="0">
                        <a:spcBef>
                          <a:spcPts val="0"/>
                        </a:spcBef>
                        <a:spcAft>
                          <a:spcPts val="0"/>
                        </a:spcAft>
                      </a:pPr>
                      <a:r>
                        <a:rPr lang="en-ZA" sz="1500">
                          <a:solidFill>
                            <a:srgbClr val="000000"/>
                          </a:solidFill>
                          <a:latin typeface="Gill Sans MT"/>
                          <a:ea typeface="Times New Roman"/>
                          <a:cs typeface="Calibri"/>
                        </a:rPr>
                        <a:t>Imports</a:t>
                      </a:r>
                      <a:endParaRPr lang="en-GB" sz="15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a:solidFill>
                            <a:srgbClr val="000000"/>
                          </a:solidFill>
                          <a:latin typeface="Gill Sans MT"/>
                          <a:ea typeface="Times New Roman"/>
                          <a:cs typeface="Calibri"/>
                        </a:rPr>
                        <a:t>R102 bn</a:t>
                      </a:r>
                      <a:endParaRPr lang="en-GB" sz="15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R297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5105">
                <a:tc>
                  <a:txBody>
                    <a:bodyPr/>
                    <a:lstStyle/>
                    <a:p>
                      <a:pPr marL="0" marR="0">
                        <a:spcBef>
                          <a:spcPts val="0"/>
                        </a:spcBef>
                        <a:spcAft>
                          <a:spcPts val="0"/>
                        </a:spcAft>
                      </a:pPr>
                      <a:r>
                        <a:rPr lang="en-ZA" sz="1500">
                          <a:solidFill>
                            <a:srgbClr val="000000"/>
                          </a:solidFill>
                          <a:latin typeface="Gill Sans MT"/>
                          <a:ea typeface="Times New Roman"/>
                          <a:cs typeface="Calibri"/>
                        </a:rPr>
                        <a:t>Fiscal revenue</a:t>
                      </a:r>
                      <a:endParaRPr lang="en-GB" sz="150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R62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ZA" sz="1500" dirty="0">
                          <a:solidFill>
                            <a:srgbClr val="000000"/>
                          </a:solidFill>
                          <a:latin typeface="Gill Sans MT"/>
                          <a:ea typeface="Times New Roman"/>
                          <a:cs typeface="Calibri"/>
                        </a:rPr>
                        <a:t>R182 </a:t>
                      </a:r>
                      <a:r>
                        <a:rPr lang="en-ZA" sz="1500" dirty="0" err="1">
                          <a:solidFill>
                            <a:srgbClr val="000000"/>
                          </a:solidFill>
                          <a:latin typeface="Gill Sans MT"/>
                          <a:ea typeface="Times New Roman"/>
                          <a:cs typeface="Calibri"/>
                        </a:rPr>
                        <a:t>bn</a:t>
                      </a:r>
                      <a:endParaRPr lang="en-GB" sz="1500" dirty="0">
                        <a:latin typeface="Times New Roman"/>
                        <a:ea typeface="SimSu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6865" name="Rectangle 1"/>
          <p:cNvSpPr>
            <a:spLocks noChangeArrowheads="1"/>
          </p:cNvSpPr>
          <p:nvPr/>
        </p:nvSpPr>
        <p:spPr bwMode="auto">
          <a:xfrm>
            <a:off x="304800" y="2819400"/>
            <a:ext cx="8610600" cy="27853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ZA" sz="1500" b="0" i="0" u="none" strike="noStrike" cap="none" normalizeH="0" baseline="0" dirty="0" smtClean="0">
                <a:ln>
                  <a:noFill/>
                </a:ln>
                <a:solidFill>
                  <a:srgbClr val="000000"/>
                </a:solidFill>
                <a:effectLst/>
                <a:latin typeface="Gill Sans MT" pitchFamily="34" charset="0"/>
                <a:ea typeface="Calibri" pitchFamily="34" charset="0"/>
                <a:cs typeface="Arial" pitchFamily="34" charset="0"/>
              </a:rPr>
              <a:t>Interpreting</a:t>
            </a:r>
            <a:r>
              <a:rPr kumimoji="0" lang="en-ZA" sz="1500" b="0" i="0" u="none" strike="noStrike" cap="none" normalizeH="0" dirty="0" smtClean="0">
                <a:ln>
                  <a:noFill/>
                </a:ln>
                <a:solidFill>
                  <a:srgbClr val="000000"/>
                </a:solidFill>
                <a:effectLst/>
                <a:latin typeface="Gill Sans MT" pitchFamily="34" charset="0"/>
                <a:ea typeface="Calibri" pitchFamily="34" charset="0"/>
                <a:cs typeface="Arial" pitchFamily="34" charset="0"/>
              </a:rPr>
              <a:t> the results </a:t>
            </a:r>
            <a:r>
              <a:rPr lang="en-ZA" sz="1500" dirty="0" smtClean="0">
                <a:solidFill>
                  <a:srgbClr val="000000"/>
                </a:solidFill>
                <a:latin typeface="Gill Sans MT" pitchFamily="34" charset="0"/>
                <a:ea typeface="Calibri" pitchFamily="34" charset="0"/>
                <a:cs typeface="Arial" pitchFamily="34" charset="0"/>
              </a:rPr>
              <a:t>in </a:t>
            </a:r>
            <a:r>
              <a:rPr kumimoji="0" lang="en-ZA" sz="1500" b="0" i="0" u="none" strike="noStrike" cap="none" normalizeH="0" baseline="0" dirty="0" smtClean="0">
                <a:ln>
                  <a:noFill/>
                </a:ln>
                <a:solidFill>
                  <a:srgbClr val="000000"/>
                </a:solidFill>
                <a:effectLst/>
                <a:latin typeface="Gill Sans MT" pitchFamily="34" charset="0"/>
                <a:ea typeface="Calibri" pitchFamily="34" charset="0"/>
                <a:cs typeface="Arial" pitchFamily="34" charset="0"/>
              </a:rPr>
              <a:t>Table 8b:</a:t>
            </a:r>
            <a:r>
              <a:rPr kumimoji="0" lang="en-ZA" sz="1500" b="0" i="0" u="none" strike="noStrike" cap="none" normalizeH="0" dirty="0" smtClean="0">
                <a:ln>
                  <a:noFill/>
                </a:ln>
                <a:solidFill>
                  <a:srgbClr val="000000"/>
                </a:solidFill>
                <a:effectLst/>
                <a:latin typeface="Gill Sans MT" pitchFamily="34" charset="0"/>
                <a:ea typeface="Calibri" pitchFamily="34" charset="0"/>
                <a:cs typeface="Arial" pitchFamily="34" charset="0"/>
              </a:rPr>
              <a:t> </a:t>
            </a:r>
          </a:p>
          <a:p>
            <a:pPr marL="0" marR="0" lvl="0" indent="0" algn="just" defTabSz="914400" rtl="0" eaLnBrk="1" fontAlgn="base" latinLnBrk="0" hangingPunct="1">
              <a:lnSpc>
                <a:spcPct val="100000"/>
              </a:lnSpc>
              <a:spcBef>
                <a:spcPts val="600"/>
              </a:spcBef>
              <a:spcAft>
                <a:spcPts val="600"/>
              </a:spcAft>
              <a:buClrTx/>
              <a:buSzTx/>
              <a:buFont typeface="Arial" pitchFamily="34" charset="0"/>
              <a:buChar char="•"/>
              <a:tabLst/>
            </a:pPr>
            <a:r>
              <a:rPr kumimoji="0" lang="en-ZA" sz="1500" b="0" i="0" u="none" strike="noStrike" cap="none" normalizeH="0" baseline="0" dirty="0" smtClean="0">
                <a:ln>
                  <a:noFill/>
                </a:ln>
                <a:solidFill>
                  <a:srgbClr val="000000"/>
                </a:solidFill>
                <a:effectLst/>
                <a:latin typeface="Gill Sans MT" pitchFamily="34" charset="0"/>
                <a:ea typeface="Calibri" pitchFamily="34" charset="0"/>
                <a:cs typeface="Arial" pitchFamily="34" charset="0"/>
              </a:rPr>
              <a:t>  A direct boost in the manufacturing output in SA will have a direct impact on the macro variables in the system. </a:t>
            </a:r>
            <a:r>
              <a:rPr lang="en-ZA" sz="1500" dirty="0" smtClean="0">
                <a:solidFill>
                  <a:srgbClr val="000000"/>
                </a:solidFill>
                <a:latin typeface="Gill Sans MT" pitchFamily="34" charset="0"/>
                <a:ea typeface="Calibri" pitchFamily="34" charset="0"/>
                <a:cs typeface="Arial" pitchFamily="34" charset="0"/>
              </a:rPr>
              <a:t>i.e. </a:t>
            </a:r>
            <a:r>
              <a:rPr kumimoji="0" lang="en-ZA" sz="1500" b="0" i="0" u="none" strike="noStrike" cap="none" normalizeH="0" baseline="0" dirty="0" smtClean="0">
                <a:ln>
                  <a:noFill/>
                </a:ln>
                <a:solidFill>
                  <a:srgbClr val="000000"/>
                </a:solidFill>
                <a:effectLst/>
                <a:latin typeface="Gill Sans MT" pitchFamily="34" charset="0"/>
                <a:ea typeface="Calibri" pitchFamily="34" charset="0"/>
                <a:cs typeface="Arial" pitchFamily="34" charset="0"/>
              </a:rPr>
              <a:t>faster adjustment process exists as the shock affects output directly. Given a 3.4% growth per annum, overall economic output of the manufacturing sector will increase by a cumulative R184 billion, and by R537 billion given a sustainable 10% growth per annum.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lang="en-ZA" sz="1500" dirty="0" smtClean="0">
              <a:solidFill>
                <a:srgbClr val="000000"/>
              </a:solidFill>
              <a:latin typeface="Gill Sans MT"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ZA" sz="1500" b="0" i="0" u="none" strike="noStrike" cap="none" normalizeH="0" baseline="0" dirty="0" smtClean="0">
                <a:ln>
                  <a:noFill/>
                </a:ln>
                <a:solidFill>
                  <a:srgbClr val="000000"/>
                </a:solidFill>
                <a:effectLst/>
                <a:latin typeface="Gill Sans MT" pitchFamily="34" charset="0"/>
                <a:ea typeface="Calibri" pitchFamily="34" charset="0"/>
                <a:cs typeface="Arial" pitchFamily="34" charset="0"/>
              </a:rPr>
              <a:t>  Theoretically</a:t>
            </a:r>
            <a:r>
              <a:rPr kumimoji="0" lang="en-ZA" altLang="zh-CN" sz="1500" b="0" i="0" u="none" strike="noStrike" cap="none" normalizeH="0" baseline="0" dirty="0" smtClean="0">
                <a:ln>
                  <a:noFill/>
                </a:ln>
                <a:solidFill>
                  <a:schemeClr val="tx1"/>
                </a:solidFill>
                <a:effectLst/>
                <a:latin typeface="Gill Sans MT" pitchFamily="34" charset="0"/>
                <a:ea typeface="SimSun" pitchFamily="2" charset="-122"/>
                <a:cs typeface="Arial" pitchFamily="34" charset="0"/>
              </a:rPr>
              <a:t>, modelling</a:t>
            </a:r>
            <a:r>
              <a:rPr lang="en-ZA" altLang="zh-CN" sz="1500" dirty="0" smtClean="0">
                <a:latin typeface="Gill Sans MT" pitchFamily="34" charset="0"/>
                <a:ea typeface="SimSun" pitchFamily="2" charset="-122"/>
                <a:cs typeface="Arial" pitchFamily="34" charset="0"/>
              </a:rPr>
              <a:t> </a:t>
            </a:r>
            <a:r>
              <a:rPr kumimoji="0" lang="en-ZA" altLang="zh-CN" sz="1500" b="0" i="0" u="none" strike="noStrike" cap="none" normalizeH="0" baseline="0" dirty="0" smtClean="0">
                <a:ln>
                  <a:noFill/>
                </a:ln>
                <a:solidFill>
                  <a:schemeClr val="tx1"/>
                </a:solidFill>
                <a:effectLst/>
                <a:latin typeface="Gill Sans MT" pitchFamily="34" charset="0"/>
                <a:ea typeface="SimSun" pitchFamily="2" charset="-122"/>
                <a:cs typeface="Arial" pitchFamily="34" charset="0"/>
              </a:rPr>
              <a:t>the baseline scenario growth path (3.4%), the cumulative additional jobs that will be generated will come to an estimated 158, 000 leading to a real wage increase of about R61 billion over the same period. Investment and household consumption spending will receive an estimated R116 billion and R136 billion boost, respectively. An estimated R52 billion additional exports will be generated under the assumption that global demand will pick up moderately in favour of domestic manufactured goods. </a:t>
            </a:r>
            <a:endParaRPr kumimoji="0" lang="en-ZA" altLang="zh-CN" sz="1500" b="0" i="0" u="none" strike="noStrike" cap="none" normalizeH="0" baseline="0" dirty="0" smtClean="0">
              <a:ln>
                <a:noFill/>
              </a:ln>
              <a:solidFill>
                <a:schemeClr val="tx1"/>
              </a:solidFill>
              <a:effectLst/>
              <a:latin typeface="Gill Sans MT" pitchFamily="34" charset="0"/>
              <a:cs typeface="Arial" pitchFamily="34" charset="0"/>
            </a:endParaRPr>
          </a:p>
        </p:txBody>
      </p:sp>
      <p:sp>
        <p:nvSpPr>
          <p:cNvPr id="5" name="Rectangle 4"/>
          <p:cNvSpPr/>
          <p:nvPr/>
        </p:nvSpPr>
        <p:spPr>
          <a:xfrm>
            <a:off x="1066800" y="152400"/>
            <a:ext cx="7239000" cy="369332"/>
          </a:xfrm>
          <a:prstGeom prst="rect">
            <a:avLst/>
          </a:prstGeom>
        </p:spPr>
        <p:txBody>
          <a:bodyPr wrap="square">
            <a:spAutoFit/>
          </a:bodyPr>
          <a:lstStyle/>
          <a:p>
            <a:r>
              <a:rPr lang="en-US" dirty="0" smtClean="0">
                <a:latin typeface="Gill Sans MT" pitchFamily="34" charset="0"/>
              </a:rPr>
              <a:t>Table 8b: </a:t>
            </a:r>
            <a:r>
              <a:rPr lang="en-US" i="1" dirty="0" smtClean="0">
                <a:latin typeface="Gill Sans MT" pitchFamily="34" charset="0"/>
              </a:rPr>
              <a:t>Output Multiplier of a R1Million Investment (used PAIRS BAU) </a:t>
            </a:r>
            <a:endParaRPr lang="en-GB"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5"/>
                                        </p:tgtEl>
                                        <p:attrNameLst>
                                          <p:attrName>style.visibility</p:attrName>
                                        </p:attrNameLst>
                                      </p:cBhvr>
                                      <p:to>
                                        <p:strVal val="visible"/>
                                      </p:to>
                                    </p:set>
                                    <p:anim calcmode="lin" valueType="num">
                                      <p:cBhvr additive="base">
                                        <p:cTn id="7" dur="500" fill="hold"/>
                                        <p:tgtEl>
                                          <p:spTgt spid="36865"/>
                                        </p:tgtEl>
                                        <p:attrNameLst>
                                          <p:attrName>ppt_x</p:attrName>
                                        </p:attrNameLst>
                                      </p:cBhvr>
                                      <p:tavLst>
                                        <p:tav tm="0">
                                          <p:val>
                                            <p:strVal val="#ppt_x"/>
                                          </p:val>
                                        </p:tav>
                                        <p:tav tm="100000">
                                          <p:val>
                                            <p:strVal val="#ppt_x"/>
                                          </p:val>
                                        </p:tav>
                                      </p:tavLst>
                                    </p:anim>
                                    <p:anim calcmode="lin" valueType="num">
                                      <p:cBhvr additive="base">
                                        <p:cTn id="8" dur="500" fill="hold"/>
                                        <p:tgtEl>
                                          <p:spTgt spid="368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style>
          <a:lnRef idx="1">
            <a:schemeClr val="dk1"/>
          </a:lnRef>
          <a:fillRef idx="2">
            <a:schemeClr val="dk1"/>
          </a:fillRef>
          <a:effectRef idx="1">
            <a:schemeClr val="dk1"/>
          </a:effectRef>
          <a:fontRef idx="minor">
            <a:schemeClr val="dk1"/>
          </a:fontRef>
        </p:style>
        <p:txBody>
          <a:bodyPr/>
          <a:lstStyle/>
          <a:p>
            <a:r>
              <a:rPr lang="en-US" sz="3200" u="sng" dirty="0" smtClean="0">
                <a:solidFill>
                  <a:srgbClr val="C00000"/>
                </a:solidFill>
                <a:latin typeface="Gill Sans MT" pitchFamily="34" charset="0"/>
              </a:rPr>
              <a:t>Summarized Empirical Findings</a:t>
            </a:r>
            <a:r>
              <a:rPr lang="en-US" sz="3200" dirty="0" smtClean="0">
                <a:solidFill>
                  <a:srgbClr val="C00000"/>
                </a:solidFill>
                <a:latin typeface="Gill Sans MT" pitchFamily="34" charset="0"/>
              </a:rPr>
              <a:t> (1)</a:t>
            </a:r>
            <a:endParaRPr lang="en-GB" sz="3000" dirty="0">
              <a:solidFill>
                <a:srgbClr val="9C0412"/>
              </a:solidFill>
              <a:latin typeface="Gill Sans MT" pitchFamily="34" charset="0"/>
            </a:endParaRPr>
          </a:p>
        </p:txBody>
      </p:sp>
      <p:sp>
        <p:nvSpPr>
          <p:cNvPr id="3" name="Content Placeholder 2"/>
          <p:cNvSpPr>
            <a:spLocks noGrp="1"/>
          </p:cNvSpPr>
          <p:nvPr>
            <p:ph idx="1"/>
          </p:nvPr>
        </p:nvSpPr>
        <p:spPr>
          <a:xfrm>
            <a:off x="228600" y="609600"/>
            <a:ext cx="8686800" cy="4953000"/>
          </a:xfrm>
        </p:spPr>
        <p:txBody>
          <a:bodyPr/>
          <a:lstStyle/>
          <a:p>
            <a:pPr>
              <a:spcBef>
                <a:spcPts val="600"/>
              </a:spcBef>
              <a:spcAft>
                <a:spcPts val="600"/>
              </a:spcAft>
              <a:buNone/>
            </a:pPr>
            <a:r>
              <a:rPr lang="en-ZA" sz="1700" b="1" dirty="0" smtClean="0">
                <a:latin typeface="Gill Sans MT" pitchFamily="34" charset="0"/>
              </a:rPr>
              <a:t>Our results suggests that… </a:t>
            </a:r>
          </a:p>
          <a:p>
            <a:pPr indent="-225425" algn="just">
              <a:spcBef>
                <a:spcPts val="600"/>
              </a:spcBef>
              <a:spcAft>
                <a:spcPts val="600"/>
              </a:spcAft>
            </a:pPr>
            <a:r>
              <a:rPr lang="en-ZA" sz="1700" dirty="0" smtClean="0">
                <a:latin typeface="Gill Sans MT" pitchFamily="34" charset="0"/>
              </a:rPr>
              <a:t>The </a:t>
            </a:r>
            <a:r>
              <a:rPr lang="en-ZA" sz="1700" u="sng" dirty="0" smtClean="0">
                <a:latin typeface="Gill Sans MT" pitchFamily="34" charset="0"/>
              </a:rPr>
              <a:t>need for FS government to focus its strategic policy and priority on revitalising the fading mining and the agriculture sectors  </a:t>
            </a:r>
            <a:r>
              <a:rPr lang="en-ZA" sz="1700" dirty="0" smtClean="0">
                <a:latin typeface="Gill Sans MT" pitchFamily="34" charset="0"/>
              </a:rPr>
              <a:t>to  reduce the existing high unemployment rate. </a:t>
            </a:r>
          </a:p>
          <a:p>
            <a:pPr indent="-225425" algn="just">
              <a:spcBef>
                <a:spcPts val="600"/>
              </a:spcBef>
              <a:spcAft>
                <a:spcPts val="600"/>
              </a:spcAft>
            </a:pPr>
            <a:r>
              <a:rPr lang="en-ZA" sz="1700" dirty="0" smtClean="0">
                <a:latin typeface="Gill Sans MT" pitchFamily="34" charset="0"/>
              </a:rPr>
              <a:t>An increase in  </a:t>
            </a:r>
            <a:r>
              <a:rPr lang="en-ZA" sz="1700" u="sng" dirty="0" smtClean="0">
                <a:latin typeface="Gill Sans MT" pitchFamily="34" charset="0"/>
              </a:rPr>
              <a:t>provincial government spending would  only  improve general welfare across households</a:t>
            </a:r>
            <a:r>
              <a:rPr lang="en-ZA" sz="1700" dirty="0" smtClean="0">
                <a:latin typeface="Gill Sans MT" pitchFamily="34" charset="0"/>
              </a:rPr>
              <a:t>, specifically the previously disadvantage households (the African Blacks), </a:t>
            </a:r>
            <a:r>
              <a:rPr lang="en-ZA" sz="1700" b="1" dirty="0" smtClean="0">
                <a:latin typeface="Gill Sans MT" pitchFamily="34" charset="0"/>
              </a:rPr>
              <a:t>IF </a:t>
            </a:r>
            <a:r>
              <a:rPr lang="en-ZA" sz="1700" dirty="0" smtClean="0">
                <a:latin typeface="Gill Sans MT" pitchFamily="34" charset="0"/>
              </a:rPr>
              <a:t> FS government  implement a subsidized rate scheme targeted at manufacturing sectors to stimulate output, </a:t>
            </a:r>
            <a:r>
              <a:rPr lang="en-ZA" sz="1700" dirty="0" err="1" smtClean="0">
                <a:latin typeface="Gill Sans MT" pitchFamily="34" charset="0"/>
              </a:rPr>
              <a:t>sectoral</a:t>
            </a:r>
            <a:r>
              <a:rPr lang="en-ZA" sz="1700" dirty="0" smtClean="0">
                <a:latin typeface="Gill Sans MT" pitchFamily="34" charset="0"/>
              </a:rPr>
              <a:t> performance and provincial contribution to the national GDP. </a:t>
            </a:r>
          </a:p>
          <a:p>
            <a:pPr indent="-225425" algn="just">
              <a:spcBef>
                <a:spcPts val="600"/>
              </a:spcBef>
              <a:spcAft>
                <a:spcPts val="600"/>
              </a:spcAft>
            </a:pPr>
            <a:r>
              <a:rPr lang="en-ZA" sz="1700" b="1" dirty="0" smtClean="0">
                <a:latin typeface="Gill Sans MT" pitchFamily="34" charset="0"/>
              </a:rPr>
              <a:t>Only a vibrant manufacturing sector  </a:t>
            </a:r>
            <a:r>
              <a:rPr lang="en-ZA" sz="1700" dirty="0" smtClean="0">
                <a:latin typeface="Gill Sans MT" pitchFamily="34" charset="0"/>
              </a:rPr>
              <a:t>in the FS  would have a significant  direct impact on macro-economic variables such as household consumption, GDP, income and investment. </a:t>
            </a:r>
          </a:p>
          <a:p>
            <a:pPr indent="-225425" algn="just">
              <a:spcBef>
                <a:spcPts val="600"/>
              </a:spcBef>
              <a:spcAft>
                <a:spcPts val="600"/>
              </a:spcAft>
            </a:pPr>
            <a:r>
              <a:rPr lang="en-ZA" sz="1700" dirty="0" smtClean="0">
                <a:latin typeface="Gill Sans MT" pitchFamily="34" charset="0"/>
              </a:rPr>
              <a:t>At the </a:t>
            </a:r>
            <a:r>
              <a:rPr lang="en-ZA" sz="1700" dirty="0" err="1" smtClean="0">
                <a:latin typeface="Gill Sans MT" pitchFamily="34" charset="0"/>
              </a:rPr>
              <a:t>sectoral</a:t>
            </a:r>
            <a:r>
              <a:rPr lang="en-ZA" sz="1700" dirty="0" smtClean="0">
                <a:latin typeface="Gill Sans MT" pitchFamily="34" charset="0"/>
              </a:rPr>
              <a:t> level, manufacturing, wholesale &amp; retail, trade, finance, construction and mining sectors are capable of creating massive jobs and improve the Provincial growth over a forecasted ten (10) year period. However, </a:t>
            </a:r>
            <a:r>
              <a:rPr lang="en-US" sz="1700" b="1" dirty="0" smtClean="0">
                <a:latin typeface="Gill Sans MT" pitchFamily="34" charset="0"/>
              </a:rPr>
              <a:t>manufacturing  sector  has </a:t>
            </a:r>
            <a:r>
              <a:rPr lang="en-ZA" sz="1700" b="1" dirty="0" smtClean="0">
                <a:latin typeface="Gill Sans MT" pitchFamily="34" charset="0"/>
              </a:rPr>
              <a:t>the strongest multiplier effect  that filters into other </a:t>
            </a:r>
            <a:r>
              <a:rPr lang="en-US" sz="1700" b="1" dirty="0" smtClean="0">
                <a:latin typeface="Gill Sans MT" pitchFamily="34" charset="0"/>
              </a:rPr>
              <a:t>sectors. </a:t>
            </a:r>
            <a:endParaRPr lang="en-GB" sz="1700" b="1" dirty="0" smtClean="0">
              <a:latin typeface="Gill Sans MT" pitchFamily="34" charset="0"/>
            </a:endParaRPr>
          </a:p>
          <a:p>
            <a:pPr indent="-225425" algn="just">
              <a:spcBef>
                <a:spcPts val="600"/>
              </a:spcBef>
              <a:spcAft>
                <a:spcPts val="600"/>
              </a:spcAft>
            </a:pPr>
            <a:r>
              <a:rPr lang="en-US" sz="1700" dirty="0" smtClean="0">
                <a:latin typeface="Gill Sans MT" pitchFamily="34" charset="0"/>
              </a:rPr>
              <a:t> The manufacturing sector  remains the most important sector in  FS capable of producing  more income, boost  GDP growth and raise aggregate output level. </a:t>
            </a:r>
            <a:r>
              <a:rPr lang="en-US" sz="1700" i="1" dirty="0" smtClean="0">
                <a:latin typeface="Gill Sans MT" pitchFamily="34" charset="0"/>
              </a:rPr>
              <a:t>For SA, cf. </a:t>
            </a:r>
            <a:r>
              <a:rPr lang="en-US" sz="1700" i="1" dirty="0" err="1" smtClean="0">
                <a:latin typeface="Gill Sans MT" pitchFamily="34" charset="0"/>
              </a:rPr>
              <a:t>Ngadu</a:t>
            </a:r>
            <a:r>
              <a:rPr lang="en-US" sz="1700" i="1" dirty="0" smtClean="0">
                <a:latin typeface="Gill Sans MT" pitchFamily="34" charset="0"/>
              </a:rPr>
              <a:t> et.al (2010)</a:t>
            </a:r>
            <a:endParaRPr lang="en-GB" sz="1700" i="1" dirty="0" smtClean="0"/>
          </a:p>
          <a:p>
            <a:pPr marL="57150" indent="0">
              <a:spcBef>
                <a:spcPts val="600"/>
              </a:spcBef>
            </a:pPr>
            <a:endParaRPr lang="en-GB" sz="2000" dirty="0">
              <a:latin typeface="Gill Sans MT" pitchFamily="34"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heckerboard(across)">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heckerboard(across)">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checkerboard(across)">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checkerboard(across)">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checkerboard(across)">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style>
          <a:lnRef idx="1">
            <a:schemeClr val="dk1"/>
          </a:lnRef>
          <a:fillRef idx="2">
            <a:schemeClr val="dk1"/>
          </a:fillRef>
          <a:effectRef idx="1">
            <a:schemeClr val="dk1"/>
          </a:effectRef>
          <a:fontRef idx="minor">
            <a:schemeClr val="dk1"/>
          </a:fontRef>
        </p:style>
        <p:txBody>
          <a:bodyPr/>
          <a:lstStyle/>
          <a:p>
            <a:r>
              <a:rPr lang="en-US" sz="3200" u="sng" dirty="0" smtClean="0">
                <a:solidFill>
                  <a:srgbClr val="C00000"/>
                </a:solidFill>
                <a:latin typeface="Gill Sans MT" pitchFamily="34" charset="0"/>
              </a:rPr>
              <a:t>Summarized Empirical Findings</a:t>
            </a:r>
            <a:r>
              <a:rPr lang="en-US" sz="3200" dirty="0" smtClean="0">
                <a:solidFill>
                  <a:srgbClr val="C00000"/>
                </a:solidFill>
                <a:latin typeface="Gill Sans MT" pitchFamily="34" charset="0"/>
              </a:rPr>
              <a:t> (2)</a:t>
            </a:r>
            <a:endParaRPr lang="en-GB" sz="3000" dirty="0">
              <a:solidFill>
                <a:srgbClr val="9C0412"/>
              </a:solidFill>
              <a:latin typeface="Gill Sans MT" pitchFamily="34" charset="0"/>
            </a:endParaRPr>
          </a:p>
        </p:txBody>
      </p:sp>
      <p:sp>
        <p:nvSpPr>
          <p:cNvPr id="3" name="Content Placeholder 2"/>
          <p:cNvSpPr>
            <a:spLocks noGrp="1"/>
          </p:cNvSpPr>
          <p:nvPr>
            <p:ph idx="1"/>
          </p:nvPr>
        </p:nvSpPr>
        <p:spPr>
          <a:xfrm>
            <a:off x="152400" y="609600"/>
            <a:ext cx="8839200" cy="5029200"/>
          </a:xfrm>
        </p:spPr>
        <p:txBody>
          <a:bodyPr/>
          <a:lstStyle/>
          <a:p>
            <a:pPr algn="just"/>
            <a:r>
              <a:rPr lang="en-US" sz="1600" dirty="0" smtClean="0">
                <a:latin typeface="Gill Sans MT" pitchFamily="34" charset="0"/>
              </a:rPr>
              <a:t>White and Asian/Indian Household groups benefited more than the African Black households. This  findings aligns with  results of  </a:t>
            </a:r>
            <a:r>
              <a:rPr lang="en-US" sz="1600" dirty="0" err="1" smtClean="0">
                <a:latin typeface="Gill Sans MT" pitchFamily="34" charset="0"/>
              </a:rPr>
              <a:t>Thurlow</a:t>
            </a:r>
            <a:r>
              <a:rPr lang="en-US" sz="1600" dirty="0" smtClean="0">
                <a:latin typeface="Gill Sans MT" pitchFamily="34" charset="0"/>
              </a:rPr>
              <a:t> (2006), </a:t>
            </a:r>
            <a:r>
              <a:rPr lang="en-US" sz="1600" dirty="0" err="1" smtClean="0">
                <a:latin typeface="Gill Sans MT" pitchFamily="34" charset="0"/>
              </a:rPr>
              <a:t>Thurlow</a:t>
            </a:r>
            <a:r>
              <a:rPr lang="en-US" sz="1600" dirty="0" smtClean="0">
                <a:latin typeface="Gill Sans MT" pitchFamily="34" charset="0"/>
              </a:rPr>
              <a:t> and van Seventer (2008), </a:t>
            </a:r>
            <a:r>
              <a:rPr lang="en-US" sz="1600" dirty="0" err="1" smtClean="0">
                <a:latin typeface="Gill Sans MT" pitchFamily="34" charset="0"/>
              </a:rPr>
              <a:t>Hérault</a:t>
            </a:r>
            <a:r>
              <a:rPr lang="en-US" sz="1600" dirty="0" smtClean="0">
                <a:latin typeface="Gill Sans MT" pitchFamily="34" charset="0"/>
              </a:rPr>
              <a:t> et.al (2005), </a:t>
            </a:r>
            <a:r>
              <a:rPr lang="en-US" sz="1600" dirty="0" err="1" smtClean="0">
                <a:latin typeface="Gill Sans MT" pitchFamily="34" charset="0"/>
              </a:rPr>
              <a:t>Hérault</a:t>
            </a:r>
            <a:r>
              <a:rPr lang="en-US" sz="1600" dirty="0" smtClean="0">
                <a:latin typeface="Gill Sans MT" pitchFamily="34" charset="0"/>
              </a:rPr>
              <a:t> et.al (2009), </a:t>
            </a:r>
            <a:r>
              <a:rPr lang="en-US" sz="1600" dirty="0" err="1" smtClean="0">
                <a:latin typeface="Gill Sans MT" pitchFamily="34" charset="0"/>
              </a:rPr>
              <a:t>Mabugu</a:t>
            </a:r>
            <a:r>
              <a:rPr lang="en-US" sz="1600" dirty="0" smtClean="0">
                <a:latin typeface="Gill Sans MT" pitchFamily="34" charset="0"/>
              </a:rPr>
              <a:t> (2007). </a:t>
            </a:r>
          </a:p>
          <a:p>
            <a:pPr marL="0" indent="0" algn="just">
              <a:buNone/>
            </a:pPr>
            <a:r>
              <a:rPr lang="en-US" sz="1600" i="1" dirty="0" smtClean="0">
                <a:latin typeface="Gill Sans MT" pitchFamily="34" charset="0"/>
              </a:rPr>
              <a:t>…This finding is  plausible because the manufacturing sector</a:t>
            </a:r>
            <a:r>
              <a:rPr lang="en-US" sz="1600" dirty="0" smtClean="0">
                <a:latin typeface="Gill Sans MT" pitchFamily="34" charset="0"/>
              </a:rPr>
              <a:t>: (</a:t>
            </a:r>
            <a:r>
              <a:rPr lang="en-US" sz="1600" dirty="0" err="1" smtClean="0">
                <a:latin typeface="Gill Sans MT" pitchFamily="34" charset="0"/>
              </a:rPr>
              <a:t>i</a:t>
            </a:r>
            <a:r>
              <a:rPr lang="en-US" sz="1600" dirty="0" smtClean="0">
                <a:latin typeface="Gill Sans MT" pitchFamily="34" charset="0"/>
              </a:rPr>
              <a:t>) require mostly the highly skilled and semi-skilled workers to operates its machineries and few unskilled workers (larger made up of the previously disadvantage racial groups), (ii) is more capital-intensive and less labor intensive.</a:t>
            </a:r>
            <a:endParaRPr lang="en-GB" sz="1600" dirty="0" smtClean="0">
              <a:latin typeface="Gill Sans MT" pitchFamily="34" charset="0"/>
            </a:endParaRPr>
          </a:p>
          <a:p>
            <a:pPr algn="just"/>
            <a:endParaRPr lang="en-US" sz="1600" dirty="0" smtClean="0">
              <a:latin typeface="Gill Sans MT" pitchFamily="34" charset="0"/>
            </a:endParaRPr>
          </a:p>
          <a:p>
            <a:pPr algn="just"/>
            <a:r>
              <a:rPr lang="en-US" sz="1600" b="1" dirty="0" smtClean="0">
                <a:latin typeface="Gill Sans MT" pitchFamily="34" charset="0"/>
              </a:rPr>
              <a:t>The</a:t>
            </a:r>
            <a:r>
              <a:rPr lang="en-US" sz="1600" dirty="0" smtClean="0">
                <a:latin typeface="Gill Sans MT" pitchFamily="34" charset="0"/>
              </a:rPr>
              <a:t> </a:t>
            </a:r>
            <a:r>
              <a:rPr lang="en-US" sz="1600" b="1" dirty="0" smtClean="0">
                <a:latin typeface="Gill Sans MT" pitchFamily="34" charset="0"/>
              </a:rPr>
              <a:t>previously disadvantage (African Blacks) will only benefit from an increase in government expenditure only if the Free State government initiate the revitalization of </a:t>
            </a:r>
            <a:r>
              <a:rPr lang="en-US" sz="1600" b="1" dirty="0" err="1" smtClean="0">
                <a:latin typeface="Gill Sans MT" pitchFamily="34" charset="0"/>
              </a:rPr>
              <a:t>labour</a:t>
            </a:r>
            <a:r>
              <a:rPr lang="en-US" sz="1600" b="1" dirty="0" smtClean="0">
                <a:latin typeface="Gill Sans MT" pitchFamily="34" charset="0"/>
              </a:rPr>
              <a:t> intensive sectors such as agriculture and mining</a:t>
            </a:r>
            <a:r>
              <a:rPr lang="en-US" sz="1600" dirty="0" smtClean="0">
                <a:latin typeface="Gill Sans MT" pitchFamily="34" charset="0"/>
              </a:rPr>
              <a:t>. Policy designs targeted towards beneficiation in the mining sectors, agro-processing and construction of infrastructures will assist the Provincial government to tackle the existing high rate of unemployment, poverty incidence and inequality while improving the Provincial economic performance and contribution to the national gross GDP.</a:t>
            </a:r>
          </a:p>
          <a:p>
            <a:pPr algn="just"/>
            <a:endParaRPr lang="en-US" sz="1600" dirty="0" smtClean="0">
              <a:latin typeface="Gill Sans MT" pitchFamily="34" charset="0"/>
            </a:endParaRPr>
          </a:p>
          <a:p>
            <a:pPr algn="just"/>
            <a:r>
              <a:rPr lang="en-US" sz="1600" dirty="0" smtClean="0">
                <a:latin typeface="Gill Sans MT" pitchFamily="34" charset="0"/>
              </a:rPr>
              <a:t> Overall, empirical evidence shows that the </a:t>
            </a:r>
            <a:r>
              <a:rPr lang="en-US" sz="1600" b="1" dirty="0" smtClean="0">
                <a:latin typeface="Gill Sans MT" pitchFamily="34" charset="0"/>
              </a:rPr>
              <a:t>largest multiplier lies in the manufacturing sector</a:t>
            </a:r>
            <a:r>
              <a:rPr lang="en-US" sz="1600" dirty="0" smtClean="0">
                <a:latin typeface="Gill Sans MT" pitchFamily="34" charset="0"/>
              </a:rPr>
              <a:t>, hence, South Africa and Free State government should align its investments into strategic sectors as </a:t>
            </a:r>
            <a:r>
              <a:rPr lang="en-GB" sz="1600" dirty="0" smtClean="0">
                <a:latin typeface="Gill Sans MT" pitchFamily="34" charset="0"/>
              </a:rPr>
              <a:t>agricultural and mining value chains, manufacturing and services </a:t>
            </a:r>
            <a:r>
              <a:rPr lang="en-US" sz="1600" dirty="0" smtClean="0">
                <a:latin typeface="Gill Sans MT" pitchFamily="34" charset="0"/>
              </a:rPr>
              <a:t>advocated in the New Growth Path frame work (2011:24) </a:t>
            </a:r>
            <a:endParaRPr lang="en-GB" sz="1600" dirty="0" smtClean="0">
              <a:latin typeface="Gill Sans MT" pitchFamily="34" charset="0"/>
            </a:endParaRPr>
          </a:p>
          <a:p>
            <a:pPr marL="57150" indent="0">
              <a:spcBef>
                <a:spcPts val="600"/>
              </a:spcBef>
            </a:pPr>
            <a:endParaRPr lang="en-GB" sz="1600" dirty="0">
              <a:latin typeface="Gill Sans MT"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heckerboard(across)">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heckerboard(across)">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5029200"/>
          </a:xfrm>
        </p:spPr>
        <p:txBody>
          <a:bodyPr/>
          <a:lstStyle/>
          <a:p>
            <a:pPr algn="just">
              <a:lnSpc>
                <a:spcPct val="120000"/>
              </a:lnSpc>
              <a:spcBef>
                <a:spcPts val="1200"/>
              </a:spcBef>
            </a:pPr>
            <a:r>
              <a:rPr lang="en-US" sz="2000" b="1" dirty="0" smtClean="0">
                <a:latin typeface="Gill Sans MT" pitchFamily="34" charset="0"/>
              </a:rPr>
              <a:t>Four policy related recommendations are suggested to policy makers in Free State based on our empirical findings. </a:t>
            </a:r>
          </a:p>
          <a:p>
            <a:pPr marL="514350" indent="-514350" algn="just">
              <a:lnSpc>
                <a:spcPct val="120000"/>
              </a:lnSpc>
              <a:spcBef>
                <a:spcPts val="1200"/>
              </a:spcBef>
              <a:buFont typeface="+mj-lt"/>
              <a:buAutoNum type="arabicPeriod"/>
            </a:pPr>
            <a:r>
              <a:rPr lang="en-ZA" sz="2000" dirty="0" smtClean="0">
                <a:latin typeface="Gill Sans MT" pitchFamily="34" charset="0"/>
              </a:rPr>
              <a:t>To enhance output productivity and reduce the burden of high production cost of energy intensive industries (e.g. manufacturing), </a:t>
            </a:r>
            <a:r>
              <a:rPr lang="en-ZA" sz="2000" u="sng" dirty="0" smtClean="0">
                <a:latin typeface="Gill Sans MT" pitchFamily="34" charset="0"/>
              </a:rPr>
              <a:t>FS government should  standardise electricity price at a subsidized rate</a:t>
            </a:r>
            <a:r>
              <a:rPr lang="en-ZA" sz="2000" dirty="0" smtClean="0">
                <a:latin typeface="Gill Sans MT" pitchFamily="34" charset="0"/>
              </a:rPr>
              <a:t>. In effect, this would allow competitiveness  across the sectors/ industries.  </a:t>
            </a:r>
          </a:p>
          <a:p>
            <a:pPr marL="630238" indent="-630238" algn="just">
              <a:lnSpc>
                <a:spcPct val="120000"/>
              </a:lnSpc>
              <a:spcBef>
                <a:spcPts val="1200"/>
              </a:spcBef>
              <a:buNone/>
            </a:pPr>
            <a:r>
              <a:rPr lang="en-ZA" sz="2000" b="1" i="1" dirty="0" smtClean="0">
                <a:latin typeface="Gill Sans MT" pitchFamily="34" charset="0"/>
              </a:rPr>
              <a:t>Long run effect :  </a:t>
            </a:r>
            <a:r>
              <a:rPr lang="en-ZA" sz="2000" i="1" dirty="0" smtClean="0">
                <a:latin typeface="Gill Sans MT" pitchFamily="34" charset="0"/>
              </a:rPr>
              <a:t>Lower production cost       High productivity     Increase in labour demanded by energy intensive industries  such as manufacturing sectors      Lower  Provincial unemployment rate  &amp; raise labour absorption capacity of energy intensive industries  due to rise  in aggregate demand emanating from higher income received by households for supplying labour. </a:t>
            </a:r>
            <a:endParaRPr lang="en-GB" sz="2000" i="1" dirty="0" smtClean="0">
              <a:latin typeface="Gill Sans MT" pitchFamily="34" charset="0"/>
            </a:endParaRPr>
          </a:p>
          <a:p>
            <a:pPr marL="514350" indent="-285750"/>
            <a:endParaRPr lang="en-US" sz="2000" dirty="0" smtClean="0">
              <a:latin typeface="Gill Sans MT" pitchFamily="34" charset="0"/>
            </a:endParaRPr>
          </a:p>
          <a:p>
            <a:pPr marL="514350" indent="-285750"/>
            <a:endParaRPr lang="en-US" sz="1800" dirty="0" smtClean="0">
              <a:latin typeface="Gill Sans MT" pitchFamily="34" charset="0"/>
            </a:endParaRPr>
          </a:p>
          <a:p>
            <a:pPr marL="514350" indent="-285750"/>
            <a:endParaRPr lang="en-US" sz="2000" dirty="0" smtClean="0"/>
          </a:p>
          <a:p>
            <a:pPr marL="514350" indent="-285750"/>
            <a:endParaRPr lang="en-GB" sz="2000" dirty="0"/>
          </a:p>
        </p:txBody>
      </p:sp>
      <p:sp>
        <p:nvSpPr>
          <p:cNvPr id="5" name="Rectangle 4"/>
          <p:cNvSpPr/>
          <p:nvPr/>
        </p:nvSpPr>
        <p:spPr>
          <a:xfrm>
            <a:off x="0" y="0"/>
            <a:ext cx="9144000" cy="46166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2400" u="sng" dirty="0" smtClean="0">
                <a:solidFill>
                  <a:srgbClr val="C00000"/>
                </a:solidFill>
                <a:latin typeface="Gill Sans MT" pitchFamily="34" charset="0"/>
              </a:rPr>
              <a:t>POLICY RECOMMENDATIONS</a:t>
            </a:r>
            <a:r>
              <a:rPr lang="en-US" sz="2400" dirty="0" smtClean="0">
                <a:solidFill>
                  <a:srgbClr val="C00000"/>
                </a:solidFill>
                <a:latin typeface="Gill Sans MT" pitchFamily="34" charset="0"/>
              </a:rPr>
              <a:t> (</a:t>
            </a:r>
            <a:r>
              <a:rPr lang="en-US" sz="2400" dirty="0" err="1" smtClean="0">
                <a:solidFill>
                  <a:srgbClr val="C00000"/>
                </a:solidFill>
                <a:latin typeface="Gill Sans MT" pitchFamily="34" charset="0"/>
              </a:rPr>
              <a:t>i</a:t>
            </a:r>
            <a:r>
              <a:rPr lang="en-US" sz="2400" dirty="0" smtClean="0">
                <a:solidFill>
                  <a:srgbClr val="C00000"/>
                </a:solidFill>
                <a:latin typeface="Gill Sans MT" pitchFamily="34" charset="0"/>
              </a:rPr>
              <a:t>) </a:t>
            </a:r>
            <a:endParaRPr lang="en-GB" sz="2300" dirty="0"/>
          </a:p>
        </p:txBody>
      </p:sp>
      <p:sp>
        <p:nvSpPr>
          <p:cNvPr id="4" name="Right Arrow 3"/>
          <p:cNvSpPr/>
          <p:nvPr/>
        </p:nvSpPr>
        <p:spPr>
          <a:xfrm>
            <a:off x="4572000" y="3200400"/>
            <a:ext cx="381000" cy="152400"/>
          </a:xfrm>
          <a:prstGeom prst="rightArrow">
            <a:avLst>
              <a:gd name="adj1" fmla="val 371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Arrow 5"/>
          <p:cNvSpPr/>
          <p:nvPr/>
        </p:nvSpPr>
        <p:spPr>
          <a:xfrm>
            <a:off x="6705600" y="3200400"/>
            <a:ext cx="381000" cy="152400"/>
          </a:xfrm>
          <a:prstGeom prst="rightArrow">
            <a:avLst>
              <a:gd name="adj1" fmla="val 371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ight Arrow 6"/>
          <p:cNvSpPr/>
          <p:nvPr/>
        </p:nvSpPr>
        <p:spPr>
          <a:xfrm>
            <a:off x="7848600" y="3581400"/>
            <a:ext cx="381000" cy="152400"/>
          </a:xfrm>
          <a:prstGeom prst="rightArrow">
            <a:avLst>
              <a:gd name="adj1" fmla="val 371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4648200"/>
          </a:xfrm>
        </p:spPr>
        <p:txBody>
          <a:bodyPr/>
          <a:lstStyle/>
          <a:p>
            <a:pPr marL="514350" indent="-514350" algn="just">
              <a:lnSpc>
                <a:spcPct val="110000"/>
              </a:lnSpc>
              <a:buFont typeface="+mj-lt"/>
              <a:buAutoNum type="arabicPeriod" startAt="2"/>
            </a:pPr>
            <a:r>
              <a:rPr lang="en-ZA" sz="2000" dirty="0" smtClean="0">
                <a:latin typeface="Gill Sans MT" pitchFamily="34" charset="0"/>
              </a:rPr>
              <a:t>Urgent </a:t>
            </a:r>
            <a:r>
              <a:rPr lang="en-ZA" sz="2000" u="sng" dirty="0" smtClean="0">
                <a:latin typeface="Gill Sans MT" pitchFamily="34" charset="0"/>
              </a:rPr>
              <a:t>need for Provincial government develop more technical trainings centres</a:t>
            </a:r>
            <a:r>
              <a:rPr lang="en-ZA" sz="2000" dirty="0" smtClean="0">
                <a:latin typeface="Gill Sans MT" pitchFamily="34" charset="0"/>
              </a:rPr>
              <a:t> to encourage skills development of workers focusing on meeting the pre-requisite skill demand in the  capital intensive sectors. Specifically, FS government should spearhead </a:t>
            </a:r>
            <a:r>
              <a:rPr lang="en-ZA" sz="2000" b="1" dirty="0" smtClean="0">
                <a:latin typeface="Gill Sans MT" pitchFamily="34" charset="0"/>
              </a:rPr>
              <a:t>new skill development programmes </a:t>
            </a:r>
            <a:r>
              <a:rPr lang="en-ZA" sz="2000" dirty="0" smtClean="0">
                <a:latin typeface="Gill Sans MT" pitchFamily="34" charset="0"/>
              </a:rPr>
              <a:t>and </a:t>
            </a:r>
            <a:r>
              <a:rPr lang="en-ZA" sz="2000" b="1" dirty="0" smtClean="0">
                <a:latin typeface="Gill Sans MT" pitchFamily="34" charset="0"/>
              </a:rPr>
              <a:t>intensify skills upgrade </a:t>
            </a:r>
            <a:r>
              <a:rPr lang="en-ZA" sz="2000" dirty="0" smtClean="0">
                <a:latin typeface="Gill Sans MT" pitchFamily="34" charset="0"/>
              </a:rPr>
              <a:t>via its EPWP &amp; other Public Works  programmes. </a:t>
            </a:r>
            <a:r>
              <a:rPr lang="en-ZA" sz="2000" b="1" dirty="0" smtClean="0">
                <a:latin typeface="Gill Sans MT" pitchFamily="34" charset="0"/>
              </a:rPr>
              <a:t>The objective of a typical skill development programmes must focus on skill upgrades for artisans, technicians, engineers etc.</a:t>
            </a:r>
          </a:p>
          <a:p>
            <a:pPr marL="514350" indent="-514350" algn="just">
              <a:lnSpc>
                <a:spcPct val="110000"/>
              </a:lnSpc>
              <a:buFont typeface="+mj-lt"/>
              <a:buAutoNum type="arabicPeriod" startAt="2"/>
            </a:pPr>
            <a:endParaRPr lang="en-ZA" sz="2000" dirty="0" smtClean="0">
              <a:latin typeface="Gill Sans MT" pitchFamily="34" charset="0"/>
            </a:endParaRPr>
          </a:p>
          <a:p>
            <a:pPr marL="514350" indent="-514350" algn="just">
              <a:lnSpc>
                <a:spcPct val="110000"/>
              </a:lnSpc>
              <a:buFont typeface="+mj-lt"/>
              <a:buAutoNum type="arabicPeriod" startAt="2"/>
            </a:pPr>
            <a:r>
              <a:rPr lang="en-ZA" sz="2000" dirty="0" smtClean="0">
                <a:latin typeface="Gill Sans MT" pitchFamily="34" charset="0"/>
              </a:rPr>
              <a:t>FS  government should implement strategic policy via Department of Economic, Tourism and Environmental Affairs (DETEA) to </a:t>
            </a:r>
            <a:r>
              <a:rPr lang="en-ZA" sz="2000" b="1" dirty="0" smtClean="0">
                <a:latin typeface="Gill Sans MT" pitchFamily="34" charset="0"/>
              </a:rPr>
              <a:t>accelerate the beneficiation</a:t>
            </a:r>
            <a:r>
              <a:rPr lang="en-ZA" sz="2000" dirty="0" smtClean="0">
                <a:latin typeface="Gill Sans MT" pitchFamily="34" charset="0"/>
              </a:rPr>
              <a:t> in the mining sector to spur both down-and upstream-manufacturing industries.  </a:t>
            </a:r>
          </a:p>
          <a:p>
            <a:pPr marL="514350" indent="-285750"/>
            <a:endParaRPr lang="en-US" sz="1800" dirty="0" smtClean="0">
              <a:latin typeface="Gill Sans MT" pitchFamily="34" charset="0"/>
            </a:endParaRPr>
          </a:p>
          <a:p>
            <a:pPr marL="514350" indent="-285750"/>
            <a:endParaRPr lang="en-US" sz="2000" dirty="0" smtClean="0"/>
          </a:p>
          <a:p>
            <a:pPr marL="514350" indent="-285750"/>
            <a:endParaRPr lang="en-GB" sz="2000" dirty="0"/>
          </a:p>
        </p:txBody>
      </p:sp>
      <p:sp>
        <p:nvSpPr>
          <p:cNvPr id="5" name="Rectangle 4"/>
          <p:cNvSpPr/>
          <p:nvPr/>
        </p:nvSpPr>
        <p:spPr>
          <a:xfrm>
            <a:off x="0" y="0"/>
            <a:ext cx="9144000" cy="46166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2400" u="sng" dirty="0" smtClean="0">
                <a:solidFill>
                  <a:srgbClr val="C00000"/>
                </a:solidFill>
                <a:latin typeface="Gill Sans MT" pitchFamily="34" charset="0"/>
              </a:rPr>
              <a:t>POLICY RECOMMENDATIONS</a:t>
            </a:r>
            <a:r>
              <a:rPr lang="en-US" sz="2400" dirty="0" smtClean="0">
                <a:solidFill>
                  <a:srgbClr val="C00000"/>
                </a:solidFill>
                <a:latin typeface="Gill Sans MT" pitchFamily="34" charset="0"/>
              </a:rPr>
              <a:t> (ii) </a:t>
            </a:r>
            <a:endParaRPr lang="en-GB" sz="2300" dirty="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4953000"/>
          </a:xfrm>
        </p:spPr>
        <p:txBody>
          <a:bodyPr/>
          <a:lstStyle/>
          <a:p>
            <a:pPr marL="514350" indent="-514350" algn="just">
              <a:lnSpc>
                <a:spcPct val="110000"/>
              </a:lnSpc>
              <a:spcBef>
                <a:spcPts val="1200"/>
              </a:spcBef>
              <a:buFont typeface="+mj-lt"/>
              <a:buAutoNum type="arabicPeriod" startAt="4"/>
            </a:pPr>
            <a:r>
              <a:rPr lang="en-ZA" sz="2000" dirty="0" smtClean="0">
                <a:latin typeface="Gill Sans MT" pitchFamily="34" charset="0"/>
              </a:rPr>
              <a:t>FS government should revitalize the fading agriculture sector to counteract  the current high unemployment rate in the Province.  </a:t>
            </a:r>
          </a:p>
          <a:p>
            <a:pPr marL="514350" indent="-514350" algn="just">
              <a:lnSpc>
                <a:spcPct val="110000"/>
              </a:lnSpc>
              <a:spcBef>
                <a:spcPts val="1200"/>
              </a:spcBef>
            </a:pPr>
            <a:r>
              <a:rPr lang="en-ZA" sz="2000" i="1" dirty="0" smtClean="0">
                <a:latin typeface="Gill Sans MT" pitchFamily="34" charset="0"/>
              </a:rPr>
              <a:t>An effective policy strategy focusing on the Free State agriculture sector is important not only to absorb the large chunk of obsolete skills that made up of the high unemployment pool, but a vibrant agricultural sector would provide tangible and value-adding benefits for the creation of other important sectors such as agro-processing, commercial and industrialised farming and animal-husbandry</a:t>
            </a:r>
            <a:r>
              <a:rPr lang="en-ZA" sz="2000" dirty="0" smtClean="0">
                <a:latin typeface="Gill Sans MT" pitchFamily="34" charset="0"/>
              </a:rPr>
              <a:t>.  </a:t>
            </a:r>
          </a:p>
          <a:p>
            <a:pPr marL="514350" indent="-514350" algn="just">
              <a:lnSpc>
                <a:spcPct val="110000"/>
              </a:lnSpc>
              <a:spcBef>
                <a:spcPts val="1200"/>
              </a:spcBef>
            </a:pPr>
            <a:r>
              <a:rPr lang="en-ZA" sz="2000" i="1" dirty="0" smtClean="0">
                <a:latin typeface="Gill Sans MT" pitchFamily="34" charset="0"/>
              </a:rPr>
              <a:t>Ultimately, these sectors will generate large pool of employment given their highly labour intensive nature and absorbs substantial number of workers with little/no technical or formal skill.   </a:t>
            </a:r>
            <a:endParaRPr lang="en-GB" sz="2000" i="1" dirty="0" smtClean="0">
              <a:latin typeface="Gill Sans MT" pitchFamily="34" charset="0"/>
            </a:endParaRPr>
          </a:p>
          <a:p>
            <a:pPr marL="514350" indent="-285750"/>
            <a:endParaRPr lang="en-US" sz="1800" dirty="0" smtClean="0">
              <a:latin typeface="Gill Sans MT" pitchFamily="34" charset="0"/>
            </a:endParaRPr>
          </a:p>
          <a:p>
            <a:pPr marL="514350" indent="-285750"/>
            <a:endParaRPr lang="en-US" sz="2000" dirty="0" smtClean="0"/>
          </a:p>
          <a:p>
            <a:pPr marL="514350" indent="-285750"/>
            <a:endParaRPr lang="en-GB" sz="2000" dirty="0"/>
          </a:p>
        </p:txBody>
      </p:sp>
      <p:sp>
        <p:nvSpPr>
          <p:cNvPr id="5" name="Rectangle 4"/>
          <p:cNvSpPr/>
          <p:nvPr/>
        </p:nvSpPr>
        <p:spPr>
          <a:xfrm>
            <a:off x="0" y="0"/>
            <a:ext cx="9144000" cy="46166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2400" u="sng" dirty="0" smtClean="0">
                <a:solidFill>
                  <a:srgbClr val="C00000"/>
                </a:solidFill>
                <a:latin typeface="Gill Sans MT" pitchFamily="34" charset="0"/>
              </a:rPr>
              <a:t>POLICY RECOMMENDATIONS</a:t>
            </a:r>
            <a:r>
              <a:rPr lang="en-US" sz="2400" dirty="0" smtClean="0">
                <a:solidFill>
                  <a:srgbClr val="C00000"/>
                </a:solidFill>
                <a:latin typeface="Gill Sans MT" pitchFamily="34" charset="0"/>
              </a:rPr>
              <a:t> (iii) </a:t>
            </a:r>
            <a:endParaRPr lang="en-GB" sz="2300" dirty="0"/>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33400"/>
          </a:xfrm>
        </p:spPr>
        <p:style>
          <a:lnRef idx="1">
            <a:schemeClr val="dk1"/>
          </a:lnRef>
          <a:fillRef idx="2">
            <a:schemeClr val="dk1"/>
          </a:fillRef>
          <a:effectRef idx="1">
            <a:schemeClr val="dk1"/>
          </a:effectRef>
          <a:fontRef idx="minor">
            <a:schemeClr val="dk1"/>
          </a:fontRef>
        </p:style>
        <p:txBody>
          <a:bodyPr/>
          <a:lstStyle/>
          <a:p>
            <a:r>
              <a:rPr lang="en-US" sz="3200" u="sng" dirty="0" smtClean="0">
                <a:solidFill>
                  <a:srgbClr val="C00000"/>
                </a:solidFill>
                <a:latin typeface="Gill Sans MT" pitchFamily="34" charset="0"/>
              </a:rPr>
              <a:t>Research Objectives and Significance</a:t>
            </a:r>
            <a:endParaRPr lang="en-GB" sz="3200" dirty="0">
              <a:solidFill>
                <a:schemeClr val="accent2">
                  <a:lumMod val="75000"/>
                </a:schemeClr>
              </a:solidFill>
              <a:latin typeface="Gill Sans MT" pitchFamily="34" charset="0"/>
            </a:endParaRPr>
          </a:p>
        </p:txBody>
      </p:sp>
      <p:sp>
        <p:nvSpPr>
          <p:cNvPr id="5" name="Content Placeholder 4"/>
          <p:cNvSpPr>
            <a:spLocks noGrp="1"/>
          </p:cNvSpPr>
          <p:nvPr>
            <p:ph idx="1"/>
          </p:nvPr>
        </p:nvSpPr>
        <p:spPr>
          <a:xfrm>
            <a:off x="304800" y="609600"/>
            <a:ext cx="8610600" cy="4953000"/>
          </a:xfrm>
        </p:spPr>
        <p:txBody>
          <a:bodyPr/>
          <a:lstStyle/>
          <a:p>
            <a:pPr marL="457200" indent="-457200">
              <a:buNone/>
            </a:pPr>
            <a:r>
              <a:rPr lang="en-ZA" sz="1650" b="1" dirty="0" smtClean="0">
                <a:latin typeface="Gill Sans MT" pitchFamily="34" charset="0"/>
              </a:rPr>
              <a:t>The aim of this research is to:</a:t>
            </a:r>
          </a:p>
          <a:p>
            <a:pPr marL="796925" indent="-222250"/>
            <a:r>
              <a:rPr lang="en-ZA" sz="1650" dirty="0" smtClean="0">
                <a:latin typeface="Gill Sans MT" pitchFamily="34" charset="0"/>
              </a:rPr>
              <a:t>Examine the size of distributional effects on the provincial economy as a result of government spending, </a:t>
            </a:r>
          </a:p>
          <a:p>
            <a:pPr marL="796925" indent="-222250"/>
            <a:r>
              <a:rPr lang="en-ZA" sz="1650" dirty="0" smtClean="0">
                <a:latin typeface="Gill Sans MT" pitchFamily="34" charset="0"/>
              </a:rPr>
              <a:t>Empirically estimate/review, the effect of discretionary fiscal policy on output and household income  with a specific focus on the Free State economy, and,</a:t>
            </a:r>
          </a:p>
          <a:p>
            <a:pPr marL="796925" indent="-222250"/>
            <a:r>
              <a:rPr lang="en-ZA" sz="1650" dirty="0" smtClean="0">
                <a:latin typeface="Gill Sans MT" pitchFamily="34" charset="0"/>
              </a:rPr>
              <a:t>Identify possible sector(s) and household groups with the highest/lowest gain from a positive fiscal shock. </a:t>
            </a:r>
          </a:p>
          <a:p>
            <a:pPr marL="796925" indent="-222250"/>
            <a:endParaRPr lang="en-GB" sz="1650" dirty="0" smtClean="0">
              <a:latin typeface="Gill Sans MT" pitchFamily="34" charset="0"/>
            </a:endParaRPr>
          </a:p>
          <a:p>
            <a:pPr marL="457200" indent="-457200">
              <a:spcBef>
                <a:spcPts val="0"/>
              </a:spcBef>
              <a:buNone/>
            </a:pPr>
            <a:r>
              <a:rPr lang="en-US" sz="1650" dirty="0" smtClean="0">
                <a:latin typeface="Gill Sans MT" pitchFamily="34" charset="0"/>
              </a:rPr>
              <a:t> </a:t>
            </a:r>
            <a:r>
              <a:rPr lang="en-US" sz="1650" b="1" dirty="0" smtClean="0">
                <a:latin typeface="Gill Sans MT" pitchFamily="34" charset="0"/>
              </a:rPr>
              <a:t>Why is this empirical research important? </a:t>
            </a:r>
            <a:endParaRPr lang="en-US" sz="1650" b="1" i="1" u="sng" dirty="0" smtClean="0">
              <a:latin typeface="Gill Sans MT" pitchFamily="34" charset="0"/>
            </a:endParaRPr>
          </a:p>
          <a:p>
            <a:pPr marL="284163" indent="-284163" algn="just">
              <a:spcBef>
                <a:spcPts val="0"/>
              </a:spcBef>
            </a:pPr>
            <a:endParaRPr lang="en-GB" sz="1650" dirty="0" smtClean="0">
              <a:latin typeface="Gill Sans MT" pitchFamily="34" charset="0"/>
            </a:endParaRPr>
          </a:p>
          <a:p>
            <a:pPr marL="284163" indent="-284163" algn="just">
              <a:spcBef>
                <a:spcPts val="0"/>
              </a:spcBef>
            </a:pPr>
            <a:r>
              <a:rPr lang="en-GB" sz="1650" dirty="0" smtClean="0">
                <a:latin typeface="Gill Sans MT" pitchFamily="34" charset="0"/>
              </a:rPr>
              <a:t>Results form this study will </a:t>
            </a:r>
            <a:r>
              <a:rPr lang="en-US" sz="1650" dirty="0" smtClean="0">
                <a:latin typeface="Gill Sans MT" pitchFamily="34" charset="0"/>
              </a:rPr>
              <a:t>provide empirical evidence to inform policy makers in FS on ‘how to’ and ‘when to’ make decisions on provincial expenditure patterns in order to avoid wasteful expenditure, implement fiscal prudence by effectively allocating funds given  the availability of funds .i.e. how much funds should be spent and/or transferred to low income households relative to their high income counterparts to reduce poverty and income inequality? </a:t>
            </a:r>
            <a:endParaRPr lang="en-GB" sz="1650" dirty="0" smtClean="0">
              <a:latin typeface="Gill Sans MT" pitchFamily="34" charset="0"/>
            </a:endParaRPr>
          </a:p>
          <a:p>
            <a:pPr marL="284163" indent="-284163" algn="just">
              <a:spcBef>
                <a:spcPts val="0"/>
              </a:spcBef>
            </a:pPr>
            <a:endParaRPr lang="en-GB" sz="1650" dirty="0" smtClean="0">
              <a:latin typeface="Gill Sans MT" pitchFamily="34" charset="0"/>
            </a:endParaRPr>
          </a:p>
          <a:p>
            <a:pPr marL="236538" indent="-236538" algn="just">
              <a:spcBef>
                <a:spcPts val="0"/>
              </a:spcBef>
            </a:pPr>
            <a:r>
              <a:rPr lang="en-US" sz="1650" dirty="0" smtClean="0">
                <a:latin typeface="Gill Sans MT" pitchFamily="34" charset="0"/>
              </a:rPr>
              <a:t>Empirical results will </a:t>
            </a:r>
            <a:r>
              <a:rPr lang="en-US" sz="1650" b="1" dirty="0" smtClean="0">
                <a:solidFill>
                  <a:srgbClr val="FF0000"/>
                </a:solidFill>
                <a:latin typeface="Gill Sans MT" pitchFamily="34" charset="0"/>
              </a:rPr>
              <a:t>identify possible sectors </a:t>
            </a:r>
            <a:r>
              <a:rPr lang="en-US" sz="1650" dirty="0" smtClean="0">
                <a:latin typeface="Gill Sans MT" pitchFamily="34" charset="0"/>
              </a:rPr>
              <a:t>(at microeconomic level)  </a:t>
            </a:r>
            <a:r>
              <a:rPr lang="en-US" sz="1650" b="1" dirty="0" smtClean="0">
                <a:solidFill>
                  <a:srgbClr val="FF0000"/>
                </a:solidFill>
                <a:latin typeface="Gill Sans MT" pitchFamily="34" charset="0"/>
              </a:rPr>
              <a:t>in the economy can amplifier </a:t>
            </a:r>
            <a:r>
              <a:rPr lang="en-US" sz="1650" dirty="0" smtClean="0">
                <a:latin typeface="Gill Sans MT" pitchFamily="34" charset="0"/>
              </a:rPr>
              <a:t>and maximize </a:t>
            </a:r>
            <a:r>
              <a:rPr lang="en-US" sz="1650" b="1" dirty="0" smtClean="0">
                <a:solidFill>
                  <a:srgbClr val="FF0000"/>
                </a:solidFill>
                <a:latin typeface="Gill Sans MT" pitchFamily="34" charset="0"/>
              </a:rPr>
              <a:t>multipliers effects</a:t>
            </a:r>
            <a:r>
              <a:rPr lang="en-US" sz="1650" dirty="0" smtClean="0">
                <a:latin typeface="Gill Sans MT" pitchFamily="34" charset="0"/>
              </a:rPr>
              <a:t> generated from a positive fiscal shock.</a:t>
            </a:r>
            <a:endParaRPr lang="en-GB" sz="1650" dirty="0" smtClean="0">
              <a:latin typeface="Gill Sans MT" pitchFamily="34" charset="0"/>
            </a:endParaRPr>
          </a:p>
          <a:p>
            <a:pPr algn="just">
              <a:spcBef>
                <a:spcPts val="1200"/>
              </a:spcBef>
              <a:buFont typeface="Arial" pitchFamily="34" charset="0"/>
              <a:buChar char="•"/>
            </a:pPr>
            <a:endParaRPr lang="en-US" sz="1600" dirty="0" smtClean="0">
              <a:latin typeface="Gill Sans MT" pitchFamily="34" charset="0"/>
            </a:endParaRPr>
          </a:p>
          <a:p>
            <a:pPr algn="just">
              <a:spcBef>
                <a:spcPts val="600"/>
              </a:spcBef>
            </a:pPr>
            <a:endParaRPr lang="en-US" sz="1900" dirty="0" smtClean="0">
              <a:latin typeface="Gill Sans MT" pitchFamily="34" charset="0"/>
            </a:endParaRPr>
          </a:p>
          <a:p>
            <a:endParaRPr lang="en-GB" sz="1900" dirty="0">
              <a:latin typeface="Gill Sans MT" pitchFamily="34" charset="0"/>
            </a:endParaRPr>
          </a:p>
        </p:txBody>
      </p:sp>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circle(in)">
                                      <p:cBhvr>
                                        <p:cTn id="13" dur="10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circle(in)">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circle(in)">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circle(in)">
                                      <p:cBhvr>
                                        <p:cTn id="28" dur="10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circle(in)">
                                      <p:cBhvr>
                                        <p:cTn id="33" dur="1000"/>
                                        <p:tgtEl>
                                          <p:spTgt spid="5">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5">
                                            <p:txEl>
                                              <p:pRg st="7" end="7"/>
                                            </p:txEl>
                                          </p:spTgt>
                                        </p:tgtEl>
                                        <p:attrNameLst>
                                          <p:attrName>style.visibility</p:attrName>
                                        </p:attrNameLst>
                                      </p:cBhvr>
                                      <p:to>
                                        <p:strVal val="visible"/>
                                      </p:to>
                                    </p:set>
                                    <p:animEffect transition="in" filter="circle(in)">
                                      <p:cBhvr>
                                        <p:cTn id="38" dur="1000"/>
                                        <p:tgtEl>
                                          <p:spTgt spid="5">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circle(in)">
                                      <p:cBhvr>
                                        <p:cTn id="43"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83590536\Desktop\imagesq.jpg"/>
          <p:cNvPicPr>
            <a:picLocks noChangeAspect="1" noChangeArrowheads="1"/>
          </p:cNvPicPr>
          <p:nvPr/>
        </p:nvPicPr>
        <p:blipFill>
          <a:blip r:embed="rId2"/>
          <a:srcRect/>
          <a:stretch>
            <a:fillRect/>
          </a:stretch>
        </p:blipFill>
        <p:spPr bwMode="auto">
          <a:xfrm rot="916648">
            <a:off x="6486930" y="2175488"/>
            <a:ext cx="1291649" cy="1983748"/>
          </a:xfrm>
          <a:prstGeom prst="rect">
            <a:avLst/>
          </a:prstGeom>
          <a:noFill/>
        </p:spPr>
      </p:pic>
      <p:pic>
        <p:nvPicPr>
          <p:cNvPr id="1027" name="Picture 3" descr="C:\Users\83590536\Desktop\images.jpg"/>
          <p:cNvPicPr>
            <a:picLocks noChangeAspect="1" noChangeArrowheads="1"/>
          </p:cNvPicPr>
          <p:nvPr/>
        </p:nvPicPr>
        <p:blipFill>
          <a:blip r:embed="rId3"/>
          <a:srcRect/>
          <a:stretch>
            <a:fillRect/>
          </a:stretch>
        </p:blipFill>
        <p:spPr bwMode="auto">
          <a:xfrm rot="20423055">
            <a:off x="2202541" y="2126256"/>
            <a:ext cx="1206660" cy="1981200"/>
          </a:xfrm>
          <a:prstGeom prst="rect">
            <a:avLst/>
          </a:prstGeom>
          <a:noFill/>
        </p:spPr>
      </p:pic>
      <p:sp>
        <p:nvSpPr>
          <p:cNvPr id="3" name="Subtitle 2"/>
          <p:cNvSpPr>
            <a:spLocks noGrp="1"/>
          </p:cNvSpPr>
          <p:nvPr>
            <p:ph type="subTitle" idx="1"/>
          </p:nvPr>
        </p:nvSpPr>
        <p:spPr>
          <a:xfrm>
            <a:off x="0" y="0"/>
            <a:ext cx="9144000" cy="5562600"/>
          </a:xfrm>
        </p:spPr>
        <p:txBody>
          <a:bodyPr/>
          <a:lstStyle/>
          <a:p>
            <a:r>
              <a:rPr lang="en-US" sz="5400" dirty="0" smtClean="0">
                <a:solidFill>
                  <a:srgbClr val="C00000"/>
                </a:solidFill>
                <a:latin typeface="Gill Sans MT" pitchFamily="34" charset="0"/>
              </a:rPr>
              <a:t>THANK  YOU</a:t>
            </a:r>
          </a:p>
          <a:p>
            <a:r>
              <a:rPr lang="en-US" sz="2400" dirty="0" smtClean="0">
                <a:solidFill>
                  <a:schemeClr val="tx1"/>
                </a:solidFill>
                <a:latin typeface="Gill Sans MT" pitchFamily="34" charset="0"/>
              </a:rPr>
              <a:t>for being a delightful Audience!</a:t>
            </a:r>
          </a:p>
          <a:p>
            <a:endParaRPr lang="en-US" sz="2400" dirty="0" smtClean="0">
              <a:latin typeface="Gill Sans MT" pitchFamily="34" charset="0"/>
            </a:endParaRPr>
          </a:p>
          <a:p>
            <a:r>
              <a:rPr lang="en-US" sz="2400" dirty="0" smtClean="0">
                <a:solidFill>
                  <a:srgbClr val="C00000"/>
                </a:solidFill>
                <a:latin typeface="Gill Sans MT" pitchFamily="34" charset="0"/>
              </a:rPr>
              <a:t>QUESTIONS &amp; DISCUSSIONS</a:t>
            </a:r>
            <a:endParaRPr lang="en-US" sz="2400" dirty="0" smtClean="0">
              <a:solidFill>
                <a:schemeClr val="tx1"/>
              </a:solidFill>
              <a:latin typeface="Gill Sans MT" pitchFamily="34" charset="0"/>
            </a:endParaRPr>
          </a:p>
          <a:p>
            <a:endParaRPr lang="en-US" sz="1400" dirty="0" smtClean="0">
              <a:solidFill>
                <a:schemeClr val="tx1"/>
              </a:solidFill>
              <a:latin typeface="Gill Sans MT" pitchFamily="34" charset="0"/>
            </a:endParaRPr>
          </a:p>
          <a:p>
            <a:endParaRPr lang="en-US" sz="1400" dirty="0" smtClean="0">
              <a:solidFill>
                <a:schemeClr val="tx1"/>
              </a:solidFill>
              <a:latin typeface="Gill Sans MT" pitchFamily="34" charset="0"/>
            </a:endParaRPr>
          </a:p>
          <a:p>
            <a:endParaRPr lang="en-US" sz="1400" dirty="0" smtClean="0">
              <a:solidFill>
                <a:schemeClr val="tx1"/>
              </a:solidFill>
              <a:latin typeface="Gill Sans MT" pitchFamily="34" charset="0"/>
            </a:endParaRPr>
          </a:p>
          <a:p>
            <a:endParaRPr lang="en-US" sz="1400" dirty="0" smtClean="0">
              <a:solidFill>
                <a:schemeClr val="tx1"/>
              </a:solidFill>
              <a:latin typeface="Gill Sans MT" pitchFamily="34" charset="0"/>
            </a:endParaRPr>
          </a:p>
          <a:p>
            <a:endParaRPr lang="en-US" sz="1400" dirty="0" smtClean="0">
              <a:solidFill>
                <a:schemeClr val="tx1"/>
              </a:solidFill>
              <a:latin typeface="Gill Sans MT" pitchFamily="34" charset="0"/>
            </a:endParaRPr>
          </a:p>
          <a:p>
            <a:endParaRPr lang="en-US" sz="1400" dirty="0" smtClean="0">
              <a:solidFill>
                <a:schemeClr val="tx1"/>
              </a:solidFill>
              <a:latin typeface="Gill Sans MT" pitchFamily="34" charset="0"/>
            </a:endParaRPr>
          </a:p>
          <a:p>
            <a:endParaRPr lang="en-US" sz="1400" dirty="0" smtClean="0">
              <a:solidFill>
                <a:schemeClr val="tx1"/>
              </a:solidFill>
              <a:latin typeface="Gill Sans MT" pitchFamily="34" charset="0"/>
            </a:endParaRPr>
          </a:p>
          <a:p>
            <a:r>
              <a:rPr lang="en-US" sz="1400" dirty="0" smtClean="0">
                <a:solidFill>
                  <a:schemeClr val="tx1"/>
                </a:solidFill>
                <a:latin typeface="Gill Sans MT" pitchFamily="34" charset="0"/>
              </a:rPr>
              <a:t>O.S. Omoshoro-Jones </a:t>
            </a:r>
          </a:p>
          <a:p>
            <a:r>
              <a:rPr lang="en-US" sz="1400" dirty="0" err="1" smtClean="0">
                <a:solidFill>
                  <a:schemeClr val="tx1"/>
                </a:solidFill>
                <a:latin typeface="Gill Sans MT" pitchFamily="34" charset="0"/>
              </a:rPr>
              <a:t>Snr</a:t>
            </a:r>
            <a:r>
              <a:rPr lang="en-US" sz="1400" dirty="0" smtClean="0">
                <a:solidFill>
                  <a:schemeClr val="tx1"/>
                </a:solidFill>
                <a:latin typeface="Gill Sans MT" pitchFamily="34" charset="0"/>
              </a:rPr>
              <a:t>. Econometrician (Manager: Modeling &amp; Forecasting sub-directorate)</a:t>
            </a:r>
          </a:p>
          <a:p>
            <a:r>
              <a:rPr lang="en-US" sz="1400" dirty="0" smtClean="0">
                <a:solidFill>
                  <a:schemeClr val="tx1"/>
                </a:solidFill>
                <a:latin typeface="Gill Sans MT" pitchFamily="34" charset="0"/>
              </a:rPr>
              <a:t>Free State Provincial Treasury</a:t>
            </a:r>
          </a:p>
          <a:p>
            <a:r>
              <a:rPr lang="en-US" sz="1400" dirty="0" smtClean="0">
                <a:solidFill>
                  <a:schemeClr val="tx1"/>
                </a:solidFill>
                <a:latin typeface="Gill Sans MT" pitchFamily="34" charset="0"/>
              </a:rPr>
              <a:t>Tel: +27 51 405 4065</a:t>
            </a:r>
          </a:p>
          <a:p>
            <a:r>
              <a:rPr lang="en-US" sz="1400" dirty="0" smtClean="0">
                <a:solidFill>
                  <a:schemeClr val="tx1"/>
                </a:solidFill>
                <a:latin typeface="Gill Sans MT" pitchFamily="34" charset="0"/>
              </a:rPr>
              <a:t>Fax:+27 405 4999</a:t>
            </a:r>
          </a:p>
          <a:p>
            <a:r>
              <a:rPr lang="en-US" sz="1400" dirty="0" smtClean="0">
                <a:solidFill>
                  <a:schemeClr val="tx1"/>
                </a:solidFill>
                <a:latin typeface="Gill Sans MT" pitchFamily="34" charset="0"/>
              </a:rPr>
              <a:t>Email: </a:t>
            </a:r>
            <a:r>
              <a:rPr lang="en-US" sz="1400" dirty="0" smtClean="0">
                <a:solidFill>
                  <a:schemeClr val="tx1"/>
                </a:solidFill>
                <a:latin typeface="Gill Sans MT" pitchFamily="34" charset="0"/>
                <a:hlinkClick r:id="rId4"/>
              </a:rPr>
              <a:t>yinkaoj@treasury.fs.gov.za</a:t>
            </a:r>
            <a:endParaRPr lang="en-US" sz="1400" dirty="0" smtClean="0">
              <a:solidFill>
                <a:schemeClr val="tx1"/>
              </a:solidFill>
              <a:latin typeface="Gill Sans MT" pitchFamily="34" charset="0"/>
            </a:endParaRPr>
          </a:p>
          <a:p>
            <a:endParaRPr lang="en-US" sz="1400" dirty="0" smtClean="0">
              <a:solidFill>
                <a:schemeClr val="tx1"/>
              </a:solidFill>
              <a:latin typeface="Gill Sans MT" pitchFamily="34" charset="0"/>
            </a:endParaRPr>
          </a:p>
          <a:p>
            <a:endParaRPr lang="en-GB" sz="2400" dirty="0">
              <a:solidFill>
                <a:schemeClr val="tx1"/>
              </a:solidFill>
              <a:latin typeface="Gill Sans MT" pitchFamily="34" charset="0"/>
            </a:endParaRPr>
          </a:p>
        </p:txBody>
      </p:sp>
      <p:pic>
        <p:nvPicPr>
          <p:cNvPr id="4" name="Content Placeholder 5" descr="topbanner1.png"/>
          <p:cNvPicPr>
            <a:picLocks noChangeAspect="1"/>
          </p:cNvPicPr>
          <p:nvPr/>
        </p:nvPicPr>
        <p:blipFill>
          <a:blip r:embed="rId5"/>
          <a:srcRect r="23729"/>
          <a:stretch>
            <a:fillRect/>
          </a:stretch>
        </p:blipFill>
        <p:spPr bwMode="auto">
          <a:xfrm>
            <a:off x="152400" y="3124200"/>
            <a:ext cx="1828800" cy="2362200"/>
          </a:xfrm>
          <a:prstGeom prst="rect">
            <a:avLst/>
          </a:prstGeom>
          <a:noFill/>
          <a:ln w="9525">
            <a:noFill/>
            <a:miter lim="800000"/>
            <a:headEnd/>
            <a:tailEnd/>
          </a:ln>
        </p:spPr>
      </p:pic>
      <p:sp>
        <p:nvSpPr>
          <p:cNvPr id="5" name="Rectangle 4"/>
          <p:cNvSpPr/>
          <p:nvPr/>
        </p:nvSpPr>
        <p:spPr>
          <a:xfrm>
            <a:off x="0" y="6581001"/>
            <a:ext cx="9144000" cy="276999"/>
          </a:xfrm>
          <a:prstGeom prst="rect">
            <a:avLst/>
          </a:prstGeom>
        </p:spPr>
        <p:txBody>
          <a:bodyPr wrap="square">
            <a:spAutoFit/>
          </a:bodyPr>
          <a:lstStyle/>
          <a:p>
            <a:pPr marL="228600"/>
            <a:r>
              <a:rPr lang="en-US" sz="1200" dirty="0" smtClean="0">
                <a:solidFill>
                  <a:schemeClr val="accent2">
                    <a:lumMod val="75000"/>
                  </a:schemeClr>
                </a:solidFill>
                <a:latin typeface="Gill Sans MT" pitchFamily="34" charset="0"/>
              </a:rPr>
              <a:t>© 2013. No part of this presentation should be distributed, reused or replicated in any form without a prior written consent of FS EAD. </a:t>
            </a:r>
            <a:endParaRPr lang="en-GB" sz="1200" dirty="0">
              <a:solidFill>
                <a:schemeClr val="accent2">
                  <a:lumMod val="75000"/>
                </a:schemeClr>
              </a:solidFill>
              <a:latin typeface="Gill Sans MT" pitchFamily="34" charset="0"/>
            </a:endParaRPr>
          </a:p>
        </p:txBody>
      </p:sp>
      <p:sp>
        <p:nvSpPr>
          <p:cNvPr id="6" name="Slide Number Placeholder 5"/>
          <p:cNvSpPr>
            <a:spLocks noGrp="1"/>
          </p:cNvSpPr>
          <p:nvPr>
            <p:ph type="sldNum" sz="quarter" idx="12"/>
          </p:nvPr>
        </p:nvSpPr>
        <p:spPr>
          <a:xfrm>
            <a:off x="4267200" y="5638801"/>
            <a:ext cx="533400" cy="304800"/>
          </a:xfrm>
        </p:spPr>
        <p:txBody>
          <a:bodyPr/>
          <a:lstStyle/>
          <a:p>
            <a:pPr algn="l" rtl="0" fontAlgn="base">
              <a:spcBef>
                <a:spcPct val="0"/>
              </a:spcBef>
              <a:spcAft>
                <a:spcPct val="0"/>
              </a:spcAft>
              <a:defRPr/>
            </a:pPr>
            <a:fld id="{A80A91CF-8797-4C19-8E6E-A22EBF303B46}" type="slidenum">
              <a:rPr lang="en-US" sz="1400" kern="1200" smtClean="0">
                <a:solidFill>
                  <a:prstClr val="black"/>
                </a:solidFill>
                <a:latin typeface="Gill Sans MT" pitchFamily="34" charset="0"/>
              </a:rPr>
              <a:pPr algn="l" rtl="0" fontAlgn="base">
                <a:spcBef>
                  <a:spcPct val="0"/>
                </a:spcBef>
                <a:spcAft>
                  <a:spcPct val="0"/>
                </a:spcAft>
                <a:defRPr/>
              </a:pPr>
              <a:t>30</a:t>
            </a:fld>
            <a:endParaRPr lang="en-US" sz="1400" kern="1200" dirty="0">
              <a:solidFill>
                <a:prstClr val="black"/>
              </a:solidFill>
              <a:latin typeface="Gill Sans MT" pitchFamily="34" charset="0"/>
            </a:endParaRPr>
          </a:p>
        </p:txBody>
      </p:sp>
      <p:pic>
        <p:nvPicPr>
          <p:cNvPr id="1026" name="Picture 2" descr="C:\Users\83590536\Desktop\images2.jpg"/>
          <p:cNvPicPr>
            <a:picLocks noChangeAspect="1" noChangeArrowheads="1"/>
          </p:cNvPicPr>
          <p:nvPr/>
        </p:nvPicPr>
        <p:blipFill>
          <a:blip r:embed="rId6"/>
          <a:srcRect/>
          <a:stretch>
            <a:fillRect/>
          </a:stretch>
        </p:blipFill>
        <p:spPr bwMode="auto">
          <a:xfrm>
            <a:off x="3733800" y="2286000"/>
            <a:ext cx="2168337" cy="142280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srcRect/>
          <a:stretch>
            <a:fillRect/>
          </a:stretch>
        </p:blipFill>
        <p:spPr bwMode="auto">
          <a:xfrm>
            <a:off x="228600" y="152400"/>
            <a:ext cx="8686800" cy="5410200"/>
          </a:xfrm>
          <a:prstGeom prst="rect">
            <a:avLst/>
          </a:prstGeom>
          <a:noFill/>
          <a:ln w="9525">
            <a:noFill/>
            <a:miter lim="800000"/>
            <a:headEnd/>
            <a:tailEnd/>
          </a:ln>
          <a:effectLst/>
        </p:spPr>
      </p:pic>
    </p:spTree>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style>
          <a:lnRef idx="1">
            <a:schemeClr val="dk1"/>
          </a:lnRef>
          <a:fillRef idx="2">
            <a:schemeClr val="dk1"/>
          </a:fillRef>
          <a:effectRef idx="1">
            <a:schemeClr val="dk1"/>
          </a:effectRef>
          <a:fontRef idx="minor">
            <a:schemeClr val="dk1"/>
          </a:fontRef>
        </p:style>
        <p:txBody>
          <a:bodyPr/>
          <a:lstStyle/>
          <a:p>
            <a:r>
              <a:rPr lang="en-US" sz="3200" dirty="0" smtClean="0">
                <a:solidFill>
                  <a:schemeClr val="accent2">
                    <a:lumMod val="75000"/>
                  </a:schemeClr>
                </a:solidFill>
                <a:latin typeface="Gill Sans MT" pitchFamily="34" charset="0"/>
              </a:rPr>
              <a:t>Review of Relevant Literature</a:t>
            </a:r>
            <a:endParaRPr lang="en-GB" sz="3200" dirty="0">
              <a:solidFill>
                <a:schemeClr val="accent2">
                  <a:lumMod val="75000"/>
                </a:schemeClr>
              </a:solidFill>
              <a:latin typeface="Gill Sans MT" pitchFamily="34" charset="0"/>
            </a:endParaRPr>
          </a:p>
        </p:txBody>
      </p:sp>
      <p:sp>
        <p:nvSpPr>
          <p:cNvPr id="3" name="Content Placeholder 2"/>
          <p:cNvSpPr>
            <a:spLocks noGrp="1"/>
          </p:cNvSpPr>
          <p:nvPr>
            <p:ph idx="1"/>
          </p:nvPr>
        </p:nvSpPr>
        <p:spPr>
          <a:xfrm>
            <a:off x="152400" y="533400"/>
            <a:ext cx="8839200" cy="5181600"/>
          </a:xfrm>
        </p:spPr>
        <p:txBody>
          <a:bodyPr/>
          <a:lstStyle/>
          <a:p>
            <a:pPr marL="171450" indent="-171450">
              <a:spcBef>
                <a:spcPts val="600"/>
              </a:spcBef>
              <a:spcAft>
                <a:spcPts val="600"/>
              </a:spcAft>
            </a:pPr>
            <a:r>
              <a:rPr lang="en-US" sz="1600" dirty="0" smtClean="0">
                <a:latin typeface="Gill Sans MT" pitchFamily="34" charset="0"/>
              </a:rPr>
              <a:t>Extant literature investigating the impact of fiscal shock on the economy in SA remain scarce, whereas, no empirical study specifically focusing on a provincial economy using SAM currently exist. To the best of our knowledge, this study is the first pioneering paper to assess the influence of fiscal shock and the corresponding  multiplier effect on a provincial economy at macro and (micro) </a:t>
            </a:r>
            <a:r>
              <a:rPr lang="en-US" sz="1600" dirty="0" err="1" smtClean="0">
                <a:latin typeface="Gill Sans MT" pitchFamily="34" charset="0"/>
              </a:rPr>
              <a:t>sectoral</a:t>
            </a:r>
            <a:r>
              <a:rPr lang="en-US" sz="1600" dirty="0" smtClean="0">
                <a:latin typeface="Gill Sans MT" pitchFamily="34" charset="0"/>
              </a:rPr>
              <a:t> level.</a:t>
            </a:r>
          </a:p>
          <a:p>
            <a:pPr marL="171450" indent="-171450">
              <a:spcBef>
                <a:spcPts val="600"/>
              </a:spcBef>
              <a:spcAft>
                <a:spcPts val="600"/>
              </a:spcAft>
            </a:pPr>
            <a:r>
              <a:rPr lang="en-US" sz="1600" dirty="0" smtClean="0">
                <a:latin typeface="Gill Sans MT" pitchFamily="34" charset="0"/>
              </a:rPr>
              <a:t>Theoretical and empirical literature suggests that fiscal multipliers differ widely across countries</a:t>
            </a:r>
          </a:p>
          <a:p>
            <a:pPr marL="171450" indent="-171450">
              <a:spcBef>
                <a:spcPts val="600"/>
              </a:spcBef>
              <a:spcAft>
                <a:spcPts val="600"/>
              </a:spcAft>
            </a:pPr>
            <a:r>
              <a:rPr lang="en-US" sz="1600" dirty="0" err="1" smtClean="0">
                <a:latin typeface="Gill Sans MT" pitchFamily="34" charset="0"/>
              </a:rPr>
              <a:t>Jooste</a:t>
            </a:r>
            <a:r>
              <a:rPr lang="en-US" sz="1600" dirty="0" smtClean="0">
                <a:latin typeface="Gill Sans MT" pitchFamily="34" charset="0"/>
              </a:rPr>
              <a:t>, Liu and </a:t>
            </a:r>
            <a:r>
              <a:rPr lang="en-US" sz="1600" dirty="0" err="1" smtClean="0">
                <a:latin typeface="Gill Sans MT" pitchFamily="34" charset="0"/>
              </a:rPr>
              <a:t>Naraidoo</a:t>
            </a:r>
            <a:r>
              <a:rPr lang="en-US" sz="1600" dirty="0" smtClean="0">
                <a:latin typeface="Gill Sans MT" pitchFamily="34" charset="0"/>
              </a:rPr>
              <a:t> (2012) shows that that multipliers effects depend an  increases in government expenditure. Authors finds that an increase in government expenditure have a positive impact, albeit (at times) less than unity on the gross domestic product (GDP) in the short run but over the long run, the impact of government expenditure on GDP is insignificant</a:t>
            </a:r>
          </a:p>
          <a:p>
            <a:pPr marL="171450" indent="-171450">
              <a:spcBef>
                <a:spcPts val="600"/>
              </a:spcBef>
              <a:spcAft>
                <a:spcPts val="600"/>
              </a:spcAft>
            </a:pPr>
            <a:r>
              <a:rPr lang="en-US" sz="1600" dirty="0" smtClean="0">
                <a:latin typeface="Gill Sans MT" pitchFamily="34" charset="0"/>
              </a:rPr>
              <a:t>The empirical result of </a:t>
            </a:r>
            <a:r>
              <a:rPr lang="en-US" sz="1600" dirty="0" err="1" smtClean="0">
                <a:latin typeface="Gill Sans MT" pitchFamily="34" charset="0"/>
              </a:rPr>
              <a:t>Spilimbergo</a:t>
            </a:r>
            <a:r>
              <a:rPr lang="en-US" sz="1600" dirty="0" smtClean="0">
                <a:latin typeface="Gill Sans MT" pitchFamily="34" charset="0"/>
              </a:rPr>
              <a:t> et.al (2009)  affirm that the size of the multiplier is larger if “leakages” are few (that is, only a small part of the stimulus is saved or spent on imports), when the monetary conditions are accommodating, where by interest rate does not increase as a consequence of the fiscal expansion, and if the country’s fiscal position after the stimulus is sustainable.</a:t>
            </a:r>
          </a:p>
          <a:p>
            <a:pPr marL="171450" indent="-171450">
              <a:spcBef>
                <a:spcPts val="600"/>
              </a:spcBef>
              <a:spcAft>
                <a:spcPts val="600"/>
              </a:spcAft>
            </a:pPr>
            <a:r>
              <a:rPr lang="en-US" sz="1600" dirty="0" smtClean="0">
                <a:latin typeface="Gill Sans MT" pitchFamily="34" charset="0"/>
              </a:rPr>
              <a:t>Given the empirical evidence in literature, an increase in government spending of 1 percent of GDP ought to generate output and unemployment multipliers respectively of about 1.2 per cent (annually) and 0.6 percentage points (at the peak).</a:t>
            </a:r>
          </a:p>
          <a:p>
            <a:pPr marL="171450" indent="-171450">
              <a:spcBef>
                <a:spcPts val="600"/>
              </a:spcBef>
              <a:spcAft>
                <a:spcPts val="600"/>
              </a:spcAft>
            </a:pPr>
            <a:r>
              <a:rPr lang="en-US" sz="1600" dirty="0" err="1" smtClean="0">
                <a:latin typeface="Gill Sans MT" pitchFamily="34" charset="0"/>
              </a:rPr>
              <a:t>Monacelli</a:t>
            </a:r>
            <a:r>
              <a:rPr lang="en-US" sz="1600" dirty="0" smtClean="0">
                <a:latin typeface="Gill Sans MT" pitchFamily="34" charset="0"/>
              </a:rPr>
              <a:t>, </a:t>
            </a:r>
            <a:r>
              <a:rPr lang="en-US" sz="1600" dirty="0" err="1" smtClean="0">
                <a:latin typeface="Gill Sans MT" pitchFamily="34" charset="0"/>
              </a:rPr>
              <a:t>Perotti</a:t>
            </a:r>
            <a:r>
              <a:rPr lang="en-US" sz="1600" dirty="0" smtClean="0">
                <a:latin typeface="Gill Sans MT" pitchFamily="34" charset="0"/>
              </a:rPr>
              <a:t>, and </a:t>
            </a:r>
            <a:r>
              <a:rPr lang="en-US" sz="1600" dirty="0" err="1" smtClean="0">
                <a:latin typeface="Gill Sans MT" pitchFamily="34" charset="0"/>
              </a:rPr>
              <a:t>Trigari</a:t>
            </a:r>
            <a:r>
              <a:rPr lang="en-US" sz="1600" dirty="0" smtClean="0">
                <a:latin typeface="Gill Sans MT" pitchFamily="34" charset="0"/>
              </a:rPr>
              <a:t> (2010) established that a percentage point increase in GDP will produces an increase in employment of about 1.3 million jobs.</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style>
          <a:lnRef idx="1">
            <a:schemeClr val="dk1"/>
          </a:lnRef>
          <a:fillRef idx="2">
            <a:schemeClr val="dk1"/>
          </a:fillRef>
          <a:effectRef idx="1">
            <a:schemeClr val="dk1"/>
          </a:effectRef>
          <a:fontRef idx="minor">
            <a:schemeClr val="dk1"/>
          </a:fontRef>
        </p:style>
        <p:txBody>
          <a:bodyPr>
            <a:noAutofit/>
          </a:bodyPr>
          <a:lstStyle/>
          <a:p>
            <a:r>
              <a:rPr lang="en-US" sz="3200" u="sng" dirty="0" smtClean="0">
                <a:solidFill>
                  <a:srgbClr val="C00000"/>
                </a:solidFill>
                <a:latin typeface="Gill Sans MT" pitchFamily="34" charset="0"/>
              </a:rPr>
              <a:t>Data – set, treatment and sources </a:t>
            </a:r>
            <a:endParaRPr lang="en-GB" sz="3200" dirty="0">
              <a:solidFill>
                <a:schemeClr val="accent2">
                  <a:lumMod val="75000"/>
                </a:schemeClr>
              </a:solidFill>
              <a:latin typeface="Gill Sans MT" pitchFamily="34" charset="0"/>
            </a:endParaRPr>
          </a:p>
        </p:txBody>
      </p:sp>
      <p:sp>
        <p:nvSpPr>
          <p:cNvPr id="3" name="Content Placeholder 2"/>
          <p:cNvSpPr>
            <a:spLocks noGrp="1"/>
          </p:cNvSpPr>
          <p:nvPr>
            <p:ph idx="1"/>
          </p:nvPr>
        </p:nvSpPr>
        <p:spPr>
          <a:xfrm>
            <a:off x="152400" y="609600"/>
            <a:ext cx="8839200" cy="4953000"/>
          </a:xfrm>
        </p:spPr>
        <p:txBody>
          <a:bodyPr>
            <a:normAutofit fontScale="92500" lnSpcReduction="10000"/>
          </a:bodyPr>
          <a:lstStyle/>
          <a:p>
            <a:pPr algn="just">
              <a:spcBef>
                <a:spcPts val="300"/>
              </a:spcBef>
              <a:spcAft>
                <a:spcPts val="300"/>
              </a:spcAft>
            </a:pPr>
            <a:r>
              <a:rPr lang="en-GB" sz="2000" dirty="0" smtClean="0">
                <a:latin typeface="Gill Sans MT" pitchFamily="34" charset="0"/>
              </a:rPr>
              <a:t>For the purpose of our analysis, we employ a highly disaggregated 2005 SAM developed for Free State, which consists of: </a:t>
            </a:r>
            <a:r>
              <a:rPr lang="en-US" sz="2000" dirty="0" smtClean="0">
                <a:latin typeface="Gill Sans MT" pitchFamily="34" charset="0"/>
              </a:rPr>
              <a:t> </a:t>
            </a:r>
          </a:p>
          <a:p>
            <a:pPr marL="977900" indent="-347663" algn="just">
              <a:spcBef>
                <a:spcPts val="300"/>
              </a:spcBef>
              <a:spcAft>
                <a:spcPts val="300"/>
              </a:spcAft>
            </a:pPr>
            <a:r>
              <a:rPr lang="en-US" sz="2000" dirty="0" smtClean="0">
                <a:latin typeface="Gill Sans MT" pitchFamily="34" charset="0"/>
              </a:rPr>
              <a:t>34 commodities and 34 activities, </a:t>
            </a:r>
          </a:p>
          <a:p>
            <a:pPr marL="977900" indent="-347663" algn="just">
              <a:spcBef>
                <a:spcPts val="300"/>
              </a:spcBef>
              <a:spcAft>
                <a:spcPts val="300"/>
              </a:spcAft>
            </a:pPr>
            <a:r>
              <a:rPr lang="en-US" sz="2000" dirty="0" smtClean="0">
                <a:latin typeface="Gill Sans MT" pitchFamily="34" charset="0"/>
              </a:rPr>
              <a:t>4 factors of production disaggregated as (</a:t>
            </a:r>
            <a:r>
              <a:rPr lang="en-US" sz="2000" dirty="0" err="1" smtClean="0">
                <a:latin typeface="Gill Sans MT" pitchFamily="34" charset="0"/>
              </a:rPr>
              <a:t>labour</a:t>
            </a:r>
            <a:r>
              <a:rPr lang="en-US" sz="2000" dirty="0" smtClean="0">
                <a:latin typeface="Gill Sans MT" pitchFamily="34" charset="0"/>
              </a:rPr>
              <a:t>, capital and enterprise), </a:t>
            </a:r>
          </a:p>
          <a:p>
            <a:pPr marL="977900" indent="-347663" algn="just">
              <a:spcBef>
                <a:spcPts val="300"/>
              </a:spcBef>
              <a:spcAft>
                <a:spcPts val="300"/>
              </a:spcAft>
            </a:pPr>
            <a:r>
              <a:rPr lang="en-US" sz="2000" dirty="0" smtClean="0">
                <a:latin typeface="Gill Sans MT" pitchFamily="34" charset="0"/>
              </a:rPr>
              <a:t>48 households disaggregated as (whites, </a:t>
            </a:r>
            <a:r>
              <a:rPr lang="en-US" sz="2000" dirty="0" err="1" smtClean="0">
                <a:latin typeface="Gill Sans MT" pitchFamily="34" charset="0"/>
              </a:rPr>
              <a:t>indians</a:t>
            </a:r>
            <a:r>
              <a:rPr lang="en-US" sz="2000" dirty="0" smtClean="0">
                <a:latin typeface="Gill Sans MT" pitchFamily="34" charset="0"/>
              </a:rPr>
              <a:t> and blacks) and subdivided into 12 percentiles each, </a:t>
            </a:r>
          </a:p>
          <a:p>
            <a:pPr marL="977900" indent="-347663" algn="just">
              <a:spcBef>
                <a:spcPts val="300"/>
              </a:spcBef>
              <a:spcAft>
                <a:spcPts val="300"/>
              </a:spcAft>
            </a:pPr>
            <a:r>
              <a:rPr lang="en-US" sz="2000" dirty="0" smtClean="0">
                <a:latin typeface="Gill Sans MT" pitchFamily="34" charset="0"/>
              </a:rPr>
              <a:t>6 Government expenditures disaggregated as (national; provincial health, provincial education, provincial social and provincial others; as well as local),</a:t>
            </a:r>
          </a:p>
          <a:p>
            <a:pPr marL="977900" indent="-347663" algn="just">
              <a:spcBef>
                <a:spcPts val="300"/>
              </a:spcBef>
              <a:spcAft>
                <a:spcPts val="300"/>
              </a:spcAft>
            </a:pPr>
            <a:r>
              <a:rPr lang="en-US" sz="2000" dirty="0" smtClean="0">
                <a:latin typeface="Gill Sans MT" pitchFamily="34" charset="0"/>
              </a:rPr>
              <a:t>7 Government taxes disaggregated as (property income, transfers, direct tax, indirect tax, subsidies, provincial government and local government), </a:t>
            </a:r>
          </a:p>
          <a:p>
            <a:pPr marL="977900" indent="-347663" algn="just">
              <a:spcBef>
                <a:spcPts val="300"/>
              </a:spcBef>
              <a:spcAft>
                <a:spcPts val="300"/>
              </a:spcAft>
            </a:pPr>
            <a:r>
              <a:rPr lang="en-US" sz="2000" dirty="0" smtClean="0">
                <a:latin typeface="Gill Sans MT" pitchFamily="34" charset="0"/>
              </a:rPr>
              <a:t>2 Capital Accounts disaggregated as (government, corporate sector and households), and </a:t>
            </a:r>
          </a:p>
          <a:p>
            <a:pPr marL="977900" indent="-347663" algn="just">
              <a:spcBef>
                <a:spcPts val="300"/>
              </a:spcBef>
              <a:spcAft>
                <a:spcPts val="300"/>
              </a:spcAft>
            </a:pPr>
            <a:r>
              <a:rPr lang="en-US" sz="2000" dirty="0" smtClean="0">
                <a:latin typeface="Gill Sans MT" pitchFamily="34" charset="0"/>
              </a:rPr>
              <a:t>4 rest of South Africa disaggregated as (factor payments and transfers; goods and services; transfers and balance on current account) and </a:t>
            </a:r>
          </a:p>
          <a:p>
            <a:pPr marL="977900" indent="-347663" algn="just">
              <a:spcBef>
                <a:spcPts val="300"/>
              </a:spcBef>
              <a:spcAft>
                <a:spcPts val="300"/>
              </a:spcAft>
            </a:pPr>
            <a:r>
              <a:rPr lang="en-US" sz="2000" dirty="0" smtClean="0">
                <a:latin typeface="Gill Sans MT" pitchFamily="34" charset="0"/>
              </a:rPr>
              <a:t>4 rest of the world disaggregated as (factor payments and transfers; goods and services; transfers and balance on current account).</a:t>
            </a:r>
            <a:endParaRPr lang="en-GB" sz="2000" dirty="0" smtClean="0">
              <a:latin typeface="Gill Sans MT" pitchFamily="34" charset="0"/>
            </a:endParaRPr>
          </a:p>
          <a:p>
            <a:pPr marL="173038" indent="-173038">
              <a:tabLst>
                <a:tab pos="1025525" algn="l"/>
              </a:tabLst>
            </a:pPr>
            <a:endParaRPr lang="en-US" sz="2000" dirty="0" smtClean="0">
              <a:latin typeface="Gill Sans MT" pitchFamily="34" charset="0"/>
            </a:endParaRPr>
          </a:p>
          <a:p>
            <a:endParaRPr lang="en-US" dirty="0" smtClean="0"/>
          </a:p>
          <a:p>
            <a:endParaRPr lang="en-GB"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style>
          <a:lnRef idx="1">
            <a:schemeClr val="accent3"/>
          </a:lnRef>
          <a:fillRef idx="2">
            <a:schemeClr val="accent3"/>
          </a:fillRef>
          <a:effectRef idx="1">
            <a:schemeClr val="accent3"/>
          </a:effectRef>
          <a:fontRef idx="minor">
            <a:schemeClr val="dk1"/>
          </a:fontRef>
        </p:style>
        <p:txBody>
          <a:bodyPr/>
          <a:lstStyle/>
          <a:p>
            <a:r>
              <a:rPr lang="en-US" sz="3600" dirty="0" smtClean="0">
                <a:latin typeface="Gill Sans MT" pitchFamily="34" charset="0"/>
                <a:cs typeface="Diwani Simple Outline" pitchFamily="2" charset="-78"/>
              </a:rPr>
              <a:t/>
            </a:r>
            <a:br>
              <a:rPr lang="en-US" sz="3600" dirty="0" smtClean="0">
                <a:latin typeface="Gill Sans MT" pitchFamily="34" charset="0"/>
                <a:cs typeface="Diwani Simple Outline" pitchFamily="2" charset="-78"/>
              </a:rPr>
            </a:br>
            <a:r>
              <a:rPr lang="en-US" sz="2800" u="sng" dirty="0" smtClean="0">
                <a:solidFill>
                  <a:srgbClr val="C00000"/>
                </a:solidFill>
                <a:latin typeface="Gill Sans MT" pitchFamily="34" charset="0"/>
              </a:rPr>
              <a:t>Partial Equilibrium Framework </a:t>
            </a:r>
            <a:r>
              <a:rPr lang="en-US" sz="2800" dirty="0" smtClean="0">
                <a:solidFill>
                  <a:schemeClr val="tx1">
                    <a:lumMod val="95000"/>
                    <a:lumOff val="5000"/>
                  </a:schemeClr>
                </a:solidFill>
                <a:latin typeface="Gill Sans MT" pitchFamily="34" charset="0"/>
                <a:cs typeface="Diwani Simple Outline" pitchFamily="2" charset="-78"/>
              </a:rPr>
              <a:t>…(1)</a:t>
            </a:r>
            <a:br>
              <a:rPr lang="en-US" sz="2800" dirty="0" smtClean="0">
                <a:solidFill>
                  <a:schemeClr val="tx1">
                    <a:lumMod val="95000"/>
                    <a:lumOff val="5000"/>
                  </a:schemeClr>
                </a:solidFill>
                <a:latin typeface="Gill Sans MT" pitchFamily="34" charset="0"/>
                <a:cs typeface="Diwani Simple Outline" pitchFamily="2" charset="-78"/>
              </a:rPr>
            </a:br>
            <a:endParaRPr lang="en-GB" sz="2800" dirty="0">
              <a:solidFill>
                <a:schemeClr val="tx1">
                  <a:lumMod val="95000"/>
                  <a:lumOff val="5000"/>
                </a:schemeClr>
              </a:solidFill>
              <a:latin typeface="Gill Sans MT" pitchFamily="34" charset="0"/>
            </a:endParaRPr>
          </a:p>
        </p:txBody>
      </p:sp>
      <p:sp>
        <p:nvSpPr>
          <p:cNvPr id="4" name="Content Placeholder 3"/>
          <p:cNvSpPr>
            <a:spLocks noGrp="1"/>
          </p:cNvSpPr>
          <p:nvPr>
            <p:ph idx="1"/>
          </p:nvPr>
        </p:nvSpPr>
        <p:spPr>
          <a:xfrm>
            <a:off x="228600" y="609600"/>
            <a:ext cx="8763000" cy="4906963"/>
          </a:xfrm>
        </p:spPr>
        <p:txBody>
          <a:bodyPr/>
          <a:lstStyle/>
          <a:p>
            <a:pPr marL="233363" indent="-233363" algn="just">
              <a:spcBef>
                <a:spcPts val="0"/>
              </a:spcBef>
            </a:pPr>
            <a:r>
              <a:rPr lang="en-US" sz="2000" dirty="0" smtClean="0">
                <a:latin typeface="Gill Sans MT" pitchFamily="34" charset="0"/>
              </a:rPr>
              <a:t>Application of FS SAM to investigate the economic-wide impact of fiscal shocks</a:t>
            </a:r>
          </a:p>
          <a:p>
            <a:pPr marL="457200" indent="-457200" algn="ctr">
              <a:spcBef>
                <a:spcPts val="600"/>
              </a:spcBef>
              <a:buNone/>
            </a:pPr>
            <a:r>
              <a:rPr lang="en-US" sz="2000" b="1" dirty="0" smtClean="0">
                <a:solidFill>
                  <a:srgbClr val="C00000"/>
                </a:solidFill>
                <a:latin typeface="Gill Sans MT" pitchFamily="34" charset="0"/>
              </a:rPr>
              <a:t>Computation Approach:</a:t>
            </a:r>
          </a:p>
          <a:p>
            <a:pPr marL="850900" lvl="0" indent="-504825" algn="just">
              <a:buFont typeface="+mj-lt"/>
              <a:buAutoNum type="arabicPeriod"/>
            </a:pPr>
            <a:r>
              <a:rPr lang="en-US" sz="2000" dirty="0" smtClean="0">
                <a:latin typeface="Gill Sans MT" pitchFamily="34" charset="0"/>
              </a:rPr>
              <a:t>Values of Endogenous variables are determined by the economic model;</a:t>
            </a:r>
            <a:endParaRPr lang="en-GB" sz="2000" dirty="0" smtClean="0">
              <a:latin typeface="Gill Sans MT" pitchFamily="34" charset="0"/>
            </a:endParaRPr>
          </a:p>
          <a:p>
            <a:pPr marL="850900" lvl="0" indent="-504825" algn="just">
              <a:buFont typeface="+mj-lt"/>
              <a:buAutoNum type="arabicPeriod"/>
            </a:pPr>
            <a:r>
              <a:rPr lang="en-US" sz="2000" dirty="0" smtClean="0">
                <a:latin typeface="Gill Sans MT" pitchFamily="34" charset="0"/>
              </a:rPr>
              <a:t>Values of Exogenous variables are determined outside the model; </a:t>
            </a:r>
            <a:endParaRPr lang="en-GB" sz="2000" dirty="0" smtClean="0">
              <a:latin typeface="Gill Sans MT" pitchFamily="34" charset="0"/>
            </a:endParaRPr>
          </a:p>
          <a:p>
            <a:pPr marL="850900" lvl="0" indent="-504825" algn="just">
              <a:buFont typeface="+mj-lt"/>
              <a:buAutoNum type="arabicPeriod"/>
            </a:pPr>
            <a:r>
              <a:rPr lang="en-US" sz="2000" dirty="0" smtClean="0">
                <a:latin typeface="Gill Sans MT" pitchFamily="34" charset="0"/>
              </a:rPr>
              <a:t>The coefficients matrix of endogenous accounts will be estimated; </a:t>
            </a:r>
            <a:endParaRPr lang="en-GB" sz="2000" dirty="0" smtClean="0">
              <a:latin typeface="Gill Sans MT" pitchFamily="34" charset="0"/>
            </a:endParaRPr>
          </a:p>
          <a:p>
            <a:pPr marL="850900" lvl="0" indent="-504825" algn="just">
              <a:buFont typeface="+mj-lt"/>
              <a:buAutoNum type="arabicPeriod"/>
            </a:pPr>
            <a:r>
              <a:rPr lang="en-US" sz="2000" dirty="0" smtClean="0">
                <a:latin typeface="Gill Sans MT" pitchFamily="34" charset="0"/>
              </a:rPr>
              <a:t>Links between the different variables in an economic system are captured as systems of equations;</a:t>
            </a:r>
            <a:endParaRPr lang="en-GB" sz="2000" dirty="0" smtClean="0">
              <a:latin typeface="Gill Sans MT" pitchFamily="34" charset="0"/>
            </a:endParaRPr>
          </a:p>
          <a:p>
            <a:pPr marL="850900" lvl="0" indent="-504825" algn="just">
              <a:buFont typeface="+mj-lt"/>
              <a:buAutoNum type="arabicPeriod"/>
            </a:pPr>
            <a:r>
              <a:rPr lang="en-US" sz="2000" dirty="0" smtClean="0">
                <a:latin typeface="Gill Sans MT" pitchFamily="34" charset="0"/>
              </a:rPr>
              <a:t>Estimated model is solved by determining the changes in the value of endogenous variables (policy objectives) corresponding to changes in the values of exogenous variables (policy instruments); and </a:t>
            </a:r>
            <a:endParaRPr lang="en-GB" sz="2000" dirty="0" smtClean="0">
              <a:latin typeface="Gill Sans MT" pitchFamily="34" charset="0"/>
            </a:endParaRPr>
          </a:p>
          <a:p>
            <a:pPr marL="850900" lvl="0" indent="-504825" algn="just">
              <a:buFont typeface="+mj-lt"/>
              <a:buAutoNum type="arabicPeriod"/>
            </a:pPr>
            <a:r>
              <a:rPr lang="en-ZA" sz="2000" dirty="0" smtClean="0">
                <a:latin typeface="Gill Sans MT" pitchFamily="34" charset="0"/>
              </a:rPr>
              <a:t>Identify the distribution process of multiplier effects across sectors and households as well as identify underlying structural bias using Relative Distributive Measure (RDM) from these output and income multipliers.</a:t>
            </a:r>
            <a:endParaRPr lang="en-GB" sz="2000" dirty="0" smtClean="0">
              <a:latin typeface="Gill Sans MT" pitchFamily="34" charset="0"/>
            </a:endParaRPr>
          </a:p>
          <a:p>
            <a:pPr marL="514350" indent="0">
              <a:spcBef>
                <a:spcPts val="0"/>
              </a:spcBef>
              <a:buNone/>
            </a:pPr>
            <a:endParaRPr lang="en-US" sz="2000" i="1" dirty="0" smtClean="0">
              <a:solidFill>
                <a:srgbClr val="C00000"/>
              </a:solidFill>
              <a:latin typeface="Gill Sans MT"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additive="base">
                                        <p:cTn id="4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anim calcmode="lin" valueType="num">
                                      <p:cBhvr additive="base">
                                        <p:cTn id="5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800600"/>
          </a:xfrm>
        </p:spPr>
        <p:txBody>
          <a:bodyPr/>
          <a:lstStyle/>
          <a:p>
            <a:pPr marL="1147763" indent="-1147763">
              <a:buNone/>
            </a:pPr>
            <a:r>
              <a:rPr lang="en-US" sz="1800" i="1" dirty="0" smtClean="0">
                <a:latin typeface="Gill Sans MT" pitchFamily="34" charset="0"/>
              </a:rPr>
              <a:t>where; 	</a:t>
            </a:r>
            <a:r>
              <a:rPr lang="en-US" sz="1800" i="1" dirty="0" smtClean="0">
                <a:solidFill>
                  <a:schemeClr val="tx2"/>
                </a:solidFill>
                <a:latin typeface="Gill Sans MT" pitchFamily="34" charset="0"/>
              </a:rPr>
              <a:t>A</a:t>
            </a:r>
            <a:r>
              <a:rPr lang="en-US" sz="1800" dirty="0" smtClean="0">
                <a:solidFill>
                  <a:schemeClr val="tx2"/>
                </a:solidFill>
                <a:latin typeface="Gill Sans MT" pitchFamily="34" charset="0"/>
              </a:rPr>
              <a:t> =  Gross output of each commodity </a:t>
            </a:r>
          </a:p>
          <a:p>
            <a:pPr marL="1147763" indent="-1147763">
              <a:buNone/>
            </a:pPr>
            <a:r>
              <a:rPr lang="en-US" sz="1800" dirty="0" smtClean="0">
                <a:solidFill>
                  <a:schemeClr val="tx2"/>
                </a:solidFill>
                <a:latin typeface="Gill Sans MT" pitchFamily="34" charset="0"/>
              </a:rPr>
              <a:t>	</a:t>
            </a:r>
            <a:r>
              <a:rPr lang="en-US" sz="1800" i="1" dirty="0" smtClean="0">
                <a:solidFill>
                  <a:schemeClr val="tx2"/>
                </a:solidFill>
                <a:latin typeface="Gill Sans MT" pitchFamily="34" charset="0"/>
              </a:rPr>
              <a:t>Q </a:t>
            </a:r>
            <a:r>
              <a:rPr lang="en-US" sz="1800" dirty="0" smtClean="0">
                <a:solidFill>
                  <a:schemeClr val="tx2"/>
                </a:solidFill>
                <a:latin typeface="Gill Sans MT" pitchFamily="34" charset="0"/>
              </a:rPr>
              <a:t>=  Gross demand for each commodity </a:t>
            </a:r>
          </a:p>
          <a:p>
            <a:pPr marL="1147763" indent="-1147763">
              <a:buNone/>
            </a:pPr>
            <a:r>
              <a:rPr lang="en-US" sz="1800" dirty="0" smtClean="0">
                <a:solidFill>
                  <a:schemeClr val="tx2"/>
                </a:solidFill>
                <a:latin typeface="Gill Sans MT" pitchFamily="34" charset="0"/>
              </a:rPr>
              <a:t>	</a:t>
            </a:r>
            <a:r>
              <a:rPr lang="en-US" sz="1800" i="1" dirty="0" smtClean="0">
                <a:solidFill>
                  <a:schemeClr val="tx2"/>
                </a:solidFill>
                <a:latin typeface="Gill Sans MT" pitchFamily="34" charset="0"/>
              </a:rPr>
              <a:t>V</a:t>
            </a:r>
            <a:r>
              <a:rPr lang="en-US" sz="1800" dirty="0" smtClean="0">
                <a:solidFill>
                  <a:schemeClr val="tx2"/>
                </a:solidFill>
                <a:latin typeface="Gill Sans MT" pitchFamily="34" charset="0"/>
              </a:rPr>
              <a:t>  = Total factor income (denotes household income)</a:t>
            </a:r>
          </a:p>
          <a:p>
            <a:pPr marL="1147763" indent="-1147763">
              <a:buNone/>
            </a:pPr>
            <a:r>
              <a:rPr lang="en-US" sz="1800" dirty="0" smtClean="0">
                <a:solidFill>
                  <a:schemeClr val="tx2"/>
                </a:solidFill>
                <a:latin typeface="Gill Sans MT" pitchFamily="34" charset="0"/>
              </a:rPr>
              <a:t>	</a:t>
            </a:r>
            <a:r>
              <a:rPr lang="en-US" sz="1800" i="1" dirty="0" smtClean="0">
                <a:solidFill>
                  <a:schemeClr val="tx2"/>
                </a:solidFill>
                <a:latin typeface="Gill Sans MT" pitchFamily="34" charset="0"/>
              </a:rPr>
              <a:t>B</a:t>
            </a:r>
            <a:r>
              <a:rPr lang="en-US" sz="1800" dirty="0" smtClean="0">
                <a:solidFill>
                  <a:schemeClr val="tx2"/>
                </a:solidFill>
                <a:latin typeface="Gill Sans MT" pitchFamily="34" charset="0"/>
              </a:rPr>
              <a:t>   = Total household income (represents total factor income)</a:t>
            </a:r>
          </a:p>
          <a:p>
            <a:pPr marL="1147763" indent="-1147763">
              <a:buNone/>
            </a:pPr>
            <a:r>
              <a:rPr lang="en-US" sz="1800" dirty="0" smtClean="0">
                <a:solidFill>
                  <a:schemeClr val="tx2"/>
                </a:solidFill>
                <a:latin typeface="Gill Sans MT" pitchFamily="34" charset="0"/>
              </a:rPr>
              <a:t>	</a:t>
            </a:r>
            <a:r>
              <a:rPr lang="en-US" sz="1800" i="1" dirty="0" smtClean="0">
                <a:solidFill>
                  <a:schemeClr val="tx2"/>
                </a:solidFill>
                <a:latin typeface="Gill Sans MT" pitchFamily="34" charset="0"/>
              </a:rPr>
              <a:t>E  = E</a:t>
            </a:r>
            <a:r>
              <a:rPr lang="en-US" sz="1800" dirty="0" smtClean="0">
                <a:solidFill>
                  <a:schemeClr val="tx2"/>
                </a:solidFill>
                <a:latin typeface="Gill Sans MT" pitchFamily="34" charset="0"/>
              </a:rPr>
              <a:t>xogenous components of demand (government, investment, &amp; exports)</a:t>
            </a:r>
            <a:endParaRPr lang="en-GB" sz="1800" dirty="0" smtClean="0">
              <a:solidFill>
                <a:schemeClr val="tx2"/>
              </a:solidFill>
              <a:latin typeface="Gill Sans MT" pitchFamily="34" charset="0"/>
            </a:endParaRPr>
          </a:p>
          <a:p>
            <a:pPr>
              <a:buNone/>
            </a:pPr>
            <a:r>
              <a:rPr lang="en-ZA" sz="1800" i="1" dirty="0" smtClean="0">
                <a:latin typeface="Gill Sans MT" pitchFamily="34" charset="0"/>
              </a:rPr>
              <a:t> </a:t>
            </a:r>
            <a:endParaRPr lang="en-GB" sz="1800" dirty="0" smtClean="0">
              <a:latin typeface="Gill Sans MT" pitchFamily="34" charset="0"/>
            </a:endParaRPr>
          </a:p>
          <a:p>
            <a:pPr>
              <a:buNone/>
            </a:pPr>
            <a:r>
              <a:rPr lang="en-US" sz="1800" i="1" dirty="0" smtClean="0">
                <a:solidFill>
                  <a:schemeClr val="tx2"/>
                </a:solidFill>
                <a:latin typeface="Gill Sans MT" pitchFamily="34" charset="0"/>
              </a:rPr>
              <a:t>where ; 	a</a:t>
            </a:r>
            <a:r>
              <a:rPr lang="en-US" sz="1800" dirty="0" smtClean="0">
                <a:solidFill>
                  <a:schemeClr val="tx2"/>
                </a:solidFill>
                <a:latin typeface="Gill Sans MT" pitchFamily="34" charset="0"/>
              </a:rPr>
              <a:t>  = technical coefficients (i.e., input or intermediate shares in production)</a:t>
            </a:r>
            <a:br>
              <a:rPr lang="en-US" sz="1800" dirty="0" smtClean="0">
                <a:solidFill>
                  <a:schemeClr val="tx2"/>
                </a:solidFill>
                <a:latin typeface="Gill Sans MT" pitchFamily="34" charset="0"/>
              </a:rPr>
            </a:br>
            <a:r>
              <a:rPr lang="en-US" sz="1800" dirty="0" smtClean="0">
                <a:solidFill>
                  <a:schemeClr val="tx2"/>
                </a:solidFill>
                <a:latin typeface="Gill Sans MT" pitchFamily="34" charset="0"/>
              </a:rPr>
              <a:t>	</a:t>
            </a:r>
            <a:r>
              <a:rPr lang="en-US" sz="1800" i="1" dirty="0" smtClean="0">
                <a:solidFill>
                  <a:schemeClr val="tx2"/>
                </a:solidFill>
                <a:latin typeface="Gill Sans MT" pitchFamily="34" charset="0"/>
              </a:rPr>
              <a:t>b</a:t>
            </a:r>
            <a:r>
              <a:rPr lang="en-US" sz="1800" dirty="0" smtClean="0">
                <a:solidFill>
                  <a:schemeClr val="tx2"/>
                </a:solidFill>
                <a:latin typeface="Gill Sans MT" pitchFamily="34" charset="0"/>
              </a:rPr>
              <a:t>  = share of domestic output in total demand </a:t>
            </a:r>
            <a:br>
              <a:rPr lang="en-US" sz="1800" dirty="0" smtClean="0">
                <a:solidFill>
                  <a:schemeClr val="tx2"/>
                </a:solidFill>
                <a:latin typeface="Gill Sans MT" pitchFamily="34" charset="0"/>
              </a:rPr>
            </a:br>
            <a:r>
              <a:rPr lang="en-US" sz="1800" dirty="0" smtClean="0">
                <a:solidFill>
                  <a:schemeClr val="tx2"/>
                </a:solidFill>
                <a:latin typeface="Gill Sans MT" pitchFamily="34" charset="0"/>
              </a:rPr>
              <a:t>	</a:t>
            </a:r>
            <a:r>
              <a:rPr lang="en-US" sz="1800" i="1" dirty="0" smtClean="0">
                <a:solidFill>
                  <a:schemeClr val="tx2"/>
                </a:solidFill>
                <a:latin typeface="Gill Sans MT" pitchFamily="34" charset="0"/>
              </a:rPr>
              <a:t>k =  </a:t>
            </a:r>
            <a:r>
              <a:rPr lang="en-US" sz="1800" dirty="0" smtClean="0">
                <a:solidFill>
                  <a:schemeClr val="tx2"/>
                </a:solidFill>
                <a:latin typeface="Gill Sans MT" pitchFamily="34" charset="0"/>
              </a:rPr>
              <a:t>share of value-added or factor income in gross output</a:t>
            </a:r>
            <a:br>
              <a:rPr lang="en-US" sz="1800" dirty="0" smtClean="0">
                <a:solidFill>
                  <a:schemeClr val="tx2"/>
                </a:solidFill>
                <a:latin typeface="Gill Sans MT" pitchFamily="34" charset="0"/>
              </a:rPr>
            </a:br>
            <a:r>
              <a:rPr lang="en-US" sz="1800" dirty="0" smtClean="0">
                <a:solidFill>
                  <a:schemeClr val="tx2"/>
                </a:solidFill>
                <a:latin typeface="Gill Sans MT" pitchFamily="34" charset="0"/>
              </a:rPr>
              <a:t>	</a:t>
            </a:r>
            <a:endParaRPr lang="en-GB" sz="1800" dirty="0" smtClean="0">
              <a:solidFill>
                <a:schemeClr val="tx2"/>
              </a:solidFill>
              <a:latin typeface="Gill Sans MT" pitchFamily="34" charset="0"/>
            </a:endParaRPr>
          </a:p>
          <a:p>
            <a:pPr marL="966788" indent="-966788">
              <a:buNone/>
            </a:pPr>
            <a:r>
              <a:rPr lang="en-US" sz="1800" i="1" dirty="0" smtClean="0">
                <a:solidFill>
                  <a:schemeClr val="tx2"/>
                </a:solidFill>
                <a:latin typeface="Gill Sans MT" pitchFamily="34" charset="0"/>
              </a:rPr>
              <a:t>Also,  </a:t>
            </a:r>
            <a:r>
              <a:rPr lang="en-US" sz="1800" dirty="0" smtClean="0">
                <a:solidFill>
                  <a:schemeClr val="tx2"/>
                </a:solidFill>
                <a:latin typeface="Gill Sans MT" pitchFamily="34" charset="0"/>
              </a:rPr>
              <a:t>Z =  Aggregate demand in each sector { Sum of  </a:t>
            </a:r>
            <a:r>
              <a:rPr lang="en-US" sz="1800" dirty="0" err="1" smtClean="0">
                <a:solidFill>
                  <a:schemeClr val="tx2"/>
                </a:solidFill>
                <a:latin typeface="Gill Sans MT" pitchFamily="34" charset="0"/>
              </a:rPr>
              <a:t>Dd</a:t>
            </a:r>
            <a:r>
              <a:rPr lang="en-US" sz="1800" dirty="0" smtClean="0">
                <a:solidFill>
                  <a:schemeClr val="tx2"/>
                </a:solidFill>
                <a:latin typeface="Gill Sans MT" pitchFamily="34" charset="0"/>
              </a:rPr>
              <a:t> for intermediate input;  household consumption </a:t>
            </a:r>
            <a:r>
              <a:rPr lang="en-US" sz="1800" dirty="0" err="1" smtClean="0">
                <a:solidFill>
                  <a:schemeClr val="tx2"/>
                </a:solidFill>
                <a:latin typeface="Gill Sans MT" pitchFamily="34" charset="0"/>
              </a:rPr>
              <a:t>Dd</a:t>
            </a:r>
            <a:r>
              <a:rPr lang="en-US" sz="1800" dirty="0" smtClean="0">
                <a:solidFill>
                  <a:schemeClr val="tx2"/>
                </a:solidFill>
                <a:latin typeface="Gill Sans MT" pitchFamily="34" charset="0"/>
              </a:rPr>
              <a:t> &amp; other exogenous sources of demand </a:t>
            </a:r>
            <a:r>
              <a:rPr lang="en-US" sz="1800" i="1" dirty="0" smtClean="0">
                <a:solidFill>
                  <a:schemeClr val="tx2"/>
                </a:solidFill>
                <a:latin typeface="Gill Sans MT" pitchFamily="34" charset="0"/>
              </a:rPr>
              <a:t>E</a:t>
            </a:r>
            <a:r>
              <a:rPr lang="en-US" sz="1800" dirty="0" smtClean="0">
                <a:solidFill>
                  <a:schemeClr val="tx2"/>
                </a:solidFill>
                <a:latin typeface="Gill Sans MT" pitchFamily="34" charset="0"/>
              </a:rPr>
              <a:t>,  e.g. public consumption and investment}</a:t>
            </a:r>
          </a:p>
          <a:p>
            <a:endParaRPr lang="en-GB" sz="1400" dirty="0"/>
          </a:p>
        </p:txBody>
      </p:sp>
      <p:graphicFrame>
        <p:nvGraphicFramePr>
          <p:cNvPr id="9" name="Object 8"/>
          <p:cNvGraphicFramePr>
            <a:graphicFrameLocks noChangeAspect="1"/>
          </p:cNvGraphicFramePr>
          <p:nvPr/>
        </p:nvGraphicFramePr>
        <p:xfrm>
          <a:off x="5181600" y="762000"/>
          <a:ext cx="1435100" cy="330200"/>
        </p:xfrm>
        <a:graphic>
          <a:graphicData uri="http://schemas.openxmlformats.org/presentationml/2006/ole">
            <mc:AlternateContent xmlns:mc="http://schemas.openxmlformats.org/markup-compatibility/2006">
              <mc:Choice xmlns:v="urn:schemas-microsoft-com:vml" Requires="v">
                <p:oleObj spid="_x0000_s4105" name="Equation" r:id="rId3" imgW="965160" imgH="253800" progId="Equation.DSMT4">
                  <p:embed/>
                </p:oleObj>
              </mc:Choice>
              <mc:Fallback>
                <p:oleObj name="Equation" r:id="rId3" imgW="965160" imgH="253800" progId="Equation.DSMT4">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762000"/>
                        <a:ext cx="14351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5486400" y="1066800"/>
          <a:ext cx="1323975" cy="381000"/>
        </p:xfrm>
        <a:graphic>
          <a:graphicData uri="http://schemas.openxmlformats.org/presentationml/2006/ole">
            <mc:AlternateContent xmlns:mc="http://schemas.openxmlformats.org/markup-compatibility/2006">
              <mc:Choice xmlns:v="urn:schemas-microsoft-com:vml" Requires="v">
                <p:oleObj spid="_x0000_s4106" name="Equation" r:id="rId5" imgW="1028520" imgH="253800" progId="Equation.DSMT4">
                  <p:embed/>
                </p:oleObj>
              </mc:Choice>
              <mc:Fallback>
                <p:oleObj name="Equation" r:id="rId5" imgW="1028520" imgH="253800" progId="Equation.DSMT4">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6400" y="1066800"/>
                        <a:ext cx="13239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itle 1"/>
          <p:cNvSpPr>
            <a:spLocks noGrp="1"/>
          </p:cNvSpPr>
          <p:nvPr>
            <p:ph type="title"/>
          </p:nvPr>
        </p:nvSpPr>
        <p:spPr>
          <a:xfrm>
            <a:off x="381000" y="152400"/>
            <a:ext cx="8229600" cy="457200"/>
          </a:xfrm>
        </p:spPr>
        <p:style>
          <a:lnRef idx="1">
            <a:schemeClr val="accent3"/>
          </a:lnRef>
          <a:fillRef idx="2">
            <a:schemeClr val="accent3"/>
          </a:fillRef>
          <a:effectRef idx="1">
            <a:schemeClr val="accent3"/>
          </a:effectRef>
          <a:fontRef idx="minor">
            <a:schemeClr val="dk1"/>
          </a:fontRef>
        </p:style>
        <p:txBody>
          <a:bodyPr/>
          <a:lstStyle/>
          <a:p>
            <a:r>
              <a:rPr lang="en-US" sz="2400" dirty="0" smtClean="0">
                <a:latin typeface="Gill Sans MT" pitchFamily="34" charset="0"/>
                <a:cs typeface="Diwani Simple Outline" pitchFamily="2" charset="-78"/>
              </a:rPr>
              <a:t/>
            </a:r>
            <a:br>
              <a:rPr lang="en-US" sz="2400" dirty="0" smtClean="0">
                <a:latin typeface="Gill Sans MT" pitchFamily="34" charset="0"/>
                <a:cs typeface="Diwani Simple Outline" pitchFamily="2" charset="-78"/>
              </a:rPr>
            </a:br>
            <a:r>
              <a:rPr lang="en-US" sz="2400" u="sng" dirty="0" smtClean="0">
                <a:solidFill>
                  <a:srgbClr val="C00000"/>
                </a:solidFill>
                <a:latin typeface="Gill Sans MT" pitchFamily="34" charset="0"/>
              </a:rPr>
              <a:t>Equation Notation in the Model</a:t>
            </a:r>
            <a:r>
              <a:rPr lang="en-US" sz="2400" dirty="0" smtClean="0">
                <a:solidFill>
                  <a:schemeClr val="tx1">
                    <a:lumMod val="95000"/>
                    <a:lumOff val="5000"/>
                  </a:schemeClr>
                </a:solidFill>
                <a:latin typeface="Gill Sans MT" pitchFamily="34" charset="0"/>
                <a:cs typeface="Diwani Simple Outline" pitchFamily="2" charset="-78"/>
              </a:rPr>
              <a:t>…(1)</a:t>
            </a:r>
            <a:br>
              <a:rPr lang="en-US" sz="2400" dirty="0" smtClean="0">
                <a:solidFill>
                  <a:schemeClr val="tx1">
                    <a:lumMod val="95000"/>
                    <a:lumOff val="5000"/>
                  </a:schemeClr>
                </a:solidFill>
                <a:latin typeface="Gill Sans MT" pitchFamily="34" charset="0"/>
                <a:cs typeface="Diwani Simple Outline" pitchFamily="2" charset="-78"/>
              </a:rPr>
            </a:br>
            <a:endParaRPr lang="en-GB" sz="2400" dirty="0">
              <a:solidFill>
                <a:schemeClr val="tx1">
                  <a:lumMod val="95000"/>
                  <a:lumOff val="5000"/>
                </a:schemeClr>
              </a:solidFill>
              <a:latin typeface="Gill Sans MT" pitchFamily="34"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style>
          <a:lnRef idx="1">
            <a:schemeClr val="accent3"/>
          </a:lnRef>
          <a:fillRef idx="2">
            <a:schemeClr val="accent3"/>
          </a:fillRef>
          <a:effectRef idx="1">
            <a:schemeClr val="accent3"/>
          </a:effectRef>
          <a:fontRef idx="minor">
            <a:schemeClr val="dk1"/>
          </a:fontRef>
        </p:style>
        <p:txBody>
          <a:bodyPr/>
          <a:lstStyle/>
          <a:p>
            <a:r>
              <a:rPr lang="en-US" sz="3600" dirty="0" smtClean="0">
                <a:latin typeface="Gill Sans MT" pitchFamily="34" charset="0"/>
                <a:cs typeface="Diwani Simple Outline" pitchFamily="2" charset="-78"/>
              </a:rPr>
              <a:t/>
            </a:r>
            <a:br>
              <a:rPr lang="en-US" sz="3600" dirty="0" smtClean="0">
                <a:latin typeface="Gill Sans MT" pitchFamily="34" charset="0"/>
                <a:cs typeface="Diwani Simple Outline" pitchFamily="2" charset="-78"/>
              </a:rPr>
            </a:br>
            <a:r>
              <a:rPr lang="en-US" sz="2800" u="sng" dirty="0" smtClean="0">
                <a:solidFill>
                  <a:srgbClr val="C00000"/>
                </a:solidFill>
                <a:latin typeface="Gill Sans MT" pitchFamily="34" charset="0"/>
              </a:rPr>
              <a:t>Mathematical derivation of Multiplier </a:t>
            </a:r>
            <a:r>
              <a:rPr lang="en-US" sz="2800" u="sng" dirty="0" err="1" smtClean="0">
                <a:solidFill>
                  <a:srgbClr val="C00000"/>
                </a:solidFill>
                <a:latin typeface="Gill Sans MT" pitchFamily="34" charset="0"/>
              </a:rPr>
              <a:t>Eqs</a:t>
            </a:r>
            <a:r>
              <a:rPr lang="en-US" sz="2800" u="sng" dirty="0" smtClean="0">
                <a:solidFill>
                  <a:srgbClr val="C00000"/>
                </a:solidFill>
                <a:latin typeface="Gill Sans MT" pitchFamily="34" charset="0"/>
              </a:rPr>
              <a:t>. </a:t>
            </a:r>
            <a:r>
              <a:rPr lang="en-US" sz="2800" u="sng" smtClean="0">
                <a:solidFill>
                  <a:srgbClr val="C00000"/>
                </a:solidFill>
                <a:latin typeface="Gill Sans MT" pitchFamily="34" charset="0"/>
              </a:rPr>
              <a:t>in the Model </a:t>
            </a:r>
            <a:r>
              <a:rPr lang="en-US" sz="2800" smtClean="0">
                <a:solidFill>
                  <a:schemeClr val="tx1">
                    <a:lumMod val="95000"/>
                    <a:lumOff val="5000"/>
                  </a:schemeClr>
                </a:solidFill>
                <a:latin typeface="Gill Sans MT" pitchFamily="34" charset="0"/>
                <a:cs typeface="Diwani Simple Outline" pitchFamily="2" charset="-78"/>
              </a:rPr>
              <a:t>…(2)</a:t>
            </a:r>
            <a:br>
              <a:rPr lang="en-US" sz="2800" smtClean="0">
                <a:solidFill>
                  <a:schemeClr val="tx1">
                    <a:lumMod val="95000"/>
                    <a:lumOff val="5000"/>
                  </a:schemeClr>
                </a:solidFill>
                <a:latin typeface="Gill Sans MT" pitchFamily="34" charset="0"/>
                <a:cs typeface="Diwani Simple Outline" pitchFamily="2" charset="-78"/>
              </a:rPr>
            </a:br>
            <a:endParaRPr lang="en-GB" sz="2800" dirty="0">
              <a:solidFill>
                <a:schemeClr val="tx1">
                  <a:lumMod val="95000"/>
                  <a:lumOff val="5000"/>
                </a:schemeClr>
              </a:solidFill>
              <a:latin typeface="Gill Sans MT" pitchFamily="34" charset="0"/>
            </a:endParaRPr>
          </a:p>
        </p:txBody>
      </p:sp>
      <p:sp>
        <p:nvSpPr>
          <p:cNvPr id="4" name="Content Placeholder 3"/>
          <p:cNvSpPr>
            <a:spLocks noGrp="1"/>
          </p:cNvSpPr>
          <p:nvPr>
            <p:ph idx="1"/>
          </p:nvPr>
        </p:nvSpPr>
        <p:spPr>
          <a:xfrm>
            <a:off x="228600" y="609600"/>
            <a:ext cx="8763000" cy="4906963"/>
          </a:xfrm>
        </p:spPr>
        <p:txBody>
          <a:bodyPr/>
          <a:lstStyle/>
          <a:p>
            <a:pPr marL="514350" indent="0">
              <a:spcBef>
                <a:spcPts val="0"/>
              </a:spcBef>
              <a:buNone/>
            </a:pPr>
            <a:endParaRPr lang="en-US" sz="1600" i="1" dirty="0" smtClean="0">
              <a:solidFill>
                <a:srgbClr val="C00000"/>
              </a:solidFill>
              <a:latin typeface="Gill Sans MT" pitchFamily="34" charset="0"/>
            </a:endParaRPr>
          </a:p>
          <a:p>
            <a:pPr marL="233363" indent="0">
              <a:spcBef>
                <a:spcPts val="0"/>
              </a:spcBef>
              <a:buNone/>
            </a:pPr>
            <a:r>
              <a:rPr lang="en-US" sz="1600" i="1" dirty="0" err="1" smtClean="0">
                <a:solidFill>
                  <a:schemeClr val="tx2"/>
                </a:solidFill>
                <a:latin typeface="Gill Sans MT" pitchFamily="34" charset="0"/>
              </a:rPr>
              <a:t>Agg</a:t>
            </a:r>
            <a:r>
              <a:rPr lang="en-US" sz="1600" i="1" dirty="0" smtClean="0">
                <a:solidFill>
                  <a:schemeClr val="tx2"/>
                </a:solidFill>
                <a:latin typeface="Gill Sans MT" pitchFamily="34" charset="0"/>
              </a:rPr>
              <a:t>, </a:t>
            </a:r>
            <a:r>
              <a:rPr lang="en-US" sz="1600" i="1" dirty="0" err="1" smtClean="0">
                <a:solidFill>
                  <a:schemeClr val="tx2"/>
                </a:solidFill>
                <a:latin typeface="Gill Sans MT" pitchFamily="34" charset="0"/>
              </a:rPr>
              <a:t>Dd</a:t>
            </a:r>
            <a:r>
              <a:rPr lang="en-US" sz="1600" i="1" dirty="0" smtClean="0">
                <a:solidFill>
                  <a:schemeClr val="tx2"/>
                </a:solidFill>
                <a:latin typeface="Gill Sans MT" pitchFamily="34" charset="0"/>
              </a:rPr>
              <a:t> for each commodity:    	                                                             		Eq. 3.1 </a:t>
            </a:r>
          </a:p>
          <a:p>
            <a:pPr marL="514350" indent="0">
              <a:spcBef>
                <a:spcPts val="0"/>
              </a:spcBef>
              <a:buNone/>
            </a:pPr>
            <a:r>
              <a:rPr lang="en-US" sz="1600" i="1" dirty="0" smtClean="0">
                <a:solidFill>
                  <a:schemeClr val="tx2"/>
                </a:solidFill>
                <a:latin typeface="Gill Sans MT" pitchFamily="34" charset="0"/>
              </a:rPr>
              <a:t>						</a:t>
            </a:r>
          </a:p>
          <a:p>
            <a:pPr marL="514350" indent="0">
              <a:spcBef>
                <a:spcPts val="0"/>
              </a:spcBef>
              <a:buNone/>
            </a:pPr>
            <a:endParaRPr lang="en-US" sz="1600" i="1" dirty="0" smtClean="0">
              <a:solidFill>
                <a:schemeClr val="tx2"/>
              </a:solidFill>
              <a:latin typeface="Gill Sans MT" pitchFamily="34" charset="0"/>
            </a:endParaRPr>
          </a:p>
          <a:p>
            <a:pPr marL="233363" indent="0">
              <a:spcBef>
                <a:spcPts val="0"/>
              </a:spcBef>
              <a:buNone/>
            </a:pPr>
            <a:r>
              <a:rPr lang="en-US" sz="1600" i="1" dirty="0" smtClean="0">
                <a:solidFill>
                  <a:schemeClr val="tx2"/>
                </a:solidFill>
                <a:latin typeface="Gill Sans MT" pitchFamily="34" charset="0"/>
              </a:rPr>
              <a:t>Gross output  forms part of  Total </a:t>
            </a:r>
            <a:r>
              <a:rPr lang="en-US" sz="1600" i="1" dirty="0" err="1" smtClean="0">
                <a:solidFill>
                  <a:schemeClr val="tx2"/>
                </a:solidFill>
                <a:latin typeface="Gill Sans MT" pitchFamily="34" charset="0"/>
              </a:rPr>
              <a:t>Dd</a:t>
            </a:r>
            <a:r>
              <a:rPr lang="en-US" sz="1600" i="1" dirty="0" smtClean="0">
                <a:solidFill>
                  <a:schemeClr val="tx2"/>
                </a:solidFill>
                <a:latin typeface="Gill Sans MT" pitchFamily="34" charset="0"/>
              </a:rPr>
              <a:t>: 					Eq.3.2.</a:t>
            </a:r>
          </a:p>
          <a:p>
            <a:pPr marL="514350" indent="0">
              <a:spcBef>
                <a:spcPts val="0"/>
              </a:spcBef>
              <a:buNone/>
            </a:pPr>
            <a:endParaRPr lang="en-US" sz="1600" i="1" dirty="0" smtClean="0">
              <a:solidFill>
                <a:schemeClr val="tx2"/>
              </a:solidFill>
              <a:latin typeface="Gill Sans MT" pitchFamily="34" charset="0"/>
            </a:endParaRPr>
          </a:p>
          <a:p>
            <a:pPr marL="0" indent="0">
              <a:spcBef>
                <a:spcPts val="0"/>
              </a:spcBef>
              <a:buNone/>
            </a:pPr>
            <a:r>
              <a:rPr lang="en-US" sz="1600" i="1" dirty="0" smtClean="0">
                <a:solidFill>
                  <a:schemeClr val="tx2"/>
                </a:solidFill>
                <a:latin typeface="Gill Sans MT" pitchFamily="34" charset="0"/>
              </a:rPr>
              <a:t>but...</a:t>
            </a:r>
          </a:p>
          <a:p>
            <a:pPr marL="169863" indent="63500">
              <a:spcBef>
                <a:spcPts val="0"/>
              </a:spcBef>
              <a:buNone/>
            </a:pPr>
            <a:r>
              <a:rPr lang="en-US" sz="1600" i="1" dirty="0" smtClean="0">
                <a:solidFill>
                  <a:schemeClr val="tx2"/>
                </a:solidFill>
                <a:latin typeface="Gill Sans MT" pitchFamily="34" charset="0"/>
              </a:rPr>
              <a:t>Aggregate HH income depend on factor earnings per sector: 			Eq.3.3	</a:t>
            </a:r>
          </a:p>
          <a:p>
            <a:pPr marL="862013" indent="0">
              <a:spcBef>
                <a:spcPts val="0"/>
              </a:spcBef>
              <a:buNone/>
            </a:pPr>
            <a:endParaRPr lang="en-US" sz="1600" i="1" dirty="0" smtClean="0">
              <a:solidFill>
                <a:schemeClr val="tx2"/>
              </a:solidFill>
              <a:latin typeface="Gill Sans MT" pitchFamily="34" charset="0"/>
            </a:endParaRPr>
          </a:p>
          <a:p>
            <a:pPr marL="233363" indent="0">
              <a:spcBef>
                <a:spcPts val="0"/>
              </a:spcBef>
              <a:buNone/>
            </a:pPr>
            <a:r>
              <a:rPr lang="en-US" sz="1600" i="1" dirty="0" smtClean="0">
                <a:solidFill>
                  <a:schemeClr val="tx2"/>
                </a:solidFill>
                <a:latin typeface="Gill Sans MT" pitchFamily="34" charset="0"/>
              </a:rPr>
              <a:t>Substitute Eq. 3.2 into 3.3 to obtain total income (I matrix)			Eq.3.4 </a:t>
            </a:r>
          </a:p>
          <a:p>
            <a:pPr marL="228600" indent="0">
              <a:spcBef>
                <a:spcPts val="0"/>
              </a:spcBef>
              <a:buNone/>
            </a:pPr>
            <a:endParaRPr lang="en-US" sz="1600" i="1" dirty="0" smtClean="0">
              <a:solidFill>
                <a:schemeClr val="tx2"/>
              </a:solidFill>
              <a:latin typeface="Gill Sans MT" pitchFamily="34" charset="0"/>
            </a:endParaRPr>
          </a:p>
          <a:p>
            <a:pPr marL="0" indent="0">
              <a:spcBef>
                <a:spcPts val="0"/>
              </a:spcBef>
              <a:buNone/>
            </a:pPr>
            <a:r>
              <a:rPr lang="en-US" sz="1600" i="1" dirty="0" smtClean="0">
                <a:solidFill>
                  <a:schemeClr val="tx2"/>
                </a:solidFill>
                <a:latin typeface="Gill Sans MT" pitchFamily="34" charset="0"/>
              </a:rPr>
              <a:t>Replace A &amp; B in Eq. 3.2.&amp;3.4 to get: 					Eq.3.5	</a:t>
            </a:r>
          </a:p>
          <a:p>
            <a:pPr marL="514350" indent="0">
              <a:spcBef>
                <a:spcPts val="0"/>
              </a:spcBef>
              <a:buNone/>
            </a:pPr>
            <a:endParaRPr lang="en-US" sz="1600" i="1" dirty="0" smtClean="0">
              <a:solidFill>
                <a:schemeClr val="tx2"/>
              </a:solidFill>
              <a:latin typeface="Gill Sans MT" pitchFamily="34" charset="0"/>
            </a:endParaRPr>
          </a:p>
          <a:p>
            <a:pPr marL="4763" indent="0">
              <a:spcBef>
                <a:spcPts val="0"/>
              </a:spcBef>
              <a:buNone/>
            </a:pPr>
            <a:r>
              <a:rPr lang="en-US" sz="1600" i="1" dirty="0" smtClean="0">
                <a:solidFill>
                  <a:schemeClr val="tx2"/>
                </a:solidFill>
                <a:latin typeface="Gill Sans MT" pitchFamily="34" charset="0"/>
              </a:rPr>
              <a:t>If we isolate exogenous </a:t>
            </a:r>
            <a:r>
              <a:rPr lang="en-US" sz="1600" i="1" dirty="0" err="1" smtClean="0">
                <a:solidFill>
                  <a:schemeClr val="tx2"/>
                </a:solidFill>
                <a:latin typeface="Gill Sans MT" pitchFamily="34" charset="0"/>
              </a:rPr>
              <a:t>Dd</a:t>
            </a:r>
            <a:r>
              <a:rPr lang="en-US" sz="1600" i="1" dirty="0" smtClean="0">
                <a:solidFill>
                  <a:schemeClr val="tx2"/>
                </a:solidFill>
                <a:latin typeface="Gill Sans MT" pitchFamily="34" charset="0"/>
              </a:rPr>
              <a:t>, Identity, I					Eq.3.8</a:t>
            </a:r>
          </a:p>
          <a:p>
            <a:pPr marL="514350" indent="0">
              <a:spcBef>
                <a:spcPts val="0"/>
              </a:spcBef>
              <a:buNone/>
            </a:pPr>
            <a:endParaRPr lang="en-US" sz="1600" i="1" dirty="0" smtClean="0">
              <a:solidFill>
                <a:schemeClr val="tx2"/>
              </a:solidFill>
              <a:latin typeface="Gill Sans MT" pitchFamily="34" charset="0"/>
            </a:endParaRPr>
          </a:p>
          <a:p>
            <a:pPr marL="287338" indent="0">
              <a:spcBef>
                <a:spcPts val="0"/>
              </a:spcBef>
              <a:buNone/>
            </a:pPr>
            <a:r>
              <a:rPr lang="en-US" sz="1600" i="1" dirty="0" smtClean="0">
                <a:solidFill>
                  <a:schemeClr val="tx2"/>
                </a:solidFill>
                <a:latin typeface="Gill Sans MT" pitchFamily="34" charset="0"/>
              </a:rPr>
              <a:t>As such, Identity matrix, I: </a:t>
            </a:r>
          </a:p>
          <a:p>
            <a:pPr marL="514350" indent="0">
              <a:spcBef>
                <a:spcPts val="0"/>
              </a:spcBef>
              <a:buNone/>
            </a:pPr>
            <a:r>
              <a:rPr lang="en-US" sz="1600" i="1" dirty="0" smtClean="0">
                <a:solidFill>
                  <a:schemeClr val="tx2"/>
                </a:solidFill>
                <a:latin typeface="Gill Sans MT" pitchFamily="34" charset="0"/>
              </a:rPr>
              <a:t>								Eq. 3.9	</a:t>
            </a:r>
          </a:p>
          <a:p>
            <a:pPr marL="514350" indent="0">
              <a:spcBef>
                <a:spcPts val="0"/>
              </a:spcBef>
              <a:buNone/>
            </a:pPr>
            <a:endParaRPr lang="en-US" sz="1600" i="1" dirty="0" smtClean="0">
              <a:solidFill>
                <a:schemeClr val="tx2"/>
              </a:solidFill>
              <a:latin typeface="Gill Sans MT" pitchFamily="34" charset="0"/>
            </a:endParaRPr>
          </a:p>
        </p:txBody>
      </p:sp>
      <p:graphicFrame>
        <p:nvGraphicFramePr>
          <p:cNvPr id="6" name="Object 5"/>
          <p:cNvGraphicFramePr>
            <a:graphicFrameLocks noChangeAspect="1"/>
          </p:cNvGraphicFramePr>
          <p:nvPr/>
        </p:nvGraphicFramePr>
        <p:xfrm>
          <a:off x="2895600" y="762000"/>
          <a:ext cx="3581400" cy="533400"/>
        </p:xfrm>
        <a:graphic>
          <a:graphicData uri="http://schemas.openxmlformats.org/presentationml/2006/ole">
            <mc:AlternateContent xmlns:mc="http://schemas.openxmlformats.org/markup-compatibility/2006">
              <mc:Choice xmlns:v="urn:schemas-microsoft-com:vml" Requires="v">
                <p:oleObj spid="_x0000_s2059" name="Equation" r:id="rId3" imgW="1752480" imgH="380880" progId="Equation.DSMT4">
                  <p:embed/>
                </p:oleObj>
              </mc:Choice>
              <mc:Fallback>
                <p:oleObj name="Equation" r:id="rId3" imgW="1752480" imgH="38088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762000"/>
                        <a:ext cx="35814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3657600" y="1447800"/>
          <a:ext cx="3429000" cy="685800"/>
        </p:xfrm>
        <a:graphic>
          <a:graphicData uri="http://schemas.openxmlformats.org/presentationml/2006/ole">
            <mc:AlternateContent xmlns:mc="http://schemas.openxmlformats.org/markup-compatibility/2006">
              <mc:Choice xmlns:v="urn:schemas-microsoft-com:vml" Requires="v">
                <p:oleObj spid="_x0000_s2060" name="Equation" r:id="rId5" imgW="2552400" imgH="520560" progId="Equation.DSMT4">
                  <p:embed/>
                </p:oleObj>
              </mc:Choice>
              <mc:Fallback>
                <p:oleObj name="Equation" r:id="rId5" imgW="2552400" imgH="52056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1447800"/>
                        <a:ext cx="34290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5334000" y="2362200"/>
          <a:ext cx="1930400" cy="304800"/>
        </p:xfrm>
        <a:graphic>
          <a:graphicData uri="http://schemas.openxmlformats.org/presentationml/2006/ole">
            <mc:AlternateContent xmlns:mc="http://schemas.openxmlformats.org/markup-compatibility/2006">
              <mc:Choice xmlns:v="urn:schemas-microsoft-com:vml" Requires="v">
                <p:oleObj spid="_x0000_s2061" name="Equation" r:id="rId7" imgW="939600" imgH="228600" progId="Equation.DSMT4">
                  <p:embed/>
                </p:oleObj>
              </mc:Choice>
              <mc:Fallback>
                <p:oleObj name="Equation" r:id="rId7" imgW="939600" imgH="22860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0" y="2362200"/>
                        <a:ext cx="19304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5181600" y="2819400"/>
          <a:ext cx="2209800" cy="304800"/>
        </p:xfrm>
        <a:graphic>
          <a:graphicData uri="http://schemas.openxmlformats.org/presentationml/2006/ole">
            <mc:AlternateContent xmlns:mc="http://schemas.openxmlformats.org/markup-compatibility/2006">
              <mc:Choice xmlns:v="urn:schemas-microsoft-com:vml" Requires="v">
                <p:oleObj spid="_x0000_s2062" name="Equation" r:id="rId9" imgW="1168200" imgH="228600" progId="Equation.DSMT4">
                  <p:embed/>
                </p:oleObj>
              </mc:Choice>
              <mc:Fallback>
                <p:oleObj name="Equation" r:id="rId9" imgW="1168200" imgH="228600" progId="Equation.DSMT4">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81600" y="2819400"/>
                        <a:ext cx="22098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3200400" y="3200400"/>
          <a:ext cx="4267200" cy="457200"/>
        </p:xfrm>
        <a:graphic>
          <a:graphicData uri="http://schemas.openxmlformats.org/presentationml/2006/ole">
            <mc:AlternateContent xmlns:mc="http://schemas.openxmlformats.org/markup-compatibility/2006">
              <mc:Choice xmlns:v="urn:schemas-microsoft-com:vml" Requires="v">
                <p:oleObj spid="_x0000_s2063" name="Equation" r:id="rId11" imgW="2869920" imgH="380880" progId="Equation.DSMT4">
                  <p:embed/>
                </p:oleObj>
              </mc:Choice>
              <mc:Fallback>
                <p:oleObj name="Equation" r:id="rId11" imgW="2869920" imgH="380880" progId="Equation.DSMT4">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00400" y="3200400"/>
                        <a:ext cx="42672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3429000" y="3733800"/>
          <a:ext cx="3962400" cy="609600"/>
        </p:xfrm>
        <a:graphic>
          <a:graphicData uri="http://schemas.openxmlformats.org/presentationml/2006/ole">
            <mc:AlternateContent xmlns:mc="http://schemas.openxmlformats.org/markup-compatibility/2006">
              <mc:Choice xmlns:v="urn:schemas-microsoft-com:vml" Requires="v">
                <p:oleObj spid="_x0000_s2064" name="Equation" r:id="rId13" imgW="2869920" imgH="482400" progId="Equation.DSMT4">
                  <p:embed/>
                </p:oleObj>
              </mc:Choice>
              <mc:Fallback>
                <p:oleObj name="Equation" r:id="rId13" imgW="2869920" imgH="482400" progId="Equation.DSMT4">
                  <p:embed/>
                  <p:pic>
                    <p:nvPicPr>
                      <p:cNvPr id="0"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29000" y="3733800"/>
                        <a:ext cx="39624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2895600" y="4495800"/>
          <a:ext cx="3048000" cy="533400"/>
        </p:xfrm>
        <a:graphic>
          <a:graphicData uri="http://schemas.openxmlformats.org/presentationml/2006/ole">
            <mc:AlternateContent xmlns:mc="http://schemas.openxmlformats.org/markup-compatibility/2006">
              <mc:Choice xmlns:v="urn:schemas-microsoft-com:vml" Requires="v">
                <p:oleObj spid="_x0000_s2065" name="Equation" r:id="rId15" imgW="2705040" imgH="482400" progId="Equation.DSMT4">
                  <p:embed/>
                </p:oleObj>
              </mc:Choice>
              <mc:Fallback>
                <p:oleObj name="Equation" r:id="rId15" imgW="2705040" imgH="482400" progId="Equation.DSMT4">
                  <p:embed/>
                  <p:pic>
                    <p:nvPicPr>
                      <p:cNvPr id="0" name="Picture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95600" y="4495800"/>
                        <a:ext cx="30480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pull dir="ld"/>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3763</TotalTime>
  <Words>3361</Words>
  <Application>Microsoft Office PowerPoint</Application>
  <PresentationFormat>On-screen Show (4:3)</PresentationFormat>
  <Paragraphs>1071</Paragraphs>
  <Slides>30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1_Office Theme</vt:lpstr>
      <vt:lpstr>Equation</vt:lpstr>
      <vt:lpstr>PowerPoint Presentation</vt:lpstr>
      <vt:lpstr>Background</vt:lpstr>
      <vt:lpstr>Research Objectives and Significance</vt:lpstr>
      <vt:lpstr>PowerPoint Presentation</vt:lpstr>
      <vt:lpstr>Review of Relevant Literature</vt:lpstr>
      <vt:lpstr>Data – set, treatment and sources </vt:lpstr>
      <vt:lpstr> Partial Equilibrium Framework …(1) </vt:lpstr>
      <vt:lpstr> Equation Notation in the Model…(1) </vt:lpstr>
      <vt:lpstr> Mathematical derivation of Multiplier Eqs. in the Model …(2) </vt:lpstr>
      <vt:lpstr> Mathematical derivation of Multiplier Eqs. in the Model …(2) </vt:lpstr>
      <vt:lpstr>Simulated Scenarios and Interpretation of Empirical Results</vt:lpstr>
      <vt:lpstr>PowerPoint Presentation</vt:lpstr>
      <vt:lpstr>Analysis of Empirical Results…(i)</vt:lpstr>
      <vt:lpstr>Table 1: FS Govt. Expenditure Multiplier:  Effect of Fiscal Shock on Sectoral Commodities </vt:lpstr>
      <vt:lpstr>Table 2:  Proportional Distribution of  expenditure multipliers among commodities &amp; households</vt:lpstr>
      <vt:lpstr>Table 3:  Total Expenditure Multiplier Effects by the type of Multiplier</vt:lpstr>
      <vt:lpstr>PowerPoint Presentation</vt:lpstr>
      <vt:lpstr> Table 4: Multipliers  Effects of  Transfers to Households: R 1 million transfer to  HH</vt:lpstr>
      <vt:lpstr>Table 5: Proportional Distribution of the  Expenditure Multiplier  across  Commodities and Households –  transfers of R 1million to Households</vt:lpstr>
      <vt:lpstr>PowerPoint Presentation</vt:lpstr>
      <vt:lpstr>PowerPoint Presentation</vt:lpstr>
      <vt:lpstr>PowerPoint Presentation</vt:lpstr>
      <vt:lpstr>PowerPoint Presentation</vt:lpstr>
      <vt:lpstr> </vt:lpstr>
      <vt:lpstr>Summarized Empirical Findings (1)</vt:lpstr>
      <vt:lpstr>Summarized Empirical Findings (2)</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Critical Review of the Role of the Agricultural Sector in the Growth and Development of  Free State Economy      A Research undertaken by the Department of Agricultural Economics, University of the Free State on behalf of Free State Province</dc:title>
  <dc:creator>83590536</dc:creator>
  <cp:lastModifiedBy>Kobe, Kgatedi</cp:lastModifiedBy>
  <cp:revision>446</cp:revision>
  <dcterms:created xsi:type="dcterms:W3CDTF">2012-08-20T12:10:22Z</dcterms:created>
  <dcterms:modified xsi:type="dcterms:W3CDTF">2013-11-28T11:37:58Z</dcterms:modified>
</cp:coreProperties>
</file>