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2"/>
  </p:notesMasterIdLst>
  <p:handoutMasterIdLst>
    <p:handoutMasterId r:id="rId33"/>
  </p:handoutMasterIdLst>
  <p:sldIdLst>
    <p:sldId id="353" r:id="rId2"/>
    <p:sldId id="329" r:id="rId3"/>
    <p:sldId id="333" r:id="rId4"/>
    <p:sldId id="365" r:id="rId5"/>
    <p:sldId id="405" r:id="rId6"/>
    <p:sldId id="360" r:id="rId7"/>
    <p:sldId id="361" r:id="rId8"/>
    <p:sldId id="388" r:id="rId9"/>
    <p:sldId id="389" r:id="rId10"/>
    <p:sldId id="356" r:id="rId11"/>
    <p:sldId id="390" r:id="rId12"/>
    <p:sldId id="391" r:id="rId13"/>
    <p:sldId id="358" r:id="rId14"/>
    <p:sldId id="392" r:id="rId15"/>
    <p:sldId id="393" r:id="rId16"/>
    <p:sldId id="394" r:id="rId17"/>
    <p:sldId id="359" r:id="rId18"/>
    <p:sldId id="369" r:id="rId19"/>
    <p:sldId id="385" r:id="rId20"/>
    <p:sldId id="401" r:id="rId21"/>
    <p:sldId id="395" r:id="rId22"/>
    <p:sldId id="399" r:id="rId23"/>
    <p:sldId id="404" r:id="rId24"/>
    <p:sldId id="408" r:id="rId25"/>
    <p:sldId id="400" r:id="rId26"/>
    <p:sldId id="406" r:id="rId27"/>
    <p:sldId id="407" r:id="rId28"/>
    <p:sldId id="363" r:id="rId29"/>
    <p:sldId id="403" r:id="rId30"/>
    <p:sldId id="380" r:id="rId31"/>
  </p:sldIdLst>
  <p:sldSz cx="9144000" cy="6858000" type="screen4x3"/>
  <p:notesSz cx="6858000" cy="9101138"/>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0000FF"/>
    <a:srgbClr val="008000"/>
    <a:srgbClr val="333300"/>
    <a:srgbClr val="009900"/>
    <a:srgbClr val="336600"/>
    <a:srgbClr val="FFFFCC"/>
    <a:srgbClr val="666633"/>
    <a:srgbClr val="00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7975" autoAdjust="0"/>
    <p:restoredTop sz="97179" autoAdjust="0"/>
  </p:normalViewPr>
  <p:slideViewPr>
    <p:cSldViewPr>
      <p:cViewPr varScale="1">
        <p:scale>
          <a:sx n="85" d="100"/>
          <a:sy n="85" d="100"/>
        </p:scale>
        <p:origin x="-132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2376"/>
    </p:cViewPr>
  </p:sorterViewPr>
  <p:notesViewPr>
    <p:cSldViewPr>
      <p:cViewPr varScale="1">
        <p:scale>
          <a:sx n="83" d="100"/>
          <a:sy n="83" d="100"/>
        </p:scale>
        <p:origin x="-2268" y="-72"/>
      </p:cViewPr>
      <p:guideLst>
        <p:guide orient="horz" pos="2867"/>
        <p:guide pos="2160"/>
      </p:guideLst>
    </p:cSldViewPr>
  </p:notesViewPr>
  <p:gridSpacing cx="73971150" cy="7397115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54171229\Documents\ReX19.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54171229\Documents\ReX25.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13555729704403074"/>
          <c:y val="4.3284677134656523E-2"/>
          <c:w val="0.84127261343517612"/>
          <c:h val="0.4956318180556456"/>
        </c:manualLayout>
      </c:layout>
      <c:barChart>
        <c:barDir val="col"/>
        <c:grouping val="clustered"/>
        <c:ser>
          <c:idx val="0"/>
          <c:order val="0"/>
          <c:tx>
            <c:strRef>
              <c:f>'GDP-R_total_growth'!$B$6</c:f>
              <c:strCache>
                <c:ptCount val="1"/>
                <c:pt idx="0">
                  <c:v>South Africa</c:v>
                </c:pt>
              </c:strCache>
            </c:strRef>
          </c:tx>
          <c:cat>
            <c:strRef>
              <c:f>'GDP-R_total_growth'!$C$4:$V$5</c:f>
              <c:strCache>
                <c:ptCount val="20"/>
                <c:pt idx="0">
                  <c:v>1997</c:v>
                </c:pt>
                <c:pt idx="1">
                  <c:v>1998</c:v>
                </c:pt>
                <c:pt idx="2">
                  <c:v>1999</c:v>
                </c:pt>
                <c:pt idx="3">
                  <c:v>2000</c:v>
                </c:pt>
                <c:pt idx="4">
                  <c:v>2001</c:v>
                </c:pt>
                <c:pt idx="5">
                  <c:v>2002</c:v>
                </c:pt>
                <c:pt idx="6">
                  <c:v>2003</c:v>
                </c:pt>
                <c:pt idx="7">
                  <c:v>2004</c:v>
                </c:pt>
                <c:pt idx="8">
                  <c:v>2005</c:v>
                </c:pt>
                <c:pt idx="9">
                  <c:v>2006</c:v>
                </c:pt>
                <c:pt idx="10">
                  <c:v>2007</c:v>
                </c:pt>
                <c:pt idx="11">
                  <c:v>2008</c:v>
                </c:pt>
                <c:pt idx="12">
                  <c:v>2009</c:v>
                </c:pt>
                <c:pt idx="13">
                  <c:v>2010</c:v>
                </c:pt>
                <c:pt idx="14">
                  <c:v>2011</c:v>
                </c:pt>
                <c:pt idx="15">
                  <c:v>2012</c:v>
                </c:pt>
                <c:pt idx="16">
                  <c:v>2013</c:v>
                </c:pt>
                <c:pt idx="17">
                  <c:v>2014</c:v>
                </c:pt>
                <c:pt idx="18">
                  <c:v>1996-2009</c:v>
                </c:pt>
                <c:pt idx="19">
                  <c:v>2009-2014</c:v>
                </c:pt>
              </c:strCache>
            </c:strRef>
          </c:cat>
          <c:val>
            <c:numRef>
              <c:f>'GDP-R_total_growth'!$C$6:$V$6</c:f>
              <c:numCache>
                <c:formatCode>0.0%</c:formatCode>
                <c:ptCount val="20"/>
                <c:pt idx="0">
                  <c:v>2.6359647117898052E-2</c:v>
                </c:pt>
                <c:pt idx="1">
                  <c:v>4.8189345545890366E-3</c:v>
                </c:pt>
                <c:pt idx="2">
                  <c:v>2.3186324434466551E-2</c:v>
                </c:pt>
                <c:pt idx="3">
                  <c:v>4.0778212648475032E-2</c:v>
                </c:pt>
                <c:pt idx="4">
                  <c:v>2.7367979675871974E-2</c:v>
                </c:pt>
                <c:pt idx="5">
                  <c:v>3.6789051740918621E-2</c:v>
                </c:pt>
                <c:pt idx="6">
                  <c:v>2.9487835043214259E-2</c:v>
                </c:pt>
                <c:pt idx="7">
                  <c:v>4.5545633895935876E-2</c:v>
                </c:pt>
                <c:pt idx="8">
                  <c:v>5.2771230197058934E-2</c:v>
                </c:pt>
                <c:pt idx="9">
                  <c:v>5.6037318810779224E-2</c:v>
                </c:pt>
                <c:pt idx="10">
                  <c:v>5.4858961018105785E-2</c:v>
                </c:pt>
                <c:pt idx="11">
                  <c:v>3.6786535134212039E-2</c:v>
                </c:pt>
                <c:pt idx="12">
                  <c:v>-1.7778375340844466E-2</c:v>
                </c:pt>
                <c:pt idx="13">
                  <c:v>3.1451876311217729E-2</c:v>
                </c:pt>
                <c:pt idx="14">
                  <c:v>3.5199455285292558E-2</c:v>
                </c:pt>
                <c:pt idx="15">
                  <c:v>3.8534806953654202E-2</c:v>
                </c:pt>
                <c:pt idx="16">
                  <c:v>3.9619999082165847E-2</c:v>
                </c:pt>
                <c:pt idx="17">
                  <c:v>4.2679550710051951E-2</c:v>
                </c:pt>
                <c:pt idx="18">
                  <c:v>3.1881446353242214E-2</c:v>
                </c:pt>
                <c:pt idx="19">
                  <c:v>3.7489974332267618E-2</c:v>
                </c:pt>
              </c:numCache>
            </c:numRef>
          </c:val>
        </c:ser>
        <c:ser>
          <c:idx val="1"/>
          <c:order val="1"/>
          <c:tx>
            <c:strRef>
              <c:f>'GDP-R_total_growth'!$B$7</c:f>
              <c:strCache>
                <c:ptCount val="1"/>
              </c:strCache>
            </c:strRef>
          </c:tx>
          <c:cat>
            <c:strRef>
              <c:f>'GDP-R_total_growth'!$C$4:$V$5</c:f>
              <c:strCache>
                <c:ptCount val="20"/>
                <c:pt idx="0">
                  <c:v>1997</c:v>
                </c:pt>
                <c:pt idx="1">
                  <c:v>1998</c:v>
                </c:pt>
                <c:pt idx="2">
                  <c:v>1999</c:v>
                </c:pt>
                <c:pt idx="3">
                  <c:v>2000</c:v>
                </c:pt>
                <c:pt idx="4">
                  <c:v>2001</c:v>
                </c:pt>
                <c:pt idx="5">
                  <c:v>2002</c:v>
                </c:pt>
                <c:pt idx="6">
                  <c:v>2003</c:v>
                </c:pt>
                <c:pt idx="7">
                  <c:v>2004</c:v>
                </c:pt>
                <c:pt idx="8">
                  <c:v>2005</c:v>
                </c:pt>
                <c:pt idx="9">
                  <c:v>2006</c:v>
                </c:pt>
                <c:pt idx="10">
                  <c:v>2007</c:v>
                </c:pt>
                <c:pt idx="11">
                  <c:v>2008</c:v>
                </c:pt>
                <c:pt idx="12">
                  <c:v>2009</c:v>
                </c:pt>
                <c:pt idx="13">
                  <c:v>2010</c:v>
                </c:pt>
                <c:pt idx="14">
                  <c:v>2011</c:v>
                </c:pt>
                <c:pt idx="15">
                  <c:v>2012</c:v>
                </c:pt>
                <c:pt idx="16">
                  <c:v>2013</c:v>
                </c:pt>
                <c:pt idx="17">
                  <c:v>2014</c:v>
                </c:pt>
                <c:pt idx="18">
                  <c:v>1996-2009</c:v>
                </c:pt>
                <c:pt idx="19">
                  <c:v>2009-2014</c:v>
                </c:pt>
              </c:strCache>
            </c:strRef>
          </c:cat>
          <c:val>
            <c:numRef>
              <c:f>'GDP-R_total_growth'!$C$7:$V$7</c:f>
            </c:numRef>
          </c:val>
        </c:ser>
        <c:ser>
          <c:idx val="2"/>
          <c:order val="2"/>
          <c:tx>
            <c:strRef>
              <c:f>'GDP-R_total_growth'!$B$8</c:f>
              <c:strCache>
                <c:ptCount val="1"/>
              </c:strCache>
            </c:strRef>
          </c:tx>
          <c:cat>
            <c:strRef>
              <c:f>'GDP-R_total_growth'!$C$4:$V$5</c:f>
              <c:strCache>
                <c:ptCount val="20"/>
                <c:pt idx="0">
                  <c:v>1997</c:v>
                </c:pt>
                <c:pt idx="1">
                  <c:v>1998</c:v>
                </c:pt>
                <c:pt idx="2">
                  <c:v>1999</c:v>
                </c:pt>
                <c:pt idx="3">
                  <c:v>2000</c:v>
                </c:pt>
                <c:pt idx="4">
                  <c:v>2001</c:v>
                </c:pt>
                <c:pt idx="5">
                  <c:v>2002</c:v>
                </c:pt>
                <c:pt idx="6">
                  <c:v>2003</c:v>
                </c:pt>
                <c:pt idx="7">
                  <c:v>2004</c:v>
                </c:pt>
                <c:pt idx="8">
                  <c:v>2005</c:v>
                </c:pt>
                <c:pt idx="9">
                  <c:v>2006</c:v>
                </c:pt>
                <c:pt idx="10">
                  <c:v>2007</c:v>
                </c:pt>
                <c:pt idx="11">
                  <c:v>2008</c:v>
                </c:pt>
                <c:pt idx="12">
                  <c:v>2009</c:v>
                </c:pt>
                <c:pt idx="13">
                  <c:v>2010</c:v>
                </c:pt>
                <c:pt idx="14">
                  <c:v>2011</c:v>
                </c:pt>
                <c:pt idx="15">
                  <c:v>2012</c:v>
                </c:pt>
                <c:pt idx="16">
                  <c:v>2013</c:v>
                </c:pt>
                <c:pt idx="17">
                  <c:v>2014</c:v>
                </c:pt>
                <c:pt idx="18">
                  <c:v>1996-2009</c:v>
                </c:pt>
                <c:pt idx="19">
                  <c:v>2009-2014</c:v>
                </c:pt>
              </c:strCache>
            </c:strRef>
          </c:cat>
          <c:val>
            <c:numRef>
              <c:f>'GDP-R_total_growth'!$C$8:$V$8</c:f>
            </c:numRef>
          </c:val>
        </c:ser>
        <c:ser>
          <c:idx val="3"/>
          <c:order val="3"/>
          <c:tx>
            <c:strRef>
              <c:f>'GDP-R_total_growth'!$B$9</c:f>
              <c:strCache>
                <c:ptCount val="1"/>
                <c:pt idx="0">
                  <c:v>Free State</c:v>
                </c:pt>
              </c:strCache>
            </c:strRef>
          </c:tx>
          <c:spPr>
            <a:solidFill>
              <a:srgbClr val="FF0000"/>
            </a:solidFill>
          </c:spPr>
          <c:cat>
            <c:strRef>
              <c:f>'GDP-R_total_growth'!$C$4:$V$5</c:f>
              <c:strCache>
                <c:ptCount val="20"/>
                <c:pt idx="0">
                  <c:v>1997</c:v>
                </c:pt>
                <c:pt idx="1">
                  <c:v>1998</c:v>
                </c:pt>
                <c:pt idx="2">
                  <c:v>1999</c:v>
                </c:pt>
                <c:pt idx="3">
                  <c:v>2000</c:v>
                </c:pt>
                <c:pt idx="4">
                  <c:v>2001</c:v>
                </c:pt>
                <c:pt idx="5">
                  <c:v>2002</c:v>
                </c:pt>
                <c:pt idx="6">
                  <c:v>2003</c:v>
                </c:pt>
                <c:pt idx="7">
                  <c:v>2004</c:v>
                </c:pt>
                <c:pt idx="8">
                  <c:v>2005</c:v>
                </c:pt>
                <c:pt idx="9">
                  <c:v>2006</c:v>
                </c:pt>
                <c:pt idx="10">
                  <c:v>2007</c:v>
                </c:pt>
                <c:pt idx="11">
                  <c:v>2008</c:v>
                </c:pt>
                <c:pt idx="12">
                  <c:v>2009</c:v>
                </c:pt>
                <c:pt idx="13">
                  <c:v>2010</c:v>
                </c:pt>
                <c:pt idx="14">
                  <c:v>2011</c:v>
                </c:pt>
                <c:pt idx="15">
                  <c:v>2012</c:v>
                </c:pt>
                <c:pt idx="16">
                  <c:v>2013</c:v>
                </c:pt>
                <c:pt idx="17">
                  <c:v>2014</c:v>
                </c:pt>
                <c:pt idx="18">
                  <c:v>1996-2009</c:v>
                </c:pt>
                <c:pt idx="19">
                  <c:v>2009-2014</c:v>
                </c:pt>
              </c:strCache>
            </c:strRef>
          </c:cat>
          <c:val>
            <c:numRef>
              <c:f>'GDP-R_total_growth'!$C$9:$V$9</c:f>
              <c:numCache>
                <c:formatCode>0.0%</c:formatCode>
                <c:ptCount val="20"/>
                <c:pt idx="0">
                  <c:v>1.5864355624618694E-2</c:v>
                </c:pt>
                <c:pt idx="1">
                  <c:v>-3.8156174050074591E-2</c:v>
                </c:pt>
                <c:pt idx="2">
                  <c:v>3.9199970979616937E-2</c:v>
                </c:pt>
                <c:pt idx="3">
                  <c:v>2.0275881485903764E-2</c:v>
                </c:pt>
                <c:pt idx="4">
                  <c:v>-1.05399945672786E-2</c:v>
                </c:pt>
                <c:pt idx="5">
                  <c:v>4.0827482804804034E-2</c:v>
                </c:pt>
                <c:pt idx="6">
                  <c:v>2.232556130416774E-2</c:v>
                </c:pt>
                <c:pt idx="7">
                  <c:v>3.9664909793382774E-2</c:v>
                </c:pt>
                <c:pt idx="8">
                  <c:v>4.1612466318093913E-2</c:v>
                </c:pt>
                <c:pt idx="9">
                  <c:v>4.4844032219699723E-2</c:v>
                </c:pt>
                <c:pt idx="10">
                  <c:v>4.6110515630123583E-2</c:v>
                </c:pt>
                <c:pt idx="11">
                  <c:v>3.1602735429546849E-2</c:v>
                </c:pt>
                <c:pt idx="12">
                  <c:v>-1.4472158382042641E-2</c:v>
                </c:pt>
                <c:pt idx="13">
                  <c:v>1.7718461998479887E-2</c:v>
                </c:pt>
                <c:pt idx="14">
                  <c:v>2.8080221849075451E-2</c:v>
                </c:pt>
                <c:pt idx="15">
                  <c:v>3.0426798980624833E-2</c:v>
                </c:pt>
                <c:pt idx="16">
                  <c:v>3.3224000364242105E-2</c:v>
                </c:pt>
                <c:pt idx="17">
                  <c:v>3.6319249485559785E-2</c:v>
                </c:pt>
                <c:pt idx="18">
                  <c:v>2.1144424890377128E-2</c:v>
                </c:pt>
                <c:pt idx="19">
                  <c:v>2.9134104771756202E-2</c:v>
                </c:pt>
              </c:numCache>
            </c:numRef>
          </c:val>
        </c:ser>
        <c:axId val="78089600"/>
        <c:axId val="78169216"/>
      </c:barChart>
      <c:catAx>
        <c:axId val="78089600"/>
        <c:scaling>
          <c:orientation val="minMax"/>
        </c:scaling>
        <c:axPos val="b"/>
        <c:majorTickMark val="none"/>
        <c:tickLblPos val="nextTo"/>
        <c:crossAx val="78169216"/>
        <c:crosses val="autoZero"/>
        <c:auto val="1"/>
        <c:lblAlgn val="ctr"/>
        <c:lblOffset val="100"/>
      </c:catAx>
      <c:valAx>
        <c:axId val="78169216"/>
        <c:scaling>
          <c:orientation val="minMax"/>
        </c:scaling>
        <c:axPos val="l"/>
        <c:majorGridlines/>
        <c:title>
          <c:tx>
            <c:rich>
              <a:bodyPr/>
              <a:lstStyle/>
              <a:p>
                <a:pPr>
                  <a:defRPr sz="800" b="0"/>
                </a:pPr>
                <a:r>
                  <a:rPr lang="en-US" sz="800" b="0"/>
                  <a:t>% change in real GDP</a:t>
                </a:r>
              </a:p>
            </c:rich>
          </c:tx>
        </c:title>
        <c:numFmt formatCode="0.0%" sourceLinked="1"/>
        <c:majorTickMark val="none"/>
        <c:tickLblPos val="nextTo"/>
        <c:crossAx val="78089600"/>
        <c:crosses val="autoZero"/>
        <c:crossBetween val="between"/>
      </c:valAx>
      <c:dTable>
        <c:showHorzBorder val="1"/>
        <c:showVertBorder val="1"/>
        <c:showOutline val="1"/>
        <c:showKeys val="1"/>
        <c:txPr>
          <a:bodyPr/>
          <a:lstStyle/>
          <a:p>
            <a:pPr rtl="0">
              <a:defRPr sz="700"/>
            </a:pPr>
            <a:endParaRPr lang="en-US"/>
          </a:p>
        </c:txPr>
      </c:dTable>
    </c:plotArea>
    <c:plotVisOnly val="1"/>
  </c:chart>
  <c:spPr>
    <a:ln>
      <a:solidFill>
        <a:schemeClr val="tx1"/>
      </a:solidFill>
    </a:ln>
  </c:spPr>
  <c:externalData r:id="rId1"/>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col"/>
        <c:grouping val="clustered"/>
        <c:ser>
          <c:idx val="0"/>
          <c:order val="0"/>
          <c:tx>
            <c:strRef>
              <c:f>'UnemployOff%96'!$B$9</c:f>
              <c:strCache>
                <c:ptCount val="1"/>
                <c:pt idx="0">
                  <c:v>South Africa</c:v>
                </c:pt>
              </c:strCache>
            </c:strRef>
          </c:tx>
          <c:cat>
            <c:numRef>
              <c:f>'UnemployOff%96'!$C$8:$P$8</c:f>
              <c:numCache>
                <c:formatCode>General</c:formatCode>
                <c:ptCount val="14"/>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numCache>
            </c:numRef>
          </c:cat>
          <c:val>
            <c:numRef>
              <c:f>'UnemployOff%96'!$C$9:$P$9</c:f>
              <c:numCache>
                <c:formatCode>0.0%</c:formatCode>
                <c:ptCount val="14"/>
                <c:pt idx="0">
                  <c:v>0.19299999988294148</c:v>
                </c:pt>
                <c:pt idx="1">
                  <c:v>0.2099999999274921</c:v>
                </c:pt>
                <c:pt idx="2">
                  <c:v>0.25195261292223331</c:v>
                </c:pt>
                <c:pt idx="3">
                  <c:v>0.23343746178050206</c:v>
                </c:pt>
                <c:pt idx="4">
                  <c:v>0.2562728483589139</c:v>
                </c:pt>
                <c:pt idx="5">
                  <c:v>0.27492730761092532</c:v>
                </c:pt>
                <c:pt idx="6">
                  <c:v>0.29650216471118634</c:v>
                </c:pt>
                <c:pt idx="7">
                  <c:v>0.29278020506895891</c:v>
                </c:pt>
                <c:pt idx="8">
                  <c:v>0.26822090341949145</c:v>
                </c:pt>
                <c:pt idx="9">
                  <c:v>0.26282235427695838</c:v>
                </c:pt>
                <c:pt idx="10">
                  <c:v>0.25366138036148489</c:v>
                </c:pt>
                <c:pt idx="11">
                  <c:v>0.24123731275806876</c:v>
                </c:pt>
                <c:pt idx="12">
                  <c:v>0.22762446397190583</c:v>
                </c:pt>
                <c:pt idx="13">
                  <c:v>0.23804929725565821</c:v>
                </c:pt>
              </c:numCache>
            </c:numRef>
          </c:val>
        </c:ser>
        <c:ser>
          <c:idx val="1"/>
          <c:order val="1"/>
          <c:tx>
            <c:strRef>
              <c:f>'UnemployOff%96'!$B$10</c:f>
              <c:strCache>
                <c:ptCount val="1"/>
                <c:pt idx="0">
                  <c:v>Free State</c:v>
                </c:pt>
              </c:strCache>
            </c:strRef>
          </c:tx>
          <c:spPr>
            <a:solidFill>
              <a:srgbClr val="FF0000"/>
            </a:solidFill>
          </c:spPr>
          <c:cat>
            <c:numRef>
              <c:f>'UnemployOff%96'!$C$8:$P$8</c:f>
              <c:numCache>
                <c:formatCode>General</c:formatCode>
                <c:ptCount val="14"/>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numCache>
            </c:numRef>
          </c:cat>
          <c:val>
            <c:numRef>
              <c:f>'UnemployOff%96'!$C$10:$P$10</c:f>
              <c:numCache>
                <c:formatCode>0.0%</c:formatCode>
                <c:ptCount val="14"/>
                <c:pt idx="0">
                  <c:v>0.19776568764252841</c:v>
                </c:pt>
                <c:pt idx="1">
                  <c:v>0.20931700457219501</c:v>
                </c:pt>
                <c:pt idx="2">
                  <c:v>0.24863453232674659</c:v>
                </c:pt>
                <c:pt idx="3">
                  <c:v>0.23321081831459145</c:v>
                </c:pt>
                <c:pt idx="4">
                  <c:v>0.26241894793643472</c:v>
                </c:pt>
                <c:pt idx="5">
                  <c:v>0.2939011928282535</c:v>
                </c:pt>
                <c:pt idx="6">
                  <c:v>0.32539622927023693</c:v>
                </c:pt>
                <c:pt idx="7">
                  <c:v>0.32673090904448954</c:v>
                </c:pt>
                <c:pt idx="8">
                  <c:v>0.30521478743294644</c:v>
                </c:pt>
                <c:pt idx="9">
                  <c:v>0.29926622151856058</c:v>
                </c:pt>
                <c:pt idx="10">
                  <c:v>0.28504065453777683</c:v>
                </c:pt>
                <c:pt idx="11">
                  <c:v>0.26589194704914582</c:v>
                </c:pt>
                <c:pt idx="12">
                  <c:v>0.25130879434699532</c:v>
                </c:pt>
                <c:pt idx="13">
                  <c:v>0.26361853043285732</c:v>
                </c:pt>
              </c:numCache>
            </c:numRef>
          </c:val>
        </c:ser>
        <c:axId val="83131776"/>
        <c:axId val="83162240"/>
      </c:barChart>
      <c:catAx>
        <c:axId val="83131776"/>
        <c:scaling>
          <c:orientation val="minMax"/>
        </c:scaling>
        <c:axPos val="b"/>
        <c:numFmt formatCode="General" sourceLinked="1"/>
        <c:majorTickMark val="none"/>
        <c:tickLblPos val="nextTo"/>
        <c:crossAx val="83162240"/>
        <c:crosses val="autoZero"/>
        <c:auto val="1"/>
        <c:lblAlgn val="ctr"/>
        <c:lblOffset val="100"/>
      </c:catAx>
      <c:valAx>
        <c:axId val="83162240"/>
        <c:scaling>
          <c:orientation val="minMax"/>
        </c:scaling>
        <c:axPos val="l"/>
        <c:majorGridlines/>
        <c:title>
          <c:tx>
            <c:rich>
              <a:bodyPr/>
              <a:lstStyle/>
              <a:p>
                <a:pPr>
                  <a:defRPr sz="800" b="0"/>
                </a:pPr>
                <a:r>
                  <a:rPr lang="en-US" sz="800" b="0"/>
                  <a:t>Official Unemployment Rate (%)</a:t>
                </a:r>
              </a:p>
            </c:rich>
          </c:tx>
        </c:title>
        <c:numFmt formatCode="0.0%" sourceLinked="1"/>
        <c:majorTickMark val="none"/>
        <c:tickLblPos val="nextTo"/>
        <c:crossAx val="83131776"/>
        <c:crosses val="autoZero"/>
        <c:crossBetween val="between"/>
      </c:valAx>
      <c:dTable>
        <c:showHorzBorder val="1"/>
        <c:showVertBorder val="1"/>
        <c:showOutline val="1"/>
        <c:showKeys val="1"/>
        <c:txPr>
          <a:bodyPr/>
          <a:lstStyle/>
          <a:p>
            <a:pPr rtl="0">
              <a:defRPr sz="700"/>
            </a:pPr>
            <a:endParaRPr lang="en-US"/>
          </a:p>
        </c:txPr>
      </c:dTable>
    </c:plotArea>
    <c:plotVisOnly val="1"/>
  </c:chart>
  <c:spPr>
    <a:ln w="12700" cmpd="sng">
      <a:prstDash val="solid"/>
    </a:ln>
  </c:spPr>
  <c:externalData r:id="rId1"/>
</c:chartSpace>
</file>

<file path=ppt/drawings/drawing1.xml><?xml version="1.0" encoding="utf-8"?>
<c:userShapes xmlns:c="http://schemas.openxmlformats.org/drawingml/2006/chart">
  <cdr:relSizeAnchor xmlns:cdr="http://schemas.openxmlformats.org/drawingml/2006/chartDrawing">
    <cdr:from>
      <cdr:x>0.41228</cdr:x>
      <cdr:y>0.75676</cdr:y>
    </cdr:from>
    <cdr:to>
      <cdr:x>0.85965</cdr:x>
      <cdr:y>1</cdr:y>
    </cdr:to>
    <cdr:sp macro="" textlink="">
      <cdr:nvSpPr>
        <cdr:cNvPr id="2" name="Cloud Callout 1"/>
        <cdr:cNvSpPr/>
      </cdr:nvSpPr>
      <cdr:spPr>
        <a:xfrm xmlns:a="http://schemas.openxmlformats.org/drawingml/2006/main">
          <a:off x="3432175" y="2044700"/>
          <a:ext cx="3724275" cy="657225"/>
        </a:xfrm>
        <a:prstGeom xmlns:a="http://schemas.openxmlformats.org/drawingml/2006/main" prst="cloudCallout">
          <a:avLst>
            <a:gd name="adj1" fmla="val -65288"/>
            <a:gd name="adj2" fmla="val -4053"/>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p xmlns:a="http://schemas.openxmlformats.org/drawingml/2006/main">
          <a:pPr algn="ctr"/>
          <a:r>
            <a:rPr lang="en-US" dirty="0" smtClean="0">
              <a:solidFill>
                <a:srgbClr val="0000FF"/>
              </a:solidFill>
            </a:rPr>
            <a:t>Deviant Behavior due to</a:t>
          </a:r>
          <a:r>
            <a:rPr lang="en-ZA" dirty="0">
              <a:solidFill>
                <a:srgbClr val="0000FF"/>
              </a:solidFill>
              <a:latin typeface="+mn-lt"/>
              <a:ea typeface="+mn-ea"/>
              <a:cs typeface="+mn-cs"/>
            </a:rPr>
            <a:t> </a:t>
          </a:r>
          <a:r>
            <a:rPr lang="en-ZA" dirty="0" smtClean="0">
              <a:solidFill>
                <a:srgbClr val="0000FF"/>
              </a:solidFill>
              <a:latin typeface="+mn-lt"/>
              <a:ea typeface="+mn-ea"/>
              <a:cs typeface="+mn-cs"/>
            </a:rPr>
            <a:t>external </a:t>
          </a:r>
          <a:r>
            <a:rPr lang="en-ZA" dirty="0">
              <a:solidFill>
                <a:srgbClr val="0000FF"/>
              </a:solidFill>
              <a:latin typeface="+mn-lt"/>
              <a:ea typeface="+mn-ea"/>
              <a:cs typeface="+mn-cs"/>
            </a:rPr>
            <a:t>factors, the global market </a:t>
          </a:r>
          <a:r>
            <a:rPr lang="en-ZA" dirty="0" smtClean="0">
              <a:solidFill>
                <a:srgbClr val="0000FF"/>
              </a:solidFill>
              <a:latin typeface="+mn-lt"/>
              <a:ea typeface="+mn-ea"/>
              <a:cs typeface="+mn-cs"/>
            </a:rPr>
            <a:t>conditions,</a:t>
          </a:r>
          <a:endParaRPr lang="en-US" dirty="0">
            <a:solidFill>
              <a:srgbClr val="0000FF"/>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1"/>
            <a:ext cx="2971800" cy="455368"/>
          </a:xfrm>
          <a:prstGeom prst="rect">
            <a:avLst/>
          </a:prstGeom>
          <a:noFill/>
          <a:ln w="9525">
            <a:noFill/>
            <a:miter lim="800000"/>
            <a:headEnd/>
            <a:tailEnd/>
          </a:ln>
          <a:effectLst/>
        </p:spPr>
        <p:txBody>
          <a:bodyPr vert="horz" wrap="square" lIns="92665" tIns="46333" rIns="92665" bIns="46333" numCol="1" anchor="t" anchorCtr="0" compatLnSpc="1">
            <a:prstTxWarp prst="textNoShape">
              <a:avLst/>
            </a:prstTxWarp>
          </a:bodyPr>
          <a:lstStyle>
            <a:lvl1pPr>
              <a:defRPr sz="1200" dirty="0">
                <a:latin typeface="Arial" charset="0"/>
              </a:defRPr>
            </a:lvl1pPr>
          </a:lstStyle>
          <a:p>
            <a:pPr>
              <a:defRPr/>
            </a:pPr>
            <a:endParaRPr lang="en-US"/>
          </a:p>
        </p:txBody>
      </p:sp>
      <p:sp>
        <p:nvSpPr>
          <p:cNvPr id="5123" name="Rectangle 3"/>
          <p:cNvSpPr>
            <a:spLocks noGrp="1" noChangeArrowheads="1"/>
          </p:cNvSpPr>
          <p:nvPr>
            <p:ph type="dt" sz="quarter" idx="1"/>
          </p:nvPr>
        </p:nvSpPr>
        <p:spPr bwMode="auto">
          <a:xfrm>
            <a:off x="3884613" y="1"/>
            <a:ext cx="2971800" cy="455368"/>
          </a:xfrm>
          <a:prstGeom prst="rect">
            <a:avLst/>
          </a:prstGeom>
          <a:noFill/>
          <a:ln w="9525">
            <a:noFill/>
            <a:miter lim="800000"/>
            <a:headEnd/>
            <a:tailEnd/>
          </a:ln>
          <a:effectLst/>
        </p:spPr>
        <p:txBody>
          <a:bodyPr vert="horz" wrap="square" lIns="92665" tIns="46333" rIns="92665" bIns="46333" numCol="1" anchor="t" anchorCtr="0" compatLnSpc="1">
            <a:prstTxWarp prst="textNoShape">
              <a:avLst/>
            </a:prstTxWarp>
          </a:bodyPr>
          <a:lstStyle>
            <a:lvl1pPr algn="r">
              <a:defRPr sz="1200" dirty="0">
                <a:latin typeface="Arial" charset="0"/>
              </a:defRPr>
            </a:lvl1pPr>
          </a:lstStyle>
          <a:p>
            <a:pPr>
              <a:defRPr/>
            </a:pPr>
            <a:endParaRPr lang="en-US"/>
          </a:p>
        </p:txBody>
      </p:sp>
      <p:sp>
        <p:nvSpPr>
          <p:cNvPr id="5124" name="Rectangle 4"/>
          <p:cNvSpPr>
            <a:spLocks noGrp="1" noChangeArrowheads="1"/>
          </p:cNvSpPr>
          <p:nvPr>
            <p:ph type="ftr" sz="quarter" idx="2"/>
          </p:nvPr>
        </p:nvSpPr>
        <p:spPr bwMode="auto">
          <a:xfrm>
            <a:off x="0" y="8644216"/>
            <a:ext cx="2971800" cy="455368"/>
          </a:xfrm>
          <a:prstGeom prst="rect">
            <a:avLst/>
          </a:prstGeom>
          <a:noFill/>
          <a:ln w="9525">
            <a:noFill/>
            <a:miter lim="800000"/>
            <a:headEnd/>
            <a:tailEnd/>
          </a:ln>
          <a:effectLst/>
        </p:spPr>
        <p:txBody>
          <a:bodyPr vert="horz" wrap="square" lIns="92665" tIns="46333" rIns="92665" bIns="46333" numCol="1" anchor="b" anchorCtr="0" compatLnSpc="1">
            <a:prstTxWarp prst="textNoShape">
              <a:avLst/>
            </a:prstTxWarp>
          </a:bodyPr>
          <a:lstStyle>
            <a:lvl1pPr>
              <a:defRPr sz="1200" dirty="0">
                <a:latin typeface="Arial" charset="0"/>
              </a:defRPr>
            </a:lvl1pPr>
          </a:lstStyle>
          <a:p>
            <a:pPr>
              <a:defRPr/>
            </a:pPr>
            <a:endParaRPr lang="en-US"/>
          </a:p>
        </p:txBody>
      </p:sp>
      <p:sp>
        <p:nvSpPr>
          <p:cNvPr id="5125" name="Rectangle 5"/>
          <p:cNvSpPr>
            <a:spLocks noGrp="1" noChangeArrowheads="1"/>
          </p:cNvSpPr>
          <p:nvPr>
            <p:ph type="sldNum" sz="quarter" idx="3"/>
          </p:nvPr>
        </p:nvSpPr>
        <p:spPr bwMode="auto">
          <a:xfrm>
            <a:off x="3884613" y="8644216"/>
            <a:ext cx="2971800" cy="455368"/>
          </a:xfrm>
          <a:prstGeom prst="rect">
            <a:avLst/>
          </a:prstGeom>
          <a:noFill/>
          <a:ln w="9525">
            <a:noFill/>
            <a:miter lim="800000"/>
            <a:headEnd/>
            <a:tailEnd/>
          </a:ln>
          <a:effectLst/>
        </p:spPr>
        <p:txBody>
          <a:bodyPr vert="horz" wrap="square" lIns="92665" tIns="46333" rIns="92665" bIns="46333" numCol="1" anchor="b" anchorCtr="0" compatLnSpc="1">
            <a:prstTxWarp prst="textNoShape">
              <a:avLst/>
            </a:prstTxWarp>
          </a:bodyPr>
          <a:lstStyle>
            <a:lvl1pPr algn="r">
              <a:defRPr sz="1200">
                <a:latin typeface="Arial" charset="0"/>
              </a:defRPr>
            </a:lvl1pPr>
          </a:lstStyle>
          <a:p>
            <a:pPr>
              <a:defRPr/>
            </a:pPr>
            <a:fld id="{61A9D278-58D1-4DD9-9BE6-298D3825B690}"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9" name="Rectangle 3"/>
          <p:cNvSpPr>
            <a:spLocks noGrp="1" noChangeArrowheads="1"/>
          </p:cNvSpPr>
          <p:nvPr>
            <p:ph type="dt" idx="1"/>
          </p:nvPr>
        </p:nvSpPr>
        <p:spPr bwMode="auto">
          <a:xfrm>
            <a:off x="3884613" y="1"/>
            <a:ext cx="2971800" cy="455368"/>
          </a:xfrm>
          <a:prstGeom prst="rect">
            <a:avLst/>
          </a:prstGeom>
          <a:noFill/>
          <a:ln w="9525">
            <a:noFill/>
            <a:miter lim="800000"/>
            <a:headEnd/>
            <a:tailEnd/>
          </a:ln>
          <a:effectLst/>
        </p:spPr>
        <p:txBody>
          <a:bodyPr vert="horz" wrap="square" lIns="92665" tIns="46333" rIns="92665" bIns="46333" numCol="1" anchor="t" anchorCtr="0" compatLnSpc="1">
            <a:prstTxWarp prst="textNoShape">
              <a:avLst/>
            </a:prstTxWarp>
          </a:bodyPr>
          <a:lstStyle>
            <a:lvl1pPr algn="r">
              <a:defRPr sz="1200" dirty="0">
                <a:latin typeface="Arial" charset="0"/>
              </a:defRPr>
            </a:lvl1pPr>
          </a:lstStyle>
          <a:p>
            <a:pPr>
              <a:defRPr/>
            </a:pPr>
            <a:endParaRPr lang="en-US"/>
          </a:p>
        </p:txBody>
      </p:sp>
      <p:sp>
        <p:nvSpPr>
          <p:cNvPr id="4101" name="Rectangle 5"/>
          <p:cNvSpPr>
            <a:spLocks noGrp="1" noChangeArrowheads="1"/>
          </p:cNvSpPr>
          <p:nvPr>
            <p:ph type="body" sz="quarter" idx="3"/>
          </p:nvPr>
        </p:nvSpPr>
        <p:spPr bwMode="auto">
          <a:xfrm>
            <a:off x="685800" y="4323663"/>
            <a:ext cx="5486400" cy="4095202"/>
          </a:xfrm>
          <a:prstGeom prst="rect">
            <a:avLst/>
          </a:prstGeom>
          <a:noFill/>
          <a:ln w="9525">
            <a:noFill/>
            <a:miter lim="800000"/>
            <a:headEnd/>
            <a:tailEnd/>
          </a:ln>
          <a:effectLst/>
        </p:spPr>
        <p:txBody>
          <a:bodyPr vert="horz" wrap="square" lIns="92665" tIns="46333" rIns="92665" bIns="46333"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4103" name="Rectangle 7"/>
          <p:cNvSpPr>
            <a:spLocks noGrp="1" noChangeArrowheads="1"/>
          </p:cNvSpPr>
          <p:nvPr>
            <p:ph type="sldNum" sz="quarter" idx="5"/>
          </p:nvPr>
        </p:nvSpPr>
        <p:spPr bwMode="auto">
          <a:xfrm>
            <a:off x="3884613" y="8644216"/>
            <a:ext cx="2971800" cy="455368"/>
          </a:xfrm>
          <a:prstGeom prst="rect">
            <a:avLst/>
          </a:prstGeom>
          <a:noFill/>
          <a:ln w="9525">
            <a:noFill/>
            <a:miter lim="800000"/>
            <a:headEnd/>
            <a:tailEnd/>
          </a:ln>
          <a:effectLst/>
        </p:spPr>
        <p:txBody>
          <a:bodyPr vert="horz" wrap="square" lIns="92665" tIns="46333" rIns="92665" bIns="46333" numCol="1" anchor="b" anchorCtr="0" compatLnSpc="1">
            <a:prstTxWarp prst="textNoShape">
              <a:avLst/>
            </a:prstTxWarp>
          </a:bodyPr>
          <a:lstStyle>
            <a:lvl1pPr algn="r">
              <a:defRPr sz="1200">
                <a:latin typeface="Arial" charset="0"/>
              </a:defRPr>
            </a:lvl1pPr>
          </a:lstStyle>
          <a:p>
            <a:pPr>
              <a:defRPr/>
            </a:pPr>
            <a:fld id="{093DDCB0-926D-4878-8327-46B215EEF6E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p:cNvSpPr>
          <p:nvPr>
            <p:ph type="sldImg"/>
          </p:nvPr>
        </p:nvSpPr>
        <p:spPr bwMode="auto">
          <a:xfrm>
            <a:off x="1154113" y="682625"/>
            <a:ext cx="4549775" cy="3411538"/>
          </a:xfrm>
          <a:prstGeom prst="rect">
            <a:avLst/>
          </a:prstGeom>
          <a:noFill/>
          <a:ln>
            <a:miter lim="800000"/>
            <a:headEnd/>
            <a:tailEnd/>
          </a:ln>
        </p:spPr>
      </p:sp>
      <p:sp>
        <p:nvSpPr>
          <p:cNvPr id="46083" name="Notes Placeholder 2"/>
          <p:cNvSpPr>
            <a:spLocks noGrp="1"/>
          </p:cNvSpPr>
          <p:nvPr>
            <p:ph type="body" idx="1"/>
          </p:nvPr>
        </p:nvSpPr>
        <p:spPr>
          <a:noFill/>
          <a:ln/>
        </p:spPr>
        <p:txBody>
          <a:bodyPr/>
          <a:lstStyle/>
          <a:p>
            <a:endParaRPr lang="en-US" smtClean="0"/>
          </a:p>
        </p:txBody>
      </p:sp>
      <p:sp>
        <p:nvSpPr>
          <p:cNvPr id="46084" name="Slide Number Placeholder 3"/>
          <p:cNvSpPr>
            <a:spLocks noGrp="1"/>
          </p:cNvSpPr>
          <p:nvPr>
            <p:ph type="sldNum" sz="quarter" idx="5"/>
          </p:nvPr>
        </p:nvSpPr>
        <p:spPr>
          <a:noFill/>
        </p:spPr>
        <p:txBody>
          <a:bodyPr/>
          <a:lstStyle/>
          <a:p>
            <a:fld id="{D6353516-9620-4FCB-BB7A-E2CF2E55D62A}" type="slidenum">
              <a:rPr lang="en-US" smtClean="0"/>
              <a:pPr/>
              <a:t>4</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p:cNvSpPr>
          <p:nvPr>
            <p:ph type="sldImg"/>
          </p:nvPr>
        </p:nvSpPr>
        <p:spPr bwMode="auto">
          <a:xfrm>
            <a:off x="1154113" y="682625"/>
            <a:ext cx="4549775" cy="3411538"/>
          </a:xfrm>
          <a:prstGeom prst="rect">
            <a:avLst/>
          </a:prstGeom>
          <a:noFill/>
          <a:ln>
            <a:miter lim="800000"/>
            <a:headEnd/>
            <a:tailEnd/>
          </a:ln>
        </p:spPr>
      </p:sp>
      <p:sp>
        <p:nvSpPr>
          <p:cNvPr id="46083" name="Notes Placeholder 2"/>
          <p:cNvSpPr>
            <a:spLocks noGrp="1"/>
          </p:cNvSpPr>
          <p:nvPr>
            <p:ph type="body" idx="1"/>
          </p:nvPr>
        </p:nvSpPr>
        <p:spPr>
          <a:noFill/>
          <a:ln/>
        </p:spPr>
        <p:txBody>
          <a:bodyPr/>
          <a:lstStyle/>
          <a:p>
            <a:endParaRPr lang="en-US" smtClean="0"/>
          </a:p>
        </p:txBody>
      </p:sp>
      <p:sp>
        <p:nvSpPr>
          <p:cNvPr id="46084" name="Slide Number Placeholder 3"/>
          <p:cNvSpPr>
            <a:spLocks noGrp="1"/>
          </p:cNvSpPr>
          <p:nvPr>
            <p:ph type="sldNum" sz="quarter" idx="5"/>
          </p:nvPr>
        </p:nvSpPr>
        <p:spPr>
          <a:noFill/>
        </p:spPr>
        <p:txBody>
          <a:bodyPr/>
          <a:lstStyle/>
          <a:p>
            <a:fld id="{D6353516-9620-4FCB-BB7A-E2CF2E55D62A}" type="slidenum">
              <a:rPr lang="en-US" smtClean="0"/>
              <a:pPr/>
              <a:t>5</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8" descr="green holding shape"/>
          <p:cNvPicPr>
            <a:picLocks noChangeAspect="1" noChangeArrowheads="1"/>
          </p:cNvPicPr>
          <p:nvPr userDrawn="1"/>
        </p:nvPicPr>
        <p:blipFill>
          <a:blip r:embed="rId2"/>
          <a:srcRect/>
          <a:stretch>
            <a:fillRect/>
          </a:stretch>
        </p:blipFill>
        <p:spPr bwMode="auto">
          <a:xfrm>
            <a:off x="0" y="5870575"/>
            <a:ext cx="9144000" cy="987425"/>
          </a:xfrm>
          <a:prstGeom prst="rect">
            <a:avLst/>
          </a:prstGeom>
          <a:noFill/>
          <a:ln w="9525">
            <a:noFill/>
            <a:miter lim="800000"/>
            <a:headEnd/>
            <a:tailEnd/>
          </a:ln>
        </p:spPr>
      </p:pic>
      <p:sp>
        <p:nvSpPr>
          <p:cNvPr id="5" name="Text Box 11"/>
          <p:cNvSpPr txBox="1">
            <a:spLocks noChangeArrowheads="1"/>
          </p:cNvSpPr>
          <p:nvPr userDrawn="1"/>
        </p:nvSpPr>
        <p:spPr bwMode="auto">
          <a:xfrm>
            <a:off x="0" y="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6" name="Text Box 12"/>
          <p:cNvSpPr txBox="1">
            <a:spLocks noChangeArrowheads="1"/>
          </p:cNvSpPr>
          <p:nvPr userDrawn="1"/>
        </p:nvSpPr>
        <p:spPr bwMode="auto">
          <a:xfrm>
            <a:off x="215900" y="2159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7" name="Text Box 13"/>
          <p:cNvSpPr txBox="1">
            <a:spLocks noChangeArrowheads="1"/>
          </p:cNvSpPr>
          <p:nvPr userDrawn="1"/>
        </p:nvSpPr>
        <p:spPr bwMode="auto">
          <a:xfrm>
            <a:off x="431800" y="4318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8" name="Text Box 14"/>
          <p:cNvSpPr txBox="1">
            <a:spLocks noChangeArrowheads="1"/>
          </p:cNvSpPr>
          <p:nvPr userDrawn="1"/>
        </p:nvSpPr>
        <p:spPr bwMode="auto">
          <a:xfrm>
            <a:off x="647700" y="6477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9" name="Text Box 15"/>
          <p:cNvSpPr txBox="1">
            <a:spLocks noChangeArrowheads="1"/>
          </p:cNvSpPr>
          <p:nvPr userDrawn="1"/>
        </p:nvSpPr>
        <p:spPr bwMode="auto">
          <a:xfrm>
            <a:off x="863600" y="8636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10" name="Text Box 16"/>
          <p:cNvSpPr txBox="1">
            <a:spLocks noChangeArrowheads="1"/>
          </p:cNvSpPr>
          <p:nvPr userDrawn="1"/>
        </p:nvSpPr>
        <p:spPr bwMode="auto">
          <a:xfrm>
            <a:off x="1042988" y="1052513"/>
            <a:ext cx="3708400" cy="366712"/>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11" name="Text Box 17"/>
          <p:cNvSpPr txBox="1">
            <a:spLocks noChangeArrowheads="1"/>
          </p:cNvSpPr>
          <p:nvPr userDrawn="1"/>
        </p:nvSpPr>
        <p:spPr bwMode="auto">
          <a:xfrm>
            <a:off x="1295400" y="12954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12" name="Text Box 18"/>
          <p:cNvSpPr txBox="1">
            <a:spLocks noChangeArrowheads="1"/>
          </p:cNvSpPr>
          <p:nvPr userDrawn="1"/>
        </p:nvSpPr>
        <p:spPr bwMode="auto">
          <a:xfrm>
            <a:off x="1511300" y="15113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13" name="Text Box 19"/>
          <p:cNvSpPr txBox="1">
            <a:spLocks noChangeArrowheads="1"/>
          </p:cNvSpPr>
          <p:nvPr userDrawn="1"/>
        </p:nvSpPr>
        <p:spPr bwMode="auto">
          <a:xfrm>
            <a:off x="1727200" y="17272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14" name="Text Box 20"/>
          <p:cNvSpPr txBox="1">
            <a:spLocks noChangeArrowheads="1"/>
          </p:cNvSpPr>
          <p:nvPr userDrawn="1"/>
        </p:nvSpPr>
        <p:spPr bwMode="auto">
          <a:xfrm>
            <a:off x="1943100" y="19431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15" name="Text Box 21"/>
          <p:cNvSpPr txBox="1">
            <a:spLocks noChangeArrowheads="1"/>
          </p:cNvSpPr>
          <p:nvPr userDrawn="1"/>
        </p:nvSpPr>
        <p:spPr bwMode="auto">
          <a:xfrm>
            <a:off x="2159000" y="21590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16" name="Text Box 22"/>
          <p:cNvSpPr txBox="1">
            <a:spLocks noChangeArrowheads="1"/>
          </p:cNvSpPr>
          <p:nvPr userDrawn="1"/>
        </p:nvSpPr>
        <p:spPr bwMode="auto">
          <a:xfrm>
            <a:off x="2374900" y="23749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17" name="Text Box 23"/>
          <p:cNvSpPr txBox="1">
            <a:spLocks noChangeArrowheads="1"/>
          </p:cNvSpPr>
          <p:nvPr userDrawn="1"/>
        </p:nvSpPr>
        <p:spPr bwMode="auto">
          <a:xfrm>
            <a:off x="2590800" y="25908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18" name="Text Box 24"/>
          <p:cNvSpPr txBox="1">
            <a:spLocks noChangeArrowheads="1"/>
          </p:cNvSpPr>
          <p:nvPr userDrawn="1"/>
        </p:nvSpPr>
        <p:spPr bwMode="auto">
          <a:xfrm>
            <a:off x="2806700" y="28067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19" name="Text Box 25"/>
          <p:cNvSpPr txBox="1">
            <a:spLocks noChangeArrowheads="1"/>
          </p:cNvSpPr>
          <p:nvPr userDrawn="1"/>
        </p:nvSpPr>
        <p:spPr bwMode="auto">
          <a:xfrm>
            <a:off x="3022600" y="30226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20" name="Text Box 26"/>
          <p:cNvSpPr txBox="1">
            <a:spLocks noChangeArrowheads="1"/>
          </p:cNvSpPr>
          <p:nvPr userDrawn="1"/>
        </p:nvSpPr>
        <p:spPr bwMode="auto">
          <a:xfrm>
            <a:off x="3238500" y="32385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21" name="Text Box 27"/>
          <p:cNvSpPr txBox="1">
            <a:spLocks noChangeArrowheads="1"/>
          </p:cNvSpPr>
          <p:nvPr userDrawn="1"/>
        </p:nvSpPr>
        <p:spPr bwMode="auto">
          <a:xfrm>
            <a:off x="3454400" y="34544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22" name="Text Box 28"/>
          <p:cNvSpPr txBox="1">
            <a:spLocks noChangeArrowheads="1"/>
          </p:cNvSpPr>
          <p:nvPr userDrawn="1"/>
        </p:nvSpPr>
        <p:spPr bwMode="auto">
          <a:xfrm>
            <a:off x="3670300" y="36703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23" name="Text Box 29"/>
          <p:cNvSpPr txBox="1">
            <a:spLocks noChangeArrowheads="1"/>
          </p:cNvSpPr>
          <p:nvPr userDrawn="1"/>
        </p:nvSpPr>
        <p:spPr bwMode="auto">
          <a:xfrm>
            <a:off x="3886200" y="38862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24" name="Text Box 30"/>
          <p:cNvSpPr txBox="1">
            <a:spLocks noChangeArrowheads="1"/>
          </p:cNvSpPr>
          <p:nvPr userDrawn="1"/>
        </p:nvSpPr>
        <p:spPr bwMode="auto">
          <a:xfrm>
            <a:off x="4102100" y="41021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25" name="Text Box 31"/>
          <p:cNvSpPr txBox="1">
            <a:spLocks noChangeArrowheads="1"/>
          </p:cNvSpPr>
          <p:nvPr userDrawn="1"/>
        </p:nvSpPr>
        <p:spPr bwMode="auto">
          <a:xfrm>
            <a:off x="4318000" y="43180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26" name="Text Box 32"/>
          <p:cNvSpPr txBox="1">
            <a:spLocks noChangeArrowheads="1"/>
          </p:cNvSpPr>
          <p:nvPr userDrawn="1"/>
        </p:nvSpPr>
        <p:spPr bwMode="auto">
          <a:xfrm>
            <a:off x="4533900" y="45339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27" name="Text Box 33"/>
          <p:cNvSpPr txBox="1">
            <a:spLocks noChangeArrowheads="1"/>
          </p:cNvSpPr>
          <p:nvPr userDrawn="1"/>
        </p:nvSpPr>
        <p:spPr bwMode="auto">
          <a:xfrm>
            <a:off x="4749800" y="47498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28" name="Text Box 34"/>
          <p:cNvSpPr txBox="1">
            <a:spLocks noChangeArrowheads="1"/>
          </p:cNvSpPr>
          <p:nvPr userDrawn="1"/>
        </p:nvSpPr>
        <p:spPr bwMode="auto">
          <a:xfrm>
            <a:off x="4965700" y="49657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29" name="Text Box 35"/>
          <p:cNvSpPr txBox="1">
            <a:spLocks noChangeArrowheads="1"/>
          </p:cNvSpPr>
          <p:nvPr userDrawn="1"/>
        </p:nvSpPr>
        <p:spPr bwMode="auto">
          <a:xfrm>
            <a:off x="5181600" y="51816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30" name="Text Box 36"/>
          <p:cNvSpPr txBox="1">
            <a:spLocks noChangeArrowheads="1"/>
          </p:cNvSpPr>
          <p:nvPr userDrawn="1"/>
        </p:nvSpPr>
        <p:spPr bwMode="auto">
          <a:xfrm>
            <a:off x="5397500" y="53975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31" name="Text Box 37"/>
          <p:cNvSpPr txBox="1">
            <a:spLocks noChangeArrowheads="1"/>
          </p:cNvSpPr>
          <p:nvPr userDrawn="1"/>
        </p:nvSpPr>
        <p:spPr bwMode="auto">
          <a:xfrm>
            <a:off x="5613400" y="56134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32" name="Text Box 39"/>
          <p:cNvSpPr txBox="1">
            <a:spLocks noChangeArrowheads="1"/>
          </p:cNvSpPr>
          <p:nvPr userDrawn="1"/>
        </p:nvSpPr>
        <p:spPr bwMode="auto">
          <a:xfrm>
            <a:off x="5724525" y="5805488"/>
            <a:ext cx="3708400" cy="366712"/>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33" name="Text Box 44"/>
          <p:cNvSpPr txBox="1">
            <a:spLocks noChangeArrowheads="1"/>
          </p:cNvSpPr>
          <p:nvPr userDrawn="1"/>
        </p:nvSpPr>
        <p:spPr bwMode="auto">
          <a:xfrm>
            <a:off x="3419475" y="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34" name="Text Box 45"/>
          <p:cNvSpPr txBox="1">
            <a:spLocks noChangeArrowheads="1"/>
          </p:cNvSpPr>
          <p:nvPr userDrawn="1"/>
        </p:nvSpPr>
        <p:spPr bwMode="auto">
          <a:xfrm>
            <a:off x="3635375" y="2159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35" name="Text Box 46"/>
          <p:cNvSpPr txBox="1">
            <a:spLocks noChangeArrowheads="1"/>
          </p:cNvSpPr>
          <p:nvPr userDrawn="1"/>
        </p:nvSpPr>
        <p:spPr bwMode="auto">
          <a:xfrm>
            <a:off x="3851275" y="4318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36" name="Text Box 47"/>
          <p:cNvSpPr txBox="1">
            <a:spLocks noChangeArrowheads="1"/>
          </p:cNvSpPr>
          <p:nvPr userDrawn="1"/>
        </p:nvSpPr>
        <p:spPr bwMode="auto">
          <a:xfrm>
            <a:off x="3995738" y="620713"/>
            <a:ext cx="3708400" cy="366712"/>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37" name="Text Box 48"/>
          <p:cNvSpPr txBox="1">
            <a:spLocks noChangeArrowheads="1"/>
          </p:cNvSpPr>
          <p:nvPr userDrawn="1"/>
        </p:nvSpPr>
        <p:spPr bwMode="auto">
          <a:xfrm>
            <a:off x="4283075" y="8636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38" name="Text Box 49"/>
          <p:cNvSpPr txBox="1">
            <a:spLocks noChangeArrowheads="1"/>
          </p:cNvSpPr>
          <p:nvPr userDrawn="1"/>
        </p:nvSpPr>
        <p:spPr bwMode="auto">
          <a:xfrm>
            <a:off x="4498975" y="10795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39" name="Text Box 50"/>
          <p:cNvSpPr txBox="1">
            <a:spLocks noChangeArrowheads="1"/>
          </p:cNvSpPr>
          <p:nvPr userDrawn="1"/>
        </p:nvSpPr>
        <p:spPr bwMode="auto">
          <a:xfrm>
            <a:off x="4714875" y="12954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40" name="Text Box 51"/>
          <p:cNvSpPr txBox="1">
            <a:spLocks noChangeArrowheads="1"/>
          </p:cNvSpPr>
          <p:nvPr userDrawn="1"/>
        </p:nvSpPr>
        <p:spPr bwMode="auto">
          <a:xfrm>
            <a:off x="4930775" y="15113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41" name="Text Box 52"/>
          <p:cNvSpPr txBox="1">
            <a:spLocks noChangeArrowheads="1"/>
          </p:cNvSpPr>
          <p:nvPr userDrawn="1"/>
        </p:nvSpPr>
        <p:spPr bwMode="auto">
          <a:xfrm>
            <a:off x="5146675" y="17272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42" name="Text Box 53"/>
          <p:cNvSpPr txBox="1">
            <a:spLocks noChangeArrowheads="1"/>
          </p:cNvSpPr>
          <p:nvPr userDrawn="1"/>
        </p:nvSpPr>
        <p:spPr bwMode="auto">
          <a:xfrm>
            <a:off x="5362575" y="19431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43" name="Text Box 54"/>
          <p:cNvSpPr txBox="1">
            <a:spLocks noChangeArrowheads="1"/>
          </p:cNvSpPr>
          <p:nvPr userDrawn="1"/>
        </p:nvSpPr>
        <p:spPr bwMode="auto">
          <a:xfrm>
            <a:off x="5578475" y="21590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44" name="Text Box 55"/>
          <p:cNvSpPr txBox="1">
            <a:spLocks noChangeArrowheads="1"/>
          </p:cNvSpPr>
          <p:nvPr userDrawn="1"/>
        </p:nvSpPr>
        <p:spPr bwMode="auto">
          <a:xfrm>
            <a:off x="5794375" y="23749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45" name="Text Box 56"/>
          <p:cNvSpPr txBox="1">
            <a:spLocks noChangeArrowheads="1"/>
          </p:cNvSpPr>
          <p:nvPr userDrawn="1"/>
        </p:nvSpPr>
        <p:spPr bwMode="auto">
          <a:xfrm>
            <a:off x="6010275" y="25908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46" name="Text Box 57"/>
          <p:cNvSpPr txBox="1">
            <a:spLocks noChangeArrowheads="1"/>
          </p:cNvSpPr>
          <p:nvPr userDrawn="1"/>
        </p:nvSpPr>
        <p:spPr bwMode="auto">
          <a:xfrm>
            <a:off x="6226175" y="28067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47" name="Text Box 58"/>
          <p:cNvSpPr txBox="1">
            <a:spLocks noChangeArrowheads="1"/>
          </p:cNvSpPr>
          <p:nvPr userDrawn="1"/>
        </p:nvSpPr>
        <p:spPr bwMode="auto">
          <a:xfrm>
            <a:off x="6442075" y="30226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48" name="Text Box 59"/>
          <p:cNvSpPr txBox="1">
            <a:spLocks noChangeArrowheads="1"/>
          </p:cNvSpPr>
          <p:nvPr userDrawn="1"/>
        </p:nvSpPr>
        <p:spPr bwMode="auto">
          <a:xfrm>
            <a:off x="6657975" y="32385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49" name="Text Box 60"/>
          <p:cNvSpPr txBox="1">
            <a:spLocks noChangeArrowheads="1"/>
          </p:cNvSpPr>
          <p:nvPr userDrawn="1"/>
        </p:nvSpPr>
        <p:spPr bwMode="auto">
          <a:xfrm>
            <a:off x="6873875" y="34544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50" name="Text Box 61"/>
          <p:cNvSpPr txBox="1">
            <a:spLocks noChangeArrowheads="1"/>
          </p:cNvSpPr>
          <p:nvPr userDrawn="1"/>
        </p:nvSpPr>
        <p:spPr bwMode="auto">
          <a:xfrm>
            <a:off x="7089775" y="36703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51" name="Text Box 62"/>
          <p:cNvSpPr txBox="1">
            <a:spLocks noChangeArrowheads="1"/>
          </p:cNvSpPr>
          <p:nvPr userDrawn="1"/>
        </p:nvSpPr>
        <p:spPr bwMode="auto">
          <a:xfrm>
            <a:off x="7305675" y="38862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52" name="Text Box 63"/>
          <p:cNvSpPr txBox="1">
            <a:spLocks noChangeArrowheads="1"/>
          </p:cNvSpPr>
          <p:nvPr userDrawn="1"/>
        </p:nvSpPr>
        <p:spPr bwMode="auto">
          <a:xfrm>
            <a:off x="7521575" y="41021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53" name="Text Box 64"/>
          <p:cNvSpPr txBox="1">
            <a:spLocks noChangeArrowheads="1"/>
          </p:cNvSpPr>
          <p:nvPr userDrawn="1"/>
        </p:nvSpPr>
        <p:spPr bwMode="auto">
          <a:xfrm>
            <a:off x="7737475" y="43180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54" name="Text Box 65"/>
          <p:cNvSpPr txBox="1">
            <a:spLocks noChangeArrowheads="1"/>
          </p:cNvSpPr>
          <p:nvPr userDrawn="1"/>
        </p:nvSpPr>
        <p:spPr bwMode="auto">
          <a:xfrm>
            <a:off x="7953375" y="45339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55" name="Text Box 66"/>
          <p:cNvSpPr txBox="1">
            <a:spLocks noChangeArrowheads="1"/>
          </p:cNvSpPr>
          <p:nvPr userDrawn="1"/>
        </p:nvSpPr>
        <p:spPr bwMode="auto">
          <a:xfrm>
            <a:off x="8169275" y="47498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56" name="Text Box 67"/>
          <p:cNvSpPr txBox="1">
            <a:spLocks noChangeArrowheads="1"/>
          </p:cNvSpPr>
          <p:nvPr userDrawn="1"/>
        </p:nvSpPr>
        <p:spPr bwMode="auto">
          <a:xfrm>
            <a:off x="8385175" y="49657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57" name="Text Box 68"/>
          <p:cNvSpPr txBox="1">
            <a:spLocks noChangeArrowheads="1"/>
          </p:cNvSpPr>
          <p:nvPr userDrawn="1"/>
        </p:nvSpPr>
        <p:spPr bwMode="auto">
          <a:xfrm>
            <a:off x="8601075" y="51816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58" name="Text Box 69"/>
          <p:cNvSpPr txBox="1">
            <a:spLocks noChangeArrowheads="1"/>
          </p:cNvSpPr>
          <p:nvPr userDrawn="1"/>
        </p:nvSpPr>
        <p:spPr bwMode="auto">
          <a:xfrm>
            <a:off x="8816975" y="53975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pic>
        <p:nvPicPr>
          <p:cNvPr id="59" name="Picture 70" descr="Dep-treasury logo colour"/>
          <p:cNvPicPr>
            <a:picLocks noChangeAspect="1" noChangeArrowheads="1"/>
          </p:cNvPicPr>
          <p:nvPr userDrawn="1"/>
        </p:nvPicPr>
        <p:blipFill>
          <a:blip r:embed="rId3"/>
          <a:srcRect/>
          <a:stretch>
            <a:fillRect/>
          </a:stretch>
        </p:blipFill>
        <p:spPr bwMode="auto">
          <a:xfrm>
            <a:off x="7019925" y="260350"/>
            <a:ext cx="1981200" cy="685800"/>
          </a:xfrm>
          <a:prstGeom prst="rect">
            <a:avLst/>
          </a:prstGeom>
          <a:noFill/>
          <a:ln w="9525">
            <a:noFill/>
            <a:miter lim="800000"/>
            <a:headEnd/>
            <a:tailEnd/>
          </a:ln>
        </p:spPr>
      </p:pic>
      <p:sp>
        <p:nvSpPr>
          <p:cNvPr id="60" name="Text Box 71"/>
          <p:cNvSpPr txBox="1">
            <a:spLocks noChangeArrowheads="1"/>
          </p:cNvSpPr>
          <p:nvPr userDrawn="1"/>
        </p:nvSpPr>
        <p:spPr bwMode="auto">
          <a:xfrm>
            <a:off x="6877050" y="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61" name="Text Box 75"/>
          <p:cNvSpPr txBox="1">
            <a:spLocks noChangeArrowheads="1"/>
          </p:cNvSpPr>
          <p:nvPr userDrawn="1"/>
        </p:nvSpPr>
        <p:spPr bwMode="auto">
          <a:xfrm>
            <a:off x="7740650" y="8636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62" name="Text Box 76"/>
          <p:cNvSpPr txBox="1">
            <a:spLocks noChangeArrowheads="1"/>
          </p:cNvSpPr>
          <p:nvPr userDrawn="1"/>
        </p:nvSpPr>
        <p:spPr bwMode="auto">
          <a:xfrm>
            <a:off x="7956550" y="10795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63" name="Text Box 77"/>
          <p:cNvSpPr txBox="1">
            <a:spLocks noChangeArrowheads="1"/>
          </p:cNvSpPr>
          <p:nvPr userDrawn="1"/>
        </p:nvSpPr>
        <p:spPr bwMode="auto">
          <a:xfrm>
            <a:off x="8172450" y="12954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64" name="Text Box 78"/>
          <p:cNvSpPr txBox="1">
            <a:spLocks noChangeArrowheads="1"/>
          </p:cNvSpPr>
          <p:nvPr userDrawn="1"/>
        </p:nvSpPr>
        <p:spPr bwMode="auto">
          <a:xfrm>
            <a:off x="8388350" y="15113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65" name="Text Box 79"/>
          <p:cNvSpPr txBox="1">
            <a:spLocks noChangeArrowheads="1"/>
          </p:cNvSpPr>
          <p:nvPr userDrawn="1"/>
        </p:nvSpPr>
        <p:spPr bwMode="auto">
          <a:xfrm>
            <a:off x="8604250" y="17272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66" name="Text Box 80"/>
          <p:cNvSpPr txBox="1">
            <a:spLocks noChangeArrowheads="1"/>
          </p:cNvSpPr>
          <p:nvPr userDrawn="1"/>
        </p:nvSpPr>
        <p:spPr bwMode="auto">
          <a:xfrm>
            <a:off x="0" y="34290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67" name="Text Box 81"/>
          <p:cNvSpPr txBox="1">
            <a:spLocks noChangeArrowheads="1"/>
          </p:cNvSpPr>
          <p:nvPr userDrawn="1"/>
        </p:nvSpPr>
        <p:spPr bwMode="auto">
          <a:xfrm>
            <a:off x="215900" y="36449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68" name="Text Box 82"/>
          <p:cNvSpPr txBox="1">
            <a:spLocks noChangeArrowheads="1"/>
          </p:cNvSpPr>
          <p:nvPr userDrawn="1"/>
        </p:nvSpPr>
        <p:spPr bwMode="auto">
          <a:xfrm>
            <a:off x="431800" y="38608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69" name="Text Box 83"/>
          <p:cNvSpPr txBox="1">
            <a:spLocks noChangeArrowheads="1"/>
          </p:cNvSpPr>
          <p:nvPr userDrawn="1"/>
        </p:nvSpPr>
        <p:spPr bwMode="auto">
          <a:xfrm>
            <a:off x="647700" y="40767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70" name="Text Box 84"/>
          <p:cNvSpPr txBox="1">
            <a:spLocks noChangeArrowheads="1"/>
          </p:cNvSpPr>
          <p:nvPr userDrawn="1"/>
        </p:nvSpPr>
        <p:spPr bwMode="auto">
          <a:xfrm>
            <a:off x="863600" y="42926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71" name="Text Box 85"/>
          <p:cNvSpPr txBox="1">
            <a:spLocks noChangeArrowheads="1"/>
          </p:cNvSpPr>
          <p:nvPr userDrawn="1"/>
        </p:nvSpPr>
        <p:spPr bwMode="auto">
          <a:xfrm>
            <a:off x="1079500" y="45085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72" name="Text Box 86"/>
          <p:cNvSpPr txBox="1">
            <a:spLocks noChangeArrowheads="1"/>
          </p:cNvSpPr>
          <p:nvPr userDrawn="1"/>
        </p:nvSpPr>
        <p:spPr bwMode="auto">
          <a:xfrm>
            <a:off x="1295400" y="47244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73" name="Text Box 87"/>
          <p:cNvSpPr txBox="1">
            <a:spLocks noChangeArrowheads="1"/>
          </p:cNvSpPr>
          <p:nvPr userDrawn="1"/>
        </p:nvSpPr>
        <p:spPr bwMode="auto">
          <a:xfrm>
            <a:off x="1511300" y="49403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74" name="Text Box 88"/>
          <p:cNvSpPr txBox="1">
            <a:spLocks noChangeArrowheads="1"/>
          </p:cNvSpPr>
          <p:nvPr userDrawn="1"/>
        </p:nvSpPr>
        <p:spPr bwMode="auto">
          <a:xfrm>
            <a:off x="1727200" y="51562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75" name="Text Box 89"/>
          <p:cNvSpPr txBox="1">
            <a:spLocks noChangeArrowheads="1"/>
          </p:cNvSpPr>
          <p:nvPr userDrawn="1"/>
        </p:nvSpPr>
        <p:spPr bwMode="auto">
          <a:xfrm>
            <a:off x="1943100" y="53721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76" name="Text Box 90"/>
          <p:cNvSpPr txBox="1">
            <a:spLocks noChangeArrowheads="1"/>
          </p:cNvSpPr>
          <p:nvPr userDrawn="1"/>
        </p:nvSpPr>
        <p:spPr bwMode="auto">
          <a:xfrm>
            <a:off x="2159000" y="55880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77" name="Text Box 91"/>
          <p:cNvSpPr txBox="1">
            <a:spLocks noChangeArrowheads="1"/>
          </p:cNvSpPr>
          <p:nvPr userDrawn="1"/>
        </p:nvSpPr>
        <p:spPr bwMode="auto">
          <a:xfrm>
            <a:off x="2374900" y="58039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78" name="Text Box 92"/>
          <p:cNvSpPr txBox="1">
            <a:spLocks noChangeArrowheads="1"/>
          </p:cNvSpPr>
          <p:nvPr userDrawn="1"/>
        </p:nvSpPr>
        <p:spPr bwMode="auto">
          <a:xfrm>
            <a:off x="2700338" y="6021388"/>
            <a:ext cx="3708400" cy="366712"/>
          </a:xfrm>
          <a:prstGeom prst="rect">
            <a:avLst/>
          </a:prstGeom>
          <a:noFill/>
          <a:ln w="9525">
            <a:noFill/>
            <a:miter lim="800000"/>
            <a:headEnd/>
            <a:tailEnd/>
          </a:ln>
          <a:effectLst/>
        </p:spPr>
        <p:txBody>
          <a:bodyPr>
            <a:spAutoFit/>
          </a:bodyPr>
          <a:lstStyle/>
          <a:p>
            <a:pPr>
              <a:spcBef>
                <a:spcPct val="50000"/>
              </a:spcBef>
              <a:defRPr/>
            </a:pPr>
            <a:r>
              <a:rPr lang="en-US" b="1" dirty="0">
                <a:solidFill>
                  <a:srgbClr val="FFFFCC"/>
                </a:solidFill>
                <a:effectLst>
                  <a:outerShdw blurRad="38100" dist="38100" dir="2700000" algn="tl">
                    <a:srgbClr val="C0C0C0"/>
                  </a:outerShdw>
                </a:effectLst>
              </a:rPr>
              <a:t>Economic Anal </a:t>
            </a:r>
          </a:p>
        </p:txBody>
      </p:sp>
      <p:sp>
        <p:nvSpPr>
          <p:cNvPr id="79" name="Text Box 93"/>
          <p:cNvSpPr txBox="1">
            <a:spLocks noChangeArrowheads="1"/>
          </p:cNvSpPr>
          <p:nvPr userDrawn="1"/>
        </p:nvSpPr>
        <p:spPr bwMode="auto">
          <a:xfrm>
            <a:off x="-252413" y="3213100"/>
            <a:ext cx="3744913"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80" name="Text Box 94"/>
          <p:cNvSpPr txBox="1">
            <a:spLocks noChangeArrowheads="1"/>
          </p:cNvSpPr>
          <p:nvPr userDrawn="1"/>
        </p:nvSpPr>
        <p:spPr bwMode="auto">
          <a:xfrm>
            <a:off x="-396875" y="2997200"/>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81" name="Text Box 95"/>
          <p:cNvSpPr txBox="1">
            <a:spLocks noChangeArrowheads="1"/>
          </p:cNvSpPr>
          <p:nvPr userDrawn="1"/>
        </p:nvSpPr>
        <p:spPr bwMode="auto">
          <a:xfrm>
            <a:off x="-828675" y="2708275"/>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82" name="Text Box 96"/>
          <p:cNvSpPr txBox="1">
            <a:spLocks noChangeArrowheads="1"/>
          </p:cNvSpPr>
          <p:nvPr userDrawn="1"/>
        </p:nvSpPr>
        <p:spPr bwMode="auto">
          <a:xfrm>
            <a:off x="-1189038" y="2349500"/>
            <a:ext cx="3708401"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83" name="Text Box 97"/>
          <p:cNvSpPr txBox="1">
            <a:spLocks noChangeArrowheads="1"/>
          </p:cNvSpPr>
          <p:nvPr userDrawn="1"/>
        </p:nvSpPr>
        <p:spPr bwMode="auto">
          <a:xfrm>
            <a:off x="-1189038" y="2060575"/>
            <a:ext cx="3708401"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84" name="Text Box 98"/>
          <p:cNvSpPr txBox="1">
            <a:spLocks noChangeArrowheads="1"/>
          </p:cNvSpPr>
          <p:nvPr userDrawn="1"/>
        </p:nvSpPr>
        <p:spPr bwMode="auto">
          <a:xfrm>
            <a:off x="-1854200" y="1773238"/>
            <a:ext cx="3905250" cy="366712"/>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85" name="Text Box 99"/>
          <p:cNvSpPr txBox="1">
            <a:spLocks noChangeArrowheads="1"/>
          </p:cNvSpPr>
          <p:nvPr userDrawn="1"/>
        </p:nvSpPr>
        <p:spPr bwMode="auto">
          <a:xfrm>
            <a:off x="-1854200" y="1484313"/>
            <a:ext cx="3708400" cy="366712"/>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86" name="Text Box 100"/>
          <p:cNvSpPr txBox="1">
            <a:spLocks noChangeArrowheads="1"/>
          </p:cNvSpPr>
          <p:nvPr userDrawn="1"/>
        </p:nvSpPr>
        <p:spPr bwMode="auto">
          <a:xfrm>
            <a:off x="-2124075" y="1196975"/>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87" name="Text Box 101"/>
          <p:cNvSpPr txBox="1">
            <a:spLocks noChangeArrowheads="1"/>
          </p:cNvSpPr>
          <p:nvPr userDrawn="1"/>
        </p:nvSpPr>
        <p:spPr bwMode="auto">
          <a:xfrm>
            <a:off x="-1854200" y="981075"/>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88" name="Text Box 102"/>
          <p:cNvSpPr txBox="1">
            <a:spLocks noChangeArrowheads="1"/>
          </p:cNvSpPr>
          <p:nvPr userDrawn="1"/>
        </p:nvSpPr>
        <p:spPr bwMode="auto">
          <a:xfrm>
            <a:off x="-2628900" y="765175"/>
            <a:ext cx="3708400"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89" name="Text Box 103"/>
          <p:cNvSpPr txBox="1">
            <a:spLocks noChangeArrowheads="1"/>
          </p:cNvSpPr>
          <p:nvPr userDrawn="1"/>
        </p:nvSpPr>
        <p:spPr bwMode="auto">
          <a:xfrm>
            <a:off x="-3060700" y="404813"/>
            <a:ext cx="3708400" cy="366712"/>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90" name="Text Box 104"/>
          <p:cNvSpPr txBox="1">
            <a:spLocks noChangeArrowheads="1"/>
          </p:cNvSpPr>
          <p:nvPr userDrawn="1"/>
        </p:nvSpPr>
        <p:spPr bwMode="auto">
          <a:xfrm>
            <a:off x="-3205163" y="3644900"/>
            <a:ext cx="3708401"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91" name="Text Box 109"/>
          <p:cNvSpPr txBox="1">
            <a:spLocks noChangeArrowheads="1"/>
          </p:cNvSpPr>
          <p:nvPr userDrawn="1"/>
        </p:nvSpPr>
        <p:spPr bwMode="auto">
          <a:xfrm>
            <a:off x="-2989263" y="3860800"/>
            <a:ext cx="3708401"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92" name="Text Box 110"/>
          <p:cNvSpPr txBox="1">
            <a:spLocks noChangeArrowheads="1"/>
          </p:cNvSpPr>
          <p:nvPr userDrawn="1"/>
        </p:nvSpPr>
        <p:spPr bwMode="auto">
          <a:xfrm>
            <a:off x="-2773363" y="4076700"/>
            <a:ext cx="3708401"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93" name="Text Box 111"/>
          <p:cNvSpPr txBox="1">
            <a:spLocks noChangeArrowheads="1"/>
          </p:cNvSpPr>
          <p:nvPr userDrawn="1"/>
        </p:nvSpPr>
        <p:spPr bwMode="auto">
          <a:xfrm>
            <a:off x="-2557463" y="4292600"/>
            <a:ext cx="3708401"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94" name="Text Box 112"/>
          <p:cNvSpPr txBox="1">
            <a:spLocks noChangeArrowheads="1"/>
          </p:cNvSpPr>
          <p:nvPr userDrawn="1"/>
        </p:nvSpPr>
        <p:spPr bwMode="auto">
          <a:xfrm>
            <a:off x="-2341563" y="4508500"/>
            <a:ext cx="3708401"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95" name="Text Box 113"/>
          <p:cNvSpPr txBox="1">
            <a:spLocks noChangeArrowheads="1"/>
          </p:cNvSpPr>
          <p:nvPr userDrawn="1"/>
        </p:nvSpPr>
        <p:spPr bwMode="auto">
          <a:xfrm>
            <a:off x="-2125663" y="4724400"/>
            <a:ext cx="3708401"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96" name="Text Box 114"/>
          <p:cNvSpPr txBox="1">
            <a:spLocks noChangeArrowheads="1"/>
          </p:cNvSpPr>
          <p:nvPr userDrawn="1"/>
        </p:nvSpPr>
        <p:spPr bwMode="auto">
          <a:xfrm>
            <a:off x="-1909763" y="4940300"/>
            <a:ext cx="3708401"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97" name="Text Box 115"/>
          <p:cNvSpPr txBox="1">
            <a:spLocks noChangeArrowheads="1"/>
          </p:cNvSpPr>
          <p:nvPr userDrawn="1"/>
        </p:nvSpPr>
        <p:spPr bwMode="auto">
          <a:xfrm>
            <a:off x="-1693863" y="5156200"/>
            <a:ext cx="3708401"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98" name="Text Box 116"/>
          <p:cNvSpPr txBox="1">
            <a:spLocks noChangeArrowheads="1"/>
          </p:cNvSpPr>
          <p:nvPr userDrawn="1"/>
        </p:nvSpPr>
        <p:spPr bwMode="auto">
          <a:xfrm>
            <a:off x="-1477963" y="5372100"/>
            <a:ext cx="3708401"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99" name="Text Box 117"/>
          <p:cNvSpPr txBox="1">
            <a:spLocks noChangeArrowheads="1"/>
          </p:cNvSpPr>
          <p:nvPr userDrawn="1"/>
        </p:nvSpPr>
        <p:spPr bwMode="auto">
          <a:xfrm>
            <a:off x="-1262063" y="5588000"/>
            <a:ext cx="3708401"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100" name="Text Box 118"/>
          <p:cNvSpPr txBox="1">
            <a:spLocks noChangeArrowheads="1"/>
          </p:cNvSpPr>
          <p:nvPr userDrawn="1"/>
        </p:nvSpPr>
        <p:spPr bwMode="auto">
          <a:xfrm>
            <a:off x="-1046163" y="5803900"/>
            <a:ext cx="3708401"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101" name="Text Box 119"/>
          <p:cNvSpPr txBox="1">
            <a:spLocks noChangeArrowheads="1"/>
          </p:cNvSpPr>
          <p:nvPr userDrawn="1"/>
        </p:nvSpPr>
        <p:spPr bwMode="auto">
          <a:xfrm>
            <a:off x="-830263" y="6019800"/>
            <a:ext cx="3708401" cy="366713"/>
          </a:xfrm>
          <a:prstGeom prst="rect">
            <a:avLst/>
          </a:prstGeom>
          <a:noFill/>
          <a:ln w="9525">
            <a:noFill/>
            <a:miter lim="800000"/>
            <a:headEnd/>
            <a:tailEnd/>
          </a:ln>
          <a:effectLst/>
        </p:spPr>
        <p:txBody>
          <a:bodyPr>
            <a:spAutoFit/>
          </a:bodyPr>
          <a:lstStyle/>
          <a:p>
            <a:pPr algn="ctr">
              <a:spcBef>
                <a:spcPct val="50000"/>
              </a:spcBef>
              <a:defRPr/>
            </a:pPr>
            <a:r>
              <a:rPr lang="en-US" b="1" dirty="0">
                <a:solidFill>
                  <a:srgbClr val="FFFFCC"/>
                </a:solidFill>
                <a:effectLst>
                  <a:outerShdw blurRad="38100" dist="38100" dir="2700000" algn="tl">
                    <a:srgbClr val="C0C0C0"/>
                  </a:outerShdw>
                </a:effectLst>
              </a:rPr>
              <a:t>Economic Analysis Directorate </a:t>
            </a:r>
          </a:p>
        </p:txBody>
      </p:sp>
      <p:sp>
        <p:nvSpPr>
          <p:cNvPr id="7170" name="Rectangle 2"/>
          <p:cNvSpPr>
            <a:spLocks noGrp="1" noChangeArrowheads="1"/>
          </p:cNvSpPr>
          <p:nvPr>
            <p:ph type="ctrTitle"/>
          </p:nvPr>
        </p:nvSpPr>
        <p:spPr>
          <a:xfrm>
            <a:off x="684213" y="2133600"/>
            <a:ext cx="7772400" cy="1470025"/>
          </a:xfrm>
        </p:spPr>
        <p:txBody>
          <a:bodyPr/>
          <a:lstStyle>
            <a:lvl1pPr>
              <a:defRPr/>
            </a:lvl1pPr>
          </a:lstStyle>
          <a:p>
            <a:r>
              <a:rPr lang="en-US"/>
              <a:t>Click to edit Master title style</a:t>
            </a:r>
          </a:p>
        </p:txBody>
      </p:sp>
      <p:sp>
        <p:nvSpPr>
          <p:cNvPr id="7171"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102" name="Rectangle 4"/>
          <p:cNvSpPr>
            <a:spLocks noGrp="1" noChangeArrowheads="1"/>
          </p:cNvSpPr>
          <p:nvPr>
            <p:ph type="dt" sz="half" idx="10"/>
          </p:nvPr>
        </p:nvSpPr>
        <p:spPr/>
        <p:txBody>
          <a:bodyPr/>
          <a:lstStyle>
            <a:lvl1pPr>
              <a:defRPr smtClean="0"/>
            </a:lvl1pPr>
          </a:lstStyle>
          <a:p>
            <a:pPr>
              <a:defRPr/>
            </a:pPr>
            <a:fld id="{FCB18F3E-942B-4FDA-8E0E-76D9C90D594A}" type="datetime1">
              <a:rPr lang="en-US" smtClean="0"/>
              <a:t>11/30/2011</a:t>
            </a:fld>
            <a:endParaRPr lang="en-US" dirty="0"/>
          </a:p>
        </p:txBody>
      </p:sp>
      <p:sp>
        <p:nvSpPr>
          <p:cNvPr id="103" name="Rectangle 5"/>
          <p:cNvSpPr>
            <a:spLocks noGrp="1" noChangeArrowheads="1"/>
          </p:cNvSpPr>
          <p:nvPr>
            <p:ph type="ftr" sz="quarter" idx="11"/>
          </p:nvPr>
        </p:nvSpPr>
        <p:spPr/>
        <p:txBody>
          <a:bodyPr/>
          <a:lstStyle>
            <a:lvl1pPr>
              <a:defRPr smtClean="0"/>
            </a:lvl1pPr>
          </a:lstStyle>
          <a:p>
            <a:pPr>
              <a:defRPr/>
            </a:pPr>
            <a:r>
              <a:rPr lang="en-US"/>
              <a:t>Responding to Our Province's Realities: Overview &amp; Insights into the Budget</a:t>
            </a:r>
            <a:endParaRPr lang="en-US" dirty="0"/>
          </a:p>
        </p:txBody>
      </p:sp>
      <p:sp>
        <p:nvSpPr>
          <p:cNvPr id="104" name="Rectangle 6"/>
          <p:cNvSpPr>
            <a:spLocks noGrp="1" noChangeArrowheads="1"/>
          </p:cNvSpPr>
          <p:nvPr>
            <p:ph type="sldNum" sz="quarter" idx="12"/>
          </p:nvPr>
        </p:nvSpPr>
        <p:spPr/>
        <p:txBody>
          <a:bodyPr/>
          <a:lstStyle>
            <a:lvl1pPr>
              <a:defRPr/>
            </a:lvl1pPr>
          </a:lstStyle>
          <a:p>
            <a:pPr>
              <a:defRPr/>
            </a:pPr>
            <a:fld id="{4CA1C4AD-E418-46D1-9507-5502DF5F2F9B}"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FBD198A6-A129-4914-B177-C72C65E995C5}" type="datetime1">
              <a:rPr lang="en-US" smtClean="0"/>
              <a:t>11/30/2011</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Responding to Our Province's Realities: Overview &amp; Insights into the Budget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6D7E2A5E-B8EA-4838-A89F-269280205588}"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EAC5D50E-681B-4723-9E75-A1DE96A77D60}" type="datetime1">
              <a:rPr lang="en-US" smtClean="0"/>
              <a:t>11/30/2011</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Responding to Our Province's Realities: Overview &amp; Insights into the Budget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D83C6697-6137-46C7-B074-C97CE1F204CB}"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2D4C5A22-5E31-453F-8342-671DC4582936}" type="datetime1">
              <a:rPr lang="en-US" smtClean="0"/>
              <a:t>11/30/2011</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Responding to Our Province's Realities: Overview &amp; Insights into the Budget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3F27676-A7E3-45C0-B4DE-C32D4051C8F7}"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547C64C6-2D63-4922-9773-3DAA5D510733}" type="datetime1">
              <a:rPr lang="en-US" smtClean="0"/>
              <a:t>11/30/2011</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Responding to Our Province's Realities: Overview &amp; Insights into the Budget</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19D715BC-5380-40F8-8741-78226C82496C}"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17CA58D7-07D2-45A9-8229-DE6CAC4808D4}" type="datetime1">
              <a:rPr lang="en-US" smtClean="0"/>
              <a:t>11/30/2011</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Responding to Our Province's Realities: Overview &amp; Insights into the Budget</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CFA9154B-6E78-4ED7-AC31-BE9B14E91966}"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1E115AE3-46CD-420C-9453-8565FE09E26A}" type="datetime1">
              <a:rPr lang="en-US" smtClean="0"/>
              <a:t>11/30/2011</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Responding to Our Province's Realities: Overview &amp; Insights into the Budget</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8E3535EC-E28B-447B-8C8A-E5178E47F692}"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EA0DB874-CADE-4C41-9F83-3E2934A7A9B5}" type="datetime1">
              <a:rPr lang="en-US" smtClean="0"/>
              <a:t>11/30/2011</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Responding to Our Province's Realities: Overview &amp; Insights into the Budget</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8A5C6159-46BD-474A-9276-E31F805358AF}"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80B188A-0E88-40FA-9E8E-DCF25E1B39ED}" type="datetime1">
              <a:rPr lang="en-US" smtClean="0"/>
              <a:t>11/30/2011</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Responding to Our Province's Realities: Overview &amp; Insights into the Budget</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FA0AC614-C19D-4985-B1C5-572CFE8F0CCD}"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CAECE677-9D44-435A-A214-F193B4DEBA05}" type="datetime1">
              <a:rPr lang="en-US" smtClean="0"/>
              <a:t>11/30/2011</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Responding to Our Province's Realities: Overview &amp; Insights into the Budget</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F8CB06D5-FDD5-4767-AC8C-13544E8A126E}"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atin typeface="Arial" charset="0"/>
              </a:defRPr>
            </a:lvl1pPr>
          </a:lstStyle>
          <a:p>
            <a:pPr>
              <a:defRPr/>
            </a:pPr>
            <a:fld id="{49D4AF10-F769-4795-90C0-849B189E2A77}" type="datetime1">
              <a:rPr lang="en-US" smtClean="0"/>
              <a:t>11/30/2011</a:t>
            </a:fld>
            <a:endParaRPr 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atin typeface="Arial" charset="0"/>
              </a:defRPr>
            </a:lvl1pPr>
          </a:lstStyle>
          <a:p>
            <a:pPr>
              <a:defRPr/>
            </a:pPr>
            <a:r>
              <a:rPr lang="en-US"/>
              <a:t>Responding to Our Province's Realities: Overview &amp; Insights into the Budget</a:t>
            </a:r>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a:defRPr/>
            </a:pPr>
            <a:fld id="{35072E56-12F4-434B-B892-936F73321538}" type="slidenum">
              <a:rPr lang="en-US"/>
              <a:pPr>
                <a:defRPr/>
              </a:pPr>
              <a:t>‹#›</a:t>
            </a:fld>
            <a:endParaRPr lang="en-US" dirty="0"/>
          </a:p>
        </p:txBody>
      </p:sp>
      <p:pic>
        <p:nvPicPr>
          <p:cNvPr id="1031" name="Picture 7" descr="Dep-treasury logo colour"/>
          <p:cNvPicPr>
            <a:picLocks noChangeAspect="1" noChangeArrowheads="1"/>
          </p:cNvPicPr>
          <p:nvPr/>
        </p:nvPicPr>
        <p:blipFill>
          <a:blip r:embed="rId13"/>
          <a:srcRect/>
          <a:stretch>
            <a:fillRect/>
          </a:stretch>
        </p:blipFill>
        <p:spPr bwMode="auto">
          <a:xfrm>
            <a:off x="6659563" y="260350"/>
            <a:ext cx="1981200" cy="685800"/>
          </a:xfrm>
          <a:prstGeom prst="rect">
            <a:avLst/>
          </a:prstGeom>
          <a:noFill/>
          <a:ln w="9525">
            <a:noFill/>
            <a:miter lim="800000"/>
            <a:headEnd/>
            <a:tailEnd/>
          </a:ln>
        </p:spPr>
      </p:pic>
      <p:pic>
        <p:nvPicPr>
          <p:cNvPr id="1032" name="Picture 8" descr="green holding shape"/>
          <p:cNvPicPr>
            <a:picLocks noChangeAspect="1" noChangeArrowheads="1"/>
          </p:cNvPicPr>
          <p:nvPr/>
        </p:nvPicPr>
        <p:blipFill>
          <a:blip r:embed="rId14"/>
          <a:srcRect/>
          <a:stretch>
            <a:fillRect/>
          </a:stretch>
        </p:blipFill>
        <p:spPr bwMode="auto">
          <a:xfrm>
            <a:off x="0" y="5876925"/>
            <a:ext cx="9144000" cy="9874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70" r:id="rId1"/>
    <p:sldLayoutId id="2147483971" r:id="rId2"/>
    <p:sldLayoutId id="2147483961" r:id="rId3"/>
    <p:sldLayoutId id="2147483962" r:id="rId4"/>
    <p:sldLayoutId id="2147483963" r:id="rId5"/>
    <p:sldLayoutId id="2147483964" r:id="rId6"/>
    <p:sldLayoutId id="2147483965" r:id="rId7"/>
    <p:sldLayoutId id="2147483966" r:id="rId8"/>
    <p:sldLayoutId id="2147483967" r:id="rId9"/>
    <p:sldLayoutId id="2147483968" r:id="rId10"/>
    <p:sldLayoutId id="2147483969"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bwMode="auto">
          <a:xfrm>
            <a:off x="309563" y="2055813"/>
            <a:ext cx="8451850" cy="2090737"/>
          </a:xfrm>
          <a:prstGeom prst="rect">
            <a:avLst/>
          </a:prstGeom>
          <a:noFill/>
          <a:ln w="9525">
            <a:noFill/>
            <a:miter lim="800000"/>
            <a:headEnd/>
            <a:tailEnd/>
          </a:ln>
        </p:spPr>
        <p:txBody>
          <a:bodyPr>
            <a:normAutofit fontScale="47500" lnSpcReduction="20000"/>
          </a:bodyPr>
          <a:lstStyle/>
          <a:p>
            <a:pPr algn="ctr"/>
            <a:r>
              <a:rPr lang="en-US" sz="7600" b="1" dirty="0">
                <a:solidFill>
                  <a:srgbClr val="0000FF"/>
                </a:solidFill>
                <a:latin typeface="Bodoni MT Black" pitchFamily="18" charset="0"/>
              </a:rPr>
              <a:t>Employment </a:t>
            </a:r>
            <a:r>
              <a:rPr lang="en-US" sz="7600" b="1" dirty="0" smtClean="0">
                <a:solidFill>
                  <a:srgbClr val="0000FF"/>
                </a:solidFill>
                <a:latin typeface="Bodoni MT Black" pitchFamily="18" charset="0"/>
              </a:rPr>
              <a:t>Intensity </a:t>
            </a:r>
            <a:r>
              <a:rPr lang="en-US" sz="7600" b="1" dirty="0">
                <a:solidFill>
                  <a:srgbClr val="0000FF"/>
                </a:solidFill>
                <a:latin typeface="Bodoni MT Black" pitchFamily="18" charset="0"/>
              </a:rPr>
              <a:t>of Economic Growth in the Free State Province</a:t>
            </a:r>
            <a:endParaRPr lang="en-US" sz="7600" dirty="0">
              <a:solidFill>
                <a:srgbClr val="0000FF"/>
              </a:solidFill>
              <a:latin typeface="Bodoni MT Black" pitchFamily="18" charset="0"/>
            </a:endParaRPr>
          </a:p>
          <a:p>
            <a:pPr algn="ctr"/>
            <a:endParaRPr lang="en-US" sz="3600" b="1" dirty="0" smtClean="0">
              <a:solidFill>
                <a:srgbClr val="0000FF"/>
              </a:solidFill>
              <a:latin typeface="Bodoni MT Black" pitchFamily="18" charset="0"/>
            </a:endParaRPr>
          </a:p>
          <a:p>
            <a:pPr algn="ctr"/>
            <a:endParaRPr lang="en-US" sz="3600" b="1" dirty="0" smtClean="0">
              <a:solidFill>
                <a:srgbClr val="0000FF"/>
              </a:solidFill>
              <a:latin typeface="Bodoni MT Black" pitchFamily="18" charset="0"/>
            </a:endParaRPr>
          </a:p>
          <a:p>
            <a:pPr algn="ctr"/>
            <a:endParaRPr lang="en-US" sz="3600" b="1" dirty="0" smtClean="0">
              <a:solidFill>
                <a:srgbClr val="0000FF"/>
              </a:solidFill>
              <a:latin typeface="Bodoni MT Black" pitchFamily="18" charset="0"/>
            </a:endParaRPr>
          </a:p>
          <a:p>
            <a:pPr algn="ctr"/>
            <a:r>
              <a:rPr lang="en-US" sz="6000" dirty="0" smtClean="0">
                <a:latin typeface="David" pitchFamily="34" charset="-79"/>
                <a:cs typeface="David" pitchFamily="34" charset="-79"/>
              </a:rPr>
              <a:t>IJ Moses</a:t>
            </a:r>
            <a:endParaRPr lang="en-US" sz="6000" dirty="0">
              <a:latin typeface="David" pitchFamily="34" charset="-79"/>
              <a:cs typeface="David" pitchFamily="34" charset="-79"/>
            </a:endParaRPr>
          </a:p>
        </p:txBody>
      </p:sp>
      <p:sp>
        <p:nvSpPr>
          <p:cNvPr id="4099" name="TextBox 3"/>
          <p:cNvSpPr txBox="1">
            <a:spLocks noChangeArrowheads="1"/>
          </p:cNvSpPr>
          <p:nvPr/>
        </p:nvSpPr>
        <p:spPr bwMode="auto">
          <a:xfrm>
            <a:off x="44450" y="5091112"/>
            <a:ext cx="8836025" cy="1754326"/>
          </a:xfrm>
          <a:prstGeom prst="rect">
            <a:avLst/>
          </a:prstGeom>
          <a:noFill/>
          <a:ln w="9525">
            <a:noFill/>
            <a:miter lim="800000"/>
            <a:headEnd/>
            <a:tailEnd/>
          </a:ln>
        </p:spPr>
        <p:txBody>
          <a:bodyPr wrap="square">
            <a:spAutoFit/>
          </a:bodyPr>
          <a:lstStyle/>
          <a:p>
            <a:pPr algn="ctr"/>
            <a:r>
              <a:rPr lang="en-US" dirty="0" smtClean="0">
                <a:latin typeface="Georgia" pitchFamily="18" charset="0"/>
              </a:rPr>
              <a:t>3</a:t>
            </a:r>
            <a:r>
              <a:rPr lang="en-US" baseline="30000" dirty="0" smtClean="0">
                <a:latin typeface="Georgia" pitchFamily="18" charset="0"/>
              </a:rPr>
              <a:t>rd</a:t>
            </a:r>
            <a:r>
              <a:rPr lang="en-US" dirty="0" smtClean="0">
                <a:latin typeface="Georgia" pitchFamily="18" charset="0"/>
              </a:rPr>
              <a:t> Annual Conference of the Public Sector Economists Forum,</a:t>
            </a:r>
          </a:p>
          <a:p>
            <a:pPr algn="ctr"/>
            <a:r>
              <a:rPr lang="en-US" dirty="0" smtClean="0">
                <a:latin typeface="Georgia" pitchFamily="18" charset="0"/>
              </a:rPr>
              <a:t>Mpumalanga</a:t>
            </a:r>
          </a:p>
          <a:p>
            <a:pPr algn="ctr"/>
            <a:r>
              <a:rPr lang="en-US" dirty="0" smtClean="0">
                <a:latin typeface="Georgia" pitchFamily="18" charset="0"/>
              </a:rPr>
              <a:t> 28-30 November 2011 </a:t>
            </a:r>
          </a:p>
          <a:p>
            <a:pPr algn="ctr"/>
            <a:endParaRPr lang="en-US" dirty="0" smtClean="0">
              <a:latin typeface="Georgia" pitchFamily="18" charset="0"/>
            </a:endParaRPr>
          </a:p>
          <a:p>
            <a:pPr algn="ctr"/>
            <a:r>
              <a:rPr lang="en-US" dirty="0" smtClean="0">
                <a:latin typeface="Georgia" pitchFamily="18" charset="0"/>
              </a:rPr>
              <a:t> </a:t>
            </a:r>
            <a:endParaRPr lang="en-US" dirty="0">
              <a:latin typeface="Georgia" pitchFamily="18" charset="0"/>
            </a:endParaRPr>
          </a:p>
          <a:p>
            <a:pPr algn="ctr"/>
            <a:endParaRPr lang="en-US" b="1" dirty="0">
              <a:latin typeface="Georgia" pitchFamily="18" charset="0"/>
            </a:endParaRPr>
          </a:p>
        </p:txBody>
      </p:sp>
      <p:sp>
        <p:nvSpPr>
          <p:cNvPr id="4" name="Slide Number Placeholder 3"/>
          <p:cNvSpPr>
            <a:spLocks noGrp="1"/>
          </p:cNvSpPr>
          <p:nvPr>
            <p:ph type="sldNum" sz="quarter" idx="12"/>
          </p:nvPr>
        </p:nvSpPr>
        <p:spPr/>
        <p:txBody>
          <a:bodyPr/>
          <a:lstStyle/>
          <a:p>
            <a:pPr>
              <a:defRPr/>
            </a:pPr>
            <a:fld id="{E3F27676-A7E3-45C0-B4DE-C32D4051C8F7}" type="slidenum">
              <a:rPr lang="en-US" smtClean="0"/>
              <a:pPr>
                <a:defRPr/>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a:xfrm>
            <a:off x="454025" y="1239838"/>
            <a:ext cx="8229600" cy="4525962"/>
          </a:xfrm>
        </p:spPr>
        <p:txBody>
          <a:bodyPr/>
          <a:lstStyle/>
          <a:p>
            <a:pPr algn="just"/>
            <a:r>
              <a:rPr lang="en-US" sz="1600" dirty="0" smtClean="0">
                <a:solidFill>
                  <a:schemeClr val="tx1"/>
                </a:solidFill>
                <a:latin typeface="Georgia" pitchFamily="18" charset="0"/>
              </a:rPr>
              <a:t>Defined as the % change in the number of employed persons in an economy or region associated with a % change in economic output, measured by gross domestic product;</a:t>
            </a:r>
          </a:p>
          <a:p>
            <a:pPr algn="just"/>
            <a:endParaRPr lang="en-US" sz="800" dirty="0" smtClean="0">
              <a:solidFill>
                <a:schemeClr val="tx1"/>
              </a:solidFill>
              <a:latin typeface="Georgia" pitchFamily="18" charset="0"/>
            </a:endParaRPr>
          </a:p>
          <a:p>
            <a:pPr algn="just"/>
            <a:r>
              <a:rPr lang="en-US" sz="1600" i="1" dirty="0" err="1" smtClean="0">
                <a:solidFill>
                  <a:schemeClr val="tx1"/>
                </a:solidFill>
                <a:latin typeface="Georgia" pitchFamily="18" charset="0"/>
              </a:rPr>
              <a:t>ε</a:t>
            </a:r>
            <a:r>
              <a:rPr lang="en-US" sz="1600" i="1" baseline="-25000" dirty="0" err="1" smtClean="0">
                <a:solidFill>
                  <a:schemeClr val="tx1"/>
                </a:solidFill>
                <a:latin typeface="Georgia" pitchFamily="18" charset="0"/>
              </a:rPr>
              <a:t>i</a:t>
            </a:r>
            <a:r>
              <a:rPr lang="en-US" sz="1600" i="1" dirty="0" smtClean="0">
                <a:solidFill>
                  <a:schemeClr val="tx1"/>
                </a:solidFill>
                <a:latin typeface="Georgia" pitchFamily="18" charset="0"/>
              </a:rPr>
              <a:t> = [(E</a:t>
            </a:r>
            <a:r>
              <a:rPr lang="en-US" sz="1600" i="1" baseline="-25000" dirty="0" smtClean="0">
                <a:solidFill>
                  <a:schemeClr val="tx1"/>
                </a:solidFill>
                <a:latin typeface="Georgia" pitchFamily="18" charset="0"/>
              </a:rPr>
              <a:t>i1</a:t>
            </a:r>
            <a:r>
              <a:rPr lang="en-US" sz="1600" i="1" dirty="0" smtClean="0">
                <a:solidFill>
                  <a:schemeClr val="tx1"/>
                </a:solidFill>
                <a:latin typeface="Georgia" pitchFamily="18" charset="0"/>
              </a:rPr>
              <a:t>-E</a:t>
            </a:r>
            <a:r>
              <a:rPr lang="en-US" sz="1600" i="1" baseline="-25000" dirty="0" smtClean="0">
                <a:solidFill>
                  <a:schemeClr val="tx1"/>
                </a:solidFill>
                <a:latin typeface="Georgia" pitchFamily="18" charset="0"/>
              </a:rPr>
              <a:t>i0</a:t>
            </a:r>
            <a:r>
              <a:rPr lang="en-US" sz="1600" i="1" dirty="0" smtClean="0">
                <a:solidFill>
                  <a:schemeClr val="tx1"/>
                </a:solidFill>
                <a:latin typeface="Georgia" pitchFamily="18" charset="0"/>
              </a:rPr>
              <a:t>)/E</a:t>
            </a:r>
            <a:r>
              <a:rPr lang="en-US" sz="1600" i="1" baseline="-25000" dirty="0" smtClean="0">
                <a:solidFill>
                  <a:schemeClr val="tx1"/>
                </a:solidFill>
                <a:latin typeface="Georgia" pitchFamily="18" charset="0"/>
              </a:rPr>
              <a:t>i0</a:t>
            </a:r>
            <a:r>
              <a:rPr lang="en-US" sz="1600" i="1" dirty="0" smtClean="0">
                <a:solidFill>
                  <a:schemeClr val="tx1"/>
                </a:solidFill>
                <a:latin typeface="Georgia" pitchFamily="18" charset="0"/>
              </a:rPr>
              <a:t>]/ [(Y</a:t>
            </a:r>
            <a:r>
              <a:rPr lang="en-US" sz="1600" i="1" baseline="-25000" dirty="0" smtClean="0">
                <a:solidFill>
                  <a:schemeClr val="tx1"/>
                </a:solidFill>
                <a:latin typeface="Georgia" pitchFamily="18" charset="0"/>
              </a:rPr>
              <a:t>i1</a:t>
            </a:r>
            <a:r>
              <a:rPr lang="en-US" sz="1600" i="1" dirty="0" smtClean="0">
                <a:solidFill>
                  <a:schemeClr val="tx1"/>
                </a:solidFill>
                <a:latin typeface="Georgia" pitchFamily="18" charset="0"/>
              </a:rPr>
              <a:t>-Y</a:t>
            </a:r>
            <a:r>
              <a:rPr lang="en-US" sz="1600" i="1" baseline="-25000" dirty="0" smtClean="0">
                <a:solidFill>
                  <a:schemeClr val="tx1"/>
                </a:solidFill>
                <a:latin typeface="Georgia" pitchFamily="18" charset="0"/>
              </a:rPr>
              <a:t>i0</a:t>
            </a:r>
            <a:r>
              <a:rPr lang="en-US" sz="1600" i="1" dirty="0" smtClean="0">
                <a:solidFill>
                  <a:schemeClr val="tx1"/>
                </a:solidFill>
                <a:latin typeface="Georgia" pitchFamily="18" charset="0"/>
              </a:rPr>
              <a:t>)/Y</a:t>
            </a:r>
            <a:r>
              <a:rPr lang="en-US" sz="1600" i="1" baseline="-25000" dirty="0" smtClean="0">
                <a:solidFill>
                  <a:schemeClr val="tx1"/>
                </a:solidFill>
                <a:latin typeface="Georgia" pitchFamily="18" charset="0"/>
              </a:rPr>
              <a:t>i0</a:t>
            </a:r>
            <a:r>
              <a:rPr lang="en-US" sz="1600" i="1" dirty="0" smtClean="0">
                <a:solidFill>
                  <a:schemeClr val="tx1"/>
                </a:solidFill>
                <a:latin typeface="Georgia" pitchFamily="18" charset="0"/>
              </a:rPr>
              <a:t>]	</a:t>
            </a:r>
            <a:r>
              <a:rPr lang="en-US" sz="1600" dirty="0" smtClean="0">
                <a:solidFill>
                  <a:schemeClr val="tx1"/>
                </a:solidFill>
                <a:latin typeface="Georgia" pitchFamily="18" charset="0"/>
              </a:rPr>
              <a:t>			(1)</a:t>
            </a:r>
          </a:p>
          <a:p>
            <a:pPr algn="just"/>
            <a:endParaRPr lang="en-US" sz="800" dirty="0" smtClean="0">
              <a:latin typeface="Georgia" pitchFamily="18" charset="0"/>
            </a:endParaRPr>
          </a:p>
          <a:p>
            <a:pPr algn="just"/>
            <a:r>
              <a:rPr lang="en-US" sz="1600" dirty="0" smtClean="0">
                <a:latin typeface="Georgia" pitchFamily="18" charset="0"/>
              </a:rPr>
              <a:t>Simple, but grossly inadequate….shortcomings include:</a:t>
            </a:r>
          </a:p>
          <a:p>
            <a:pPr lvl="1" algn="just"/>
            <a:r>
              <a:rPr lang="en-US" sz="1400" i="1" dirty="0" smtClean="0">
                <a:latin typeface="Georgia" pitchFamily="18" charset="0"/>
              </a:rPr>
              <a:t>Failure to properly account for the many other factors affecting employment growth, e.g. demographics, labour force, participation rates, wages;</a:t>
            </a:r>
          </a:p>
          <a:p>
            <a:pPr lvl="1" algn="just"/>
            <a:r>
              <a:rPr lang="en-US" sz="1400" i="1" dirty="0" smtClean="0">
                <a:latin typeface="Georgia" pitchFamily="18" charset="0"/>
              </a:rPr>
              <a:t>S</a:t>
            </a:r>
            <a:r>
              <a:rPr lang="en-US" sz="1400" i="1" dirty="0" smtClean="0">
                <a:solidFill>
                  <a:schemeClr val="tx1"/>
                </a:solidFill>
                <a:latin typeface="Georgia" pitchFamily="18" charset="0"/>
              </a:rPr>
              <a:t>ays nothing about the actual extent of job creation (1% GDP growth and 1% increase </a:t>
            </a:r>
            <a:r>
              <a:rPr lang="en-US" sz="1400" i="1" dirty="0" smtClean="0">
                <a:latin typeface="Georgia" pitchFamily="18" charset="0"/>
              </a:rPr>
              <a:t>same as </a:t>
            </a:r>
            <a:r>
              <a:rPr lang="en-US" sz="1400" i="1" dirty="0" smtClean="0">
                <a:solidFill>
                  <a:schemeClr val="tx1"/>
                </a:solidFill>
                <a:latin typeface="Georgia" pitchFamily="18" charset="0"/>
              </a:rPr>
              <a:t> 10% GDP growth rate and 10% increase in employment); </a:t>
            </a:r>
            <a:r>
              <a:rPr lang="en-US" sz="1400" i="1" dirty="0" smtClean="0">
                <a:latin typeface="Georgia" pitchFamily="18" charset="0"/>
              </a:rPr>
              <a:t>and</a:t>
            </a:r>
            <a:endParaRPr lang="en-US" sz="1400" i="1" dirty="0" smtClean="0">
              <a:solidFill>
                <a:schemeClr val="tx1"/>
              </a:solidFill>
              <a:latin typeface="Georgia" pitchFamily="18" charset="0"/>
            </a:endParaRPr>
          </a:p>
          <a:p>
            <a:pPr lvl="1" algn="just"/>
            <a:r>
              <a:rPr lang="en-US" sz="1400" i="1" dirty="0" smtClean="0">
                <a:solidFill>
                  <a:schemeClr val="tx1"/>
                </a:solidFill>
                <a:latin typeface="Georgia" pitchFamily="18" charset="0"/>
              </a:rPr>
              <a:t>Says nothing about the quality of new jobs created.</a:t>
            </a:r>
          </a:p>
          <a:p>
            <a:pPr lvl="1" algn="just"/>
            <a:endParaRPr lang="en-US" sz="800" i="1" dirty="0" smtClean="0">
              <a:solidFill>
                <a:schemeClr val="tx1"/>
              </a:solidFill>
              <a:latin typeface="Georgia" pitchFamily="18" charset="0"/>
            </a:endParaRPr>
          </a:p>
          <a:p>
            <a:pPr algn="just"/>
            <a:r>
              <a:rPr lang="en-US" sz="1600" dirty="0" smtClean="0">
                <a:latin typeface="Georgia" pitchFamily="18" charset="0"/>
              </a:rPr>
              <a:t>These notwithstanding, simple elasticity:</a:t>
            </a:r>
          </a:p>
          <a:p>
            <a:pPr lvl="1" algn="just"/>
            <a:r>
              <a:rPr lang="en-US" sz="1400" i="1" dirty="0" smtClean="0">
                <a:solidFill>
                  <a:schemeClr val="tx1"/>
                </a:solidFill>
                <a:latin typeface="Georgia" pitchFamily="18" charset="0"/>
                <a:ea typeface="+mn-ea"/>
                <a:cs typeface="+mn-cs"/>
              </a:rPr>
              <a:t>Measures the sensitivity of employment growth to the GDP growth (</a:t>
            </a:r>
            <a:r>
              <a:rPr lang="en-US" sz="1400" i="1" dirty="0" err="1" smtClean="0">
                <a:solidFill>
                  <a:schemeClr val="tx1"/>
                </a:solidFill>
                <a:latin typeface="Georgia" pitchFamily="18" charset="0"/>
              </a:rPr>
              <a:t>Rangarajan</a:t>
            </a:r>
            <a:r>
              <a:rPr lang="en-US" sz="1400" i="1" dirty="0" smtClean="0">
                <a:solidFill>
                  <a:schemeClr val="tx1"/>
                </a:solidFill>
                <a:latin typeface="Georgia" pitchFamily="18" charset="0"/>
              </a:rPr>
              <a:t>, </a:t>
            </a:r>
            <a:r>
              <a:rPr lang="en-US" sz="1400" i="1" dirty="0" err="1" smtClean="0">
                <a:solidFill>
                  <a:schemeClr val="tx1"/>
                </a:solidFill>
                <a:latin typeface="Georgia" pitchFamily="18" charset="0"/>
              </a:rPr>
              <a:t>Padma</a:t>
            </a:r>
            <a:r>
              <a:rPr lang="en-US" sz="1400" i="1" dirty="0" smtClean="0">
                <a:solidFill>
                  <a:schemeClr val="tx1"/>
                </a:solidFill>
                <a:latin typeface="Georgia" pitchFamily="18" charset="0"/>
              </a:rPr>
              <a:t> and </a:t>
            </a:r>
            <a:r>
              <a:rPr lang="en-US" sz="1400" i="1" dirty="0" err="1" smtClean="0">
                <a:solidFill>
                  <a:schemeClr val="tx1"/>
                </a:solidFill>
                <a:latin typeface="Georgia" pitchFamily="18" charset="0"/>
              </a:rPr>
              <a:t>Seema</a:t>
            </a:r>
            <a:r>
              <a:rPr lang="en-US" sz="1400" i="1" dirty="0" smtClean="0">
                <a:solidFill>
                  <a:schemeClr val="tx1"/>
                </a:solidFill>
                <a:latin typeface="Georgia" pitchFamily="18" charset="0"/>
              </a:rPr>
              <a:t>, 2007: 61);</a:t>
            </a:r>
          </a:p>
          <a:p>
            <a:pPr lvl="1" algn="just"/>
            <a:r>
              <a:rPr lang="en-US" sz="1400" i="1" dirty="0" smtClean="0">
                <a:latin typeface="Georgia" pitchFamily="18" charset="0"/>
                <a:ea typeface="+mn-ea"/>
                <a:cs typeface="+mn-cs"/>
              </a:rPr>
              <a:t>Is c</a:t>
            </a:r>
            <a:r>
              <a:rPr lang="en-US" sz="1400" i="1" dirty="0" smtClean="0">
                <a:solidFill>
                  <a:schemeClr val="tx1"/>
                </a:solidFill>
                <a:latin typeface="Georgia" pitchFamily="18" charset="0"/>
                <a:ea typeface="+mn-ea"/>
                <a:cs typeface="+mn-cs"/>
              </a:rPr>
              <a:t>ommonly used to track sectoral potential for generating employment and in forecasting future growth in employment; and </a:t>
            </a:r>
          </a:p>
          <a:p>
            <a:pPr lvl="1" algn="just"/>
            <a:r>
              <a:rPr lang="en-US" sz="1400" i="1" dirty="0" smtClean="0">
                <a:latin typeface="Georgia" pitchFamily="18" charset="0"/>
                <a:ea typeface="+mn-ea"/>
                <a:cs typeface="+mn-cs"/>
              </a:rPr>
              <a:t>As an indicator of the </a:t>
            </a:r>
            <a:r>
              <a:rPr lang="en-US" sz="1400" i="1" dirty="0" smtClean="0">
                <a:solidFill>
                  <a:schemeClr val="tx1"/>
                </a:solidFill>
                <a:latin typeface="Georgia" pitchFamily="18" charset="0"/>
                <a:ea typeface="+mn-ea"/>
                <a:cs typeface="+mn-cs"/>
              </a:rPr>
              <a:t>employment intensity of economic growth, provides the principal link in the growth-poverty nexus</a:t>
            </a:r>
            <a:r>
              <a:rPr lang="en-US" sz="1400" i="1" dirty="0" smtClean="0">
                <a:solidFill>
                  <a:schemeClr val="tx1"/>
                </a:solidFill>
                <a:latin typeface="Georgia" pitchFamily="18" charset="0"/>
              </a:rPr>
              <a:t> (Khan, 2007: 14)</a:t>
            </a:r>
            <a:r>
              <a:rPr lang="en-US" sz="1600" dirty="0" smtClean="0">
                <a:solidFill>
                  <a:schemeClr val="tx1"/>
                </a:solidFill>
                <a:latin typeface="Georgia" pitchFamily="18" charset="0"/>
                <a:ea typeface="+mn-ea"/>
                <a:cs typeface="+mn-cs"/>
              </a:rPr>
              <a:t>.</a:t>
            </a:r>
            <a:endParaRPr lang="en-US" sz="1600" b="1" dirty="0" smtClean="0">
              <a:latin typeface="Georgia" pitchFamily="18" charset="0"/>
            </a:endParaRPr>
          </a:p>
        </p:txBody>
      </p:sp>
      <p:sp>
        <p:nvSpPr>
          <p:cNvPr id="14339" name="Title 1"/>
          <p:cNvSpPr>
            <a:spLocks noGrp="1"/>
          </p:cNvSpPr>
          <p:nvPr>
            <p:ph type="title"/>
          </p:nvPr>
        </p:nvSpPr>
        <p:spPr>
          <a:xfrm>
            <a:off x="146050" y="239713"/>
            <a:ext cx="6616700" cy="487362"/>
          </a:xfrm>
        </p:spPr>
        <p:txBody>
          <a:bodyPr/>
          <a:lstStyle/>
          <a:p>
            <a:r>
              <a:rPr lang="en-US" sz="3200" b="1" dirty="0" smtClean="0">
                <a:solidFill>
                  <a:srgbClr val="008000"/>
                </a:solidFill>
                <a:latin typeface="Bodoni MT Black" pitchFamily="18" charset="0"/>
              </a:rPr>
              <a:t>Growth Elasticity of Employment: Simple Measure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a:xfrm>
            <a:off x="454025" y="1165225"/>
            <a:ext cx="8229600" cy="4525962"/>
          </a:xfrm>
        </p:spPr>
        <p:txBody>
          <a:bodyPr/>
          <a:lstStyle/>
          <a:p>
            <a:pPr algn="just"/>
            <a:r>
              <a:rPr lang="en-US" sz="1800" dirty="0" smtClean="0">
                <a:latin typeface="Georgia" pitchFamily="18" charset="0"/>
              </a:rPr>
              <a:t>At the very basic level, this model regresses changes in employment on economic growth, </a:t>
            </a:r>
            <a:r>
              <a:rPr lang="en-US" sz="1800" dirty="0" err="1" smtClean="0">
                <a:latin typeface="Georgia" pitchFamily="18" charset="0"/>
              </a:rPr>
              <a:t>E</a:t>
            </a:r>
            <a:r>
              <a:rPr lang="en-US" sz="1800" baseline="-25000" dirty="0" err="1" smtClean="0">
                <a:latin typeface="Georgia" pitchFamily="18" charset="0"/>
              </a:rPr>
              <a:t>i</a:t>
            </a:r>
            <a:r>
              <a:rPr lang="en-US" sz="1800" dirty="0" smtClean="0">
                <a:latin typeface="Georgia" pitchFamily="18" charset="0"/>
              </a:rPr>
              <a:t>:</a:t>
            </a:r>
          </a:p>
          <a:p>
            <a:pPr algn="just">
              <a:buNone/>
            </a:pPr>
            <a:r>
              <a:rPr lang="en-US" sz="1800" dirty="0" smtClean="0">
                <a:latin typeface="Georgia" pitchFamily="18" charset="0"/>
              </a:rPr>
              <a:t> </a:t>
            </a:r>
          </a:p>
          <a:p>
            <a:pPr algn="just"/>
            <a:r>
              <a:rPr lang="en-US" sz="1800" i="1" dirty="0" err="1" smtClean="0">
                <a:latin typeface="Georgia" pitchFamily="18" charset="0"/>
              </a:rPr>
              <a:t>Ei</a:t>
            </a:r>
            <a:r>
              <a:rPr lang="en-US" sz="1800" i="1" dirty="0" smtClean="0">
                <a:latin typeface="Georgia" pitchFamily="18" charset="0"/>
              </a:rPr>
              <a:t> = α+ β</a:t>
            </a:r>
            <a:r>
              <a:rPr lang="en-US" sz="1800" i="1" baseline="-25000" dirty="0" smtClean="0">
                <a:latin typeface="Georgia" pitchFamily="18" charset="0"/>
              </a:rPr>
              <a:t>1</a:t>
            </a:r>
            <a:r>
              <a:rPr lang="en-US" sz="1800" i="1" dirty="0" smtClean="0">
                <a:latin typeface="Georgia" pitchFamily="18" charset="0"/>
              </a:rPr>
              <a:t>Yi  + µ</a:t>
            </a:r>
            <a:r>
              <a:rPr lang="en-US" sz="1800" i="1" dirty="0" err="1" smtClean="0">
                <a:latin typeface="Georgia" pitchFamily="18" charset="0"/>
              </a:rPr>
              <a:t>i</a:t>
            </a:r>
            <a:r>
              <a:rPr lang="en-US" sz="1800" i="1" dirty="0" smtClean="0">
                <a:latin typeface="Georgia" pitchFamily="18" charset="0"/>
              </a:rPr>
              <a:t>					</a:t>
            </a:r>
            <a:r>
              <a:rPr lang="en-US" sz="1800" dirty="0" smtClean="0">
                <a:latin typeface="Georgia" pitchFamily="18" charset="0"/>
              </a:rPr>
              <a:t>(2)</a:t>
            </a:r>
          </a:p>
          <a:p>
            <a:pPr algn="just">
              <a:buNone/>
            </a:pPr>
            <a:r>
              <a:rPr lang="en-US" sz="1800" i="1" dirty="0" smtClean="0">
                <a:latin typeface="Georgia" pitchFamily="18" charset="0"/>
              </a:rPr>
              <a:t> 	where β</a:t>
            </a:r>
            <a:r>
              <a:rPr lang="en-US" sz="1800" i="1" baseline="-25000" dirty="0" smtClean="0">
                <a:latin typeface="Georgia" pitchFamily="18" charset="0"/>
              </a:rPr>
              <a:t>1</a:t>
            </a:r>
            <a:r>
              <a:rPr lang="en-US" sz="1800" i="1" dirty="0" smtClean="0">
                <a:latin typeface="Georgia" pitchFamily="18" charset="0"/>
              </a:rPr>
              <a:t> is the estimated simple growth elasticity of employment. </a:t>
            </a:r>
          </a:p>
          <a:p>
            <a:pPr algn="just">
              <a:buNone/>
            </a:pPr>
            <a:endParaRPr lang="en-US" sz="1800" dirty="0" smtClean="0">
              <a:latin typeface="Georgia" pitchFamily="18" charset="0"/>
            </a:endParaRPr>
          </a:p>
          <a:p>
            <a:pPr algn="just"/>
            <a:r>
              <a:rPr lang="en-US" sz="1800" dirty="0" smtClean="0">
                <a:latin typeface="Georgia" pitchFamily="18" charset="0"/>
              </a:rPr>
              <a:t>Equation (2) can and is often modified to accommodate additional explanatory variables (</a:t>
            </a:r>
            <a:r>
              <a:rPr lang="en-US" sz="1800" dirty="0" err="1" smtClean="0">
                <a:latin typeface="Georgia" pitchFamily="18" charset="0"/>
              </a:rPr>
              <a:t>Kapsos</a:t>
            </a:r>
            <a:r>
              <a:rPr lang="en-US" sz="1800" dirty="0" smtClean="0">
                <a:latin typeface="Georgia" pitchFamily="18" charset="0"/>
              </a:rPr>
              <a:t>, 2005; </a:t>
            </a:r>
            <a:r>
              <a:rPr lang="en-US" sz="1800" dirty="0" err="1" smtClean="0">
                <a:latin typeface="Georgia" pitchFamily="18" charset="0"/>
              </a:rPr>
              <a:t>Hussain</a:t>
            </a:r>
            <a:r>
              <a:rPr lang="en-US" sz="1800" dirty="0" smtClean="0">
                <a:latin typeface="Georgia" pitchFamily="18" charset="0"/>
              </a:rPr>
              <a:t>, </a:t>
            </a:r>
            <a:r>
              <a:rPr lang="en-US" sz="1800" dirty="0" err="1" smtClean="0">
                <a:latin typeface="Georgia" pitchFamily="18" charset="0"/>
              </a:rPr>
              <a:t>Siddiqi</a:t>
            </a:r>
            <a:r>
              <a:rPr lang="en-US" sz="1800" dirty="0" smtClean="0">
                <a:latin typeface="Georgia" pitchFamily="18" charset="0"/>
              </a:rPr>
              <a:t> and </a:t>
            </a:r>
            <a:r>
              <a:rPr lang="en-US" sz="1800" dirty="0" err="1" smtClean="0">
                <a:latin typeface="Georgia" pitchFamily="18" charset="0"/>
              </a:rPr>
              <a:t>Iqbal</a:t>
            </a:r>
            <a:r>
              <a:rPr lang="en-US" sz="1800" dirty="0" smtClean="0">
                <a:latin typeface="Georgia" pitchFamily="18" charset="0"/>
              </a:rPr>
              <a:t>, 2010; </a:t>
            </a:r>
            <a:r>
              <a:rPr lang="en-US" sz="1800" dirty="0" err="1" smtClean="0">
                <a:latin typeface="Georgia" pitchFamily="18" charset="0"/>
              </a:rPr>
              <a:t>Bhorat</a:t>
            </a:r>
            <a:r>
              <a:rPr lang="en-US" sz="1800" dirty="0" smtClean="0">
                <a:latin typeface="Georgia" pitchFamily="18" charset="0"/>
              </a:rPr>
              <a:t>, </a:t>
            </a:r>
            <a:r>
              <a:rPr lang="en-US" sz="1800" dirty="0" err="1" smtClean="0">
                <a:latin typeface="Georgia" pitchFamily="18" charset="0"/>
              </a:rPr>
              <a:t>n.d</a:t>
            </a:r>
            <a:r>
              <a:rPr lang="en-US" sz="1800" dirty="0" smtClean="0">
                <a:latin typeface="Georgia" pitchFamily="18" charset="0"/>
              </a:rPr>
              <a:t>.); </a:t>
            </a:r>
          </a:p>
          <a:p>
            <a:pPr algn="just"/>
            <a:endParaRPr lang="en-US" sz="1800" dirty="0" smtClean="0">
              <a:latin typeface="Georgia" pitchFamily="18" charset="0"/>
            </a:endParaRPr>
          </a:p>
          <a:p>
            <a:pPr algn="just"/>
            <a:r>
              <a:rPr lang="en-US" sz="1800" dirty="0" smtClean="0">
                <a:latin typeface="Georgia" pitchFamily="18" charset="0"/>
              </a:rPr>
              <a:t>Modification of the basic equation translates to estimation of partial elasticities;</a:t>
            </a:r>
          </a:p>
          <a:p>
            <a:pPr algn="just"/>
            <a:endParaRPr lang="en-US" sz="1800" dirty="0" smtClean="0">
              <a:latin typeface="Georgia" pitchFamily="18" charset="0"/>
            </a:endParaRPr>
          </a:p>
          <a:p>
            <a:pPr algn="just"/>
            <a:r>
              <a:rPr lang="en-US" sz="1800" dirty="0" smtClean="0">
                <a:latin typeface="Georgia" pitchFamily="18" charset="0"/>
              </a:rPr>
              <a:t>Paper uses both techniques, though the first technique is used to estimate 2020 jobs and GDP targets for the province due to limitations imposed by data.</a:t>
            </a:r>
            <a:endParaRPr lang="en-US" sz="1800" b="1" dirty="0" smtClean="0">
              <a:latin typeface="Georgia" pitchFamily="18" charset="0"/>
            </a:endParaRPr>
          </a:p>
        </p:txBody>
      </p:sp>
      <p:sp>
        <p:nvSpPr>
          <p:cNvPr id="14339" name="Title 1"/>
          <p:cNvSpPr>
            <a:spLocks noGrp="1"/>
          </p:cNvSpPr>
          <p:nvPr>
            <p:ph type="title"/>
          </p:nvPr>
        </p:nvSpPr>
        <p:spPr>
          <a:xfrm>
            <a:off x="-101600" y="215900"/>
            <a:ext cx="7229475" cy="487362"/>
          </a:xfrm>
        </p:spPr>
        <p:txBody>
          <a:bodyPr/>
          <a:lstStyle/>
          <a:p>
            <a:r>
              <a:rPr lang="en-US" sz="3200" b="1" dirty="0" smtClean="0">
                <a:solidFill>
                  <a:srgbClr val="008000"/>
                </a:solidFill>
                <a:latin typeface="Bodoni MT Black" pitchFamily="18" charset="0"/>
              </a:rPr>
              <a:t>Growth Elasticity of Employment: Regression Approach</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4025" y="2778125"/>
            <a:ext cx="8307388" cy="487363"/>
          </a:xfrm>
        </p:spPr>
        <p:txBody>
          <a:bodyPr>
            <a:noAutofit/>
          </a:bodyPr>
          <a:lstStyle/>
          <a:p>
            <a:pPr algn="ctr">
              <a:defRPr/>
            </a:pPr>
            <a:r>
              <a:rPr lang="en-US" sz="4800" dirty="0" smtClean="0">
                <a:solidFill>
                  <a:srgbClr val="008000"/>
                </a:solidFill>
                <a:latin typeface="Bodoni MT Black" pitchFamily="18" charset="0"/>
              </a:rPr>
              <a:t>4. Literature Overview </a:t>
            </a:r>
            <a:endParaRPr lang="en-US" sz="4800" dirty="0">
              <a:solidFill>
                <a:srgbClr val="008000"/>
              </a:solidFill>
              <a:latin typeface="Bodoni MT Black" pitchFamily="18" charset="0"/>
            </a:endParaRPr>
          </a:p>
        </p:txBody>
      </p:sp>
      <p:sp>
        <p:nvSpPr>
          <p:cNvPr id="3" name="Slide Number Placeholder 2"/>
          <p:cNvSpPr>
            <a:spLocks noGrp="1"/>
          </p:cNvSpPr>
          <p:nvPr>
            <p:ph type="sldNum" sz="quarter" idx="12"/>
          </p:nvPr>
        </p:nvSpPr>
        <p:spPr/>
        <p:txBody>
          <a:bodyPr/>
          <a:lstStyle/>
          <a:p>
            <a:pPr>
              <a:defRPr/>
            </a:pPr>
            <a:fld id="{E3F27676-A7E3-45C0-B4DE-C32D4051C8F7}" type="slidenum">
              <a:rPr lang="en-US" smtClean="0"/>
              <a:pPr>
                <a:defRPr/>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p:cNvSpPr>
            <a:spLocks noGrp="1"/>
          </p:cNvSpPr>
          <p:nvPr>
            <p:ph idx="1"/>
          </p:nvPr>
        </p:nvSpPr>
        <p:spPr>
          <a:xfrm>
            <a:off x="263525" y="1384300"/>
            <a:ext cx="8616950" cy="4525962"/>
          </a:xfrm>
        </p:spPr>
        <p:txBody>
          <a:bodyPr/>
          <a:lstStyle/>
          <a:p>
            <a:pPr algn="just"/>
            <a:r>
              <a:rPr lang="en-US" sz="1600" dirty="0" smtClean="0">
                <a:latin typeface="Georgia" pitchFamily="18" charset="0"/>
              </a:rPr>
              <a:t>Slight decline in the rate of GDP growth coupled with a reduction in the employment intensity of growth (</a:t>
            </a:r>
            <a:r>
              <a:rPr lang="en-US" sz="1600" dirty="0" err="1" smtClean="0">
                <a:latin typeface="Georgia" pitchFamily="18" charset="0"/>
              </a:rPr>
              <a:t>Döpke</a:t>
            </a:r>
            <a:r>
              <a:rPr lang="en-US" sz="1600" dirty="0" smtClean="0">
                <a:latin typeface="Georgia" pitchFamily="18" charset="0"/>
              </a:rPr>
              <a:t>, 2001:1);</a:t>
            </a:r>
          </a:p>
          <a:p>
            <a:pPr algn="just"/>
            <a:endParaRPr lang="en-US" sz="800" b="1" dirty="0" smtClean="0">
              <a:latin typeface="Georgia" pitchFamily="18" charset="0"/>
            </a:endParaRPr>
          </a:p>
          <a:p>
            <a:pPr algn="just"/>
            <a:r>
              <a:rPr lang="en-US" sz="1600" dirty="0" smtClean="0">
                <a:latin typeface="Georgia" pitchFamily="18" charset="0"/>
              </a:rPr>
              <a:t>Demographically, </a:t>
            </a:r>
            <a:r>
              <a:rPr lang="en-US" sz="1600" dirty="0" err="1" smtClean="0">
                <a:latin typeface="Georgia" pitchFamily="18" charset="0"/>
              </a:rPr>
              <a:t>Kapsos</a:t>
            </a:r>
            <a:r>
              <a:rPr lang="en-US" sz="1600" dirty="0" smtClean="0">
                <a:latin typeface="Georgia" pitchFamily="18" charset="0"/>
              </a:rPr>
              <a:t> (2005) show that:</a:t>
            </a:r>
          </a:p>
          <a:p>
            <a:pPr lvl="1" algn="just"/>
            <a:r>
              <a:rPr lang="en-US" sz="1400" i="1" dirty="0" smtClean="0">
                <a:latin typeface="Georgia" pitchFamily="18" charset="0"/>
              </a:rPr>
              <a:t>Youth cohort (aged 15-24) has experienced low and stagnant employment elasticities;</a:t>
            </a:r>
          </a:p>
          <a:p>
            <a:pPr lvl="1" algn="just"/>
            <a:r>
              <a:rPr lang="en-US" sz="1400" i="1" dirty="0" smtClean="0">
                <a:latin typeface="Georgia" pitchFamily="18" charset="0"/>
              </a:rPr>
              <a:t>Youth employment elasticity of 0.06 + average annual growth rate in the world’s youth LF of 0.5% between 2003 and 2015, means  global GDP growth of 10% is required just to generate enough jobs to maintain constant youth unemployment;</a:t>
            </a:r>
          </a:p>
          <a:p>
            <a:pPr lvl="1" algn="just"/>
            <a:r>
              <a:rPr lang="en-US" sz="1400" i="1" dirty="0" smtClean="0">
                <a:latin typeface="Georgia" pitchFamily="18" charset="0"/>
              </a:rPr>
              <a:t>female employment elasticities have exceeded male elasticities in each of the three periods, possible explanations include:</a:t>
            </a:r>
          </a:p>
          <a:p>
            <a:pPr lvl="2" algn="just"/>
            <a:r>
              <a:rPr lang="en-US" sz="1200" i="1" dirty="0" smtClean="0">
                <a:latin typeface="Georgia" pitchFamily="18" charset="0"/>
              </a:rPr>
              <a:t>convergence, or “catching up”, in terms of women’s labour force participation relative to men’s;</a:t>
            </a:r>
          </a:p>
          <a:p>
            <a:pPr lvl="2" algn="just"/>
            <a:r>
              <a:rPr lang="en-US" sz="1200" i="1" dirty="0" smtClean="0">
                <a:latin typeface="Georgia" pitchFamily="18" charset="0"/>
              </a:rPr>
              <a:t>greater relative responsiveness of female employment to both economic growth and economic contraction;</a:t>
            </a:r>
          </a:p>
          <a:p>
            <a:pPr lvl="2" algn="just"/>
            <a:r>
              <a:rPr lang="en-US" sz="1200" i="1" dirty="0" smtClean="0">
                <a:latin typeface="Georgia" pitchFamily="18" charset="0"/>
              </a:rPr>
              <a:t>women may tend to be engaged in lower-wage and lower-productivity (i.e. lower quality) jobs;</a:t>
            </a:r>
          </a:p>
          <a:p>
            <a:pPr lvl="2" algn="just"/>
            <a:r>
              <a:rPr lang="en-US" sz="1200" i="1" dirty="0" smtClean="0">
                <a:latin typeface="Georgia" pitchFamily="18" charset="0"/>
              </a:rPr>
              <a:t>Sex-based segregation of occupations, whereby women may tend to work in more labour-intensive sectors than men.</a:t>
            </a:r>
          </a:p>
          <a:p>
            <a:pPr lvl="2" algn="just">
              <a:buNone/>
            </a:pPr>
            <a:endParaRPr lang="en-US" sz="1200" dirty="0" smtClean="0">
              <a:latin typeface="Georgia" pitchFamily="18" charset="0"/>
            </a:endParaRPr>
          </a:p>
          <a:p>
            <a:pPr algn="just"/>
            <a:r>
              <a:rPr lang="en-US" sz="1600" dirty="0" err="1" smtClean="0">
                <a:latin typeface="Georgia" pitchFamily="18" charset="0"/>
              </a:rPr>
              <a:t>Sectorally</a:t>
            </a:r>
            <a:r>
              <a:rPr lang="en-US" sz="1600" dirty="0" smtClean="0">
                <a:latin typeface="Georgia" pitchFamily="18" charset="0"/>
              </a:rPr>
              <a:t>, the elasticity of services employment to GDP was nearly three times as large as the corresponding figure for agriculture and manufacturing, suggesting evidence of structural change, as employment is being generated in the service sector at a considerably faster rate than in the other sectors.</a:t>
            </a:r>
            <a:endParaRPr lang="en-US" sz="1600" b="1" dirty="0" smtClean="0">
              <a:latin typeface="Georgia" pitchFamily="18" charset="0"/>
            </a:endParaRPr>
          </a:p>
          <a:p>
            <a:pPr algn="just"/>
            <a:endParaRPr lang="en-US" sz="1600" b="1" dirty="0" smtClean="0">
              <a:latin typeface="Georgia" pitchFamily="18" charset="0"/>
            </a:endParaRPr>
          </a:p>
        </p:txBody>
      </p:sp>
      <p:sp>
        <p:nvSpPr>
          <p:cNvPr id="17411" name="Title 1"/>
          <p:cNvSpPr>
            <a:spLocks noGrp="1"/>
          </p:cNvSpPr>
          <p:nvPr>
            <p:ph type="title"/>
          </p:nvPr>
        </p:nvSpPr>
        <p:spPr>
          <a:xfrm>
            <a:off x="0" y="361950"/>
            <a:ext cx="6883400" cy="487363"/>
          </a:xfrm>
        </p:spPr>
        <p:txBody>
          <a:bodyPr/>
          <a:lstStyle/>
          <a:p>
            <a:r>
              <a:rPr lang="en-US" sz="2800" b="1" dirty="0" smtClean="0">
                <a:solidFill>
                  <a:srgbClr val="008000"/>
                </a:solidFill>
                <a:latin typeface="Bodoni MT Black" pitchFamily="18" charset="0"/>
              </a:rPr>
              <a:t>Worldwide, decline in employment intensity of growth linked to structural change….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p:cNvSpPr>
            <a:spLocks noGrp="1"/>
          </p:cNvSpPr>
          <p:nvPr>
            <p:ph idx="1"/>
          </p:nvPr>
        </p:nvSpPr>
        <p:spPr>
          <a:xfrm>
            <a:off x="454025" y="1239838"/>
            <a:ext cx="8229600" cy="4525962"/>
          </a:xfrm>
        </p:spPr>
        <p:txBody>
          <a:bodyPr/>
          <a:lstStyle/>
          <a:p>
            <a:pPr algn="just"/>
            <a:r>
              <a:rPr lang="en-US" sz="1800" dirty="0" smtClean="0">
                <a:latin typeface="Georgia" pitchFamily="18" charset="0"/>
              </a:rPr>
              <a:t>Over the past decades, the main challenge of the BCISs has been to increase employment rapidly enough to cope with the growth in the labour force (</a:t>
            </a:r>
            <a:r>
              <a:rPr lang="en-US" sz="1800" dirty="0" err="1" smtClean="0">
                <a:latin typeface="Georgia" pitchFamily="18" charset="0"/>
              </a:rPr>
              <a:t>Arnal</a:t>
            </a:r>
            <a:r>
              <a:rPr lang="en-US" sz="1800" dirty="0" smtClean="0">
                <a:latin typeface="Georgia" pitchFamily="18" charset="0"/>
              </a:rPr>
              <a:t> and </a:t>
            </a:r>
            <a:r>
              <a:rPr lang="en-US" sz="1800" dirty="0" err="1" smtClean="0">
                <a:latin typeface="Georgia" pitchFamily="18" charset="0"/>
              </a:rPr>
              <a:t>Förster</a:t>
            </a:r>
            <a:r>
              <a:rPr lang="en-US" sz="1800" dirty="0" smtClean="0">
                <a:latin typeface="Georgia" pitchFamily="18" charset="0"/>
              </a:rPr>
              <a:t>, 2010); </a:t>
            </a:r>
          </a:p>
          <a:p>
            <a:pPr algn="just">
              <a:buNone/>
            </a:pPr>
            <a:endParaRPr lang="en-US" sz="800" b="1" dirty="0" smtClean="0">
              <a:latin typeface="Georgia" pitchFamily="18" charset="0"/>
            </a:endParaRPr>
          </a:p>
          <a:p>
            <a:pPr algn="just"/>
            <a:r>
              <a:rPr lang="en-US" sz="1800" dirty="0" smtClean="0">
                <a:latin typeface="Georgia" pitchFamily="18" charset="0"/>
              </a:rPr>
              <a:t>The ILO’s estimates of growth elasticity of employment: </a:t>
            </a:r>
          </a:p>
          <a:p>
            <a:pPr lvl="1" algn="just"/>
            <a:r>
              <a:rPr lang="en-US" sz="1400" dirty="0" smtClean="0">
                <a:latin typeface="Georgia" pitchFamily="18" charset="0"/>
              </a:rPr>
              <a:t>0.7 in Brazil</a:t>
            </a:r>
          </a:p>
          <a:p>
            <a:pPr lvl="1" algn="just"/>
            <a:r>
              <a:rPr lang="en-US" sz="1400" dirty="0" smtClean="0">
                <a:latin typeface="Georgia" pitchFamily="18" charset="0"/>
              </a:rPr>
              <a:t>0.6 in South Africa </a:t>
            </a:r>
          </a:p>
          <a:p>
            <a:pPr lvl="1" algn="just"/>
            <a:r>
              <a:rPr lang="en-US" sz="1400" dirty="0" smtClean="0">
                <a:latin typeface="Georgia" pitchFamily="18" charset="0"/>
              </a:rPr>
              <a:t>0.3 in India</a:t>
            </a:r>
          </a:p>
          <a:p>
            <a:pPr lvl="1" algn="just"/>
            <a:r>
              <a:rPr lang="en-US" sz="1400" dirty="0" smtClean="0">
                <a:latin typeface="Georgia" pitchFamily="18" charset="0"/>
              </a:rPr>
              <a:t>0.1 in China  </a:t>
            </a:r>
          </a:p>
          <a:p>
            <a:pPr lvl="1" algn="just"/>
            <a:endParaRPr lang="en-US" sz="800" dirty="0" smtClean="0">
              <a:latin typeface="Georgia" pitchFamily="18" charset="0"/>
            </a:endParaRPr>
          </a:p>
          <a:p>
            <a:pPr algn="just"/>
            <a:r>
              <a:rPr lang="en-US" sz="1800" dirty="0" smtClean="0">
                <a:latin typeface="Georgia" pitchFamily="18" charset="0"/>
              </a:rPr>
              <a:t>This also confirms the differences in the growth pattern of the BICSs, with China and India’s low employment elasticity pointing to important structural changes and productivity growth.</a:t>
            </a:r>
          </a:p>
          <a:p>
            <a:pPr algn="just"/>
            <a:endParaRPr lang="en-US" sz="800" dirty="0" smtClean="0">
              <a:latin typeface="Georgia" pitchFamily="18" charset="0"/>
            </a:endParaRPr>
          </a:p>
          <a:p>
            <a:pPr algn="just"/>
            <a:r>
              <a:rPr lang="en-US" sz="1800" dirty="0" smtClean="0">
                <a:latin typeface="Georgia" pitchFamily="18" charset="0"/>
              </a:rPr>
              <a:t>In contrast, in Brazil and South Africa economic growth since the late 1990s has favoured bringing more people into employment instead of redistributing the existing employment between sectors and favouring rapid economic structural change, as has been the case in China, and to a lesser extent in India;</a:t>
            </a:r>
          </a:p>
          <a:p>
            <a:pPr algn="just">
              <a:buNone/>
            </a:pPr>
            <a:endParaRPr lang="en-US" sz="1800" b="1" dirty="0" smtClean="0">
              <a:latin typeface="Georgia" pitchFamily="18" charset="0"/>
            </a:endParaRPr>
          </a:p>
          <a:p>
            <a:pPr algn="just">
              <a:buNone/>
            </a:pPr>
            <a:endParaRPr lang="en-US" sz="1800" b="1" dirty="0" smtClean="0">
              <a:latin typeface="Georgia" pitchFamily="18" charset="0"/>
            </a:endParaRPr>
          </a:p>
        </p:txBody>
      </p:sp>
      <p:sp>
        <p:nvSpPr>
          <p:cNvPr id="17411" name="Title 1"/>
          <p:cNvSpPr>
            <a:spLocks noGrp="1"/>
          </p:cNvSpPr>
          <p:nvPr>
            <p:ph type="title"/>
          </p:nvPr>
        </p:nvSpPr>
        <p:spPr>
          <a:xfrm>
            <a:off x="-28575" y="239712"/>
            <a:ext cx="6883400" cy="487363"/>
          </a:xfrm>
        </p:spPr>
        <p:txBody>
          <a:bodyPr/>
          <a:lstStyle/>
          <a:p>
            <a:r>
              <a:rPr lang="en-US" sz="3200" b="1" dirty="0" smtClean="0">
                <a:solidFill>
                  <a:srgbClr val="008000"/>
                </a:solidFill>
                <a:latin typeface="Bodoni MT Black" pitchFamily="18" charset="0"/>
              </a:rPr>
              <a:t>Employment intensity of growth still an issue among BICS…..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p:cNvSpPr>
            <a:spLocks noGrp="1"/>
          </p:cNvSpPr>
          <p:nvPr>
            <p:ph idx="1"/>
          </p:nvPr>
        </p:nvSpPr>
        <p:spPr>
          <a:xfrm>
            <a:off x="263525" y="1166813"/>
            <a:ext cx="8616950" cy="4525962"/>
          </a:xfrm>
        </p:spPr>
        <p:txBody>
          <a:bodyPr/>
          <a:lstStyle/>
          <a:p>
            <a:pPr algn="just"/>
            <a:r>
              <a:rPr lang="en-US" sz="1600" dirty="0" smtClean="0">
                <a:latin typeface="Georgia" pitchFamily="18" charset="0"/>
              </a:rPr>
              <a:t>Renewed focus on the issues of unemployment (e.g. </a:t>
            </a:r>
            <a:r>
              <a:rPr lang="en-US" sz="1600" dirty="0" err="1" smtClean="0">
                <a:latin typeface="Georgia" pitchFamily="18" charset="0"/>
              </a:rPr>
              <a:t>Bhorat</a:t>
            </a:r>
            <a:r>
              <a:rPr lang="en-US" sz="1600" dirty="0" smtClean="0">
                <a:latin typeface="Georgia" pitchFamily="18" charset="0"/>
              </a:rPr>
              <a:t>, </a:t>
            </a:r>
            <a:r>
              <a:rPr lang="en-US" sz="1600" dirty="0" err="1" smtClean="0">
                <a:latin typeface="Georgia" pitchFamily="18" charset="0"/>
              </a:rPr>
              <a:t>n.d</a:t>
            </a:r>
            <a:r>
              <a:rPr lang="en-US" sz="1600" dirty="0" smtClean="0">
                <a:latin typeface="Georgia" pitchFamily="18" charset="0"/>
              </a:rPr>
              <a:t>.; </a:t>
            </a:r>
            <a:r>
              <a:rPr lang="en-US" sz="1600" dirty="0" err="1" smtClean="0">
                <a:latin typeface="Georgia" pitchFamily="18" charset="0"/>
              </a:rPr>
              <a:t>Marinkov</a:t>
            </a:r>
            <a:r>
              <a:rPr lang="en-US" sz="1600" dirty="0" smtClean="0">
                <a:latin typeface="Georgia" pitchFamily="18" charset="0"/>
              </a:rPr>
              <a:t> and </a:t>
            </a:r>
            <a:r>
              <a:rPr lang="en-US" sz="1600" dirty="0" err="1" smtClean="0">
                <a:latin typeface="Georgia" pitchFamily="18" charset="0"/>
              </a:rPr>
              <a:t>Geldenhuys</a:t>
            </a:r>
            <a:r>
              <a:rPr lang="en-US" sz="1600" dirty="0" smtClean="0">
                <a:latin typeface="Georgia" pitchFamily="18" charset="0"/>
              </a:rPr>
              <a:t>, 2007; </a:t>
            </a:r>
            <a:r>
              <a:rPr lang="en-US" sz="1600" dirty="0" err="1" smtClean="0">
                <a:latin typeface="Georgia" pitchFamily="18" charset="0"/>
              </a:rPr>
              <a:t>Biyase</a:t>
            </a:r>
            <a:r>
              <a:rPr lang="en-US" sz="1600" dirty="0" smtClean="0">
                <a:latin typeface="Georgia" pitchFamily="18" charset="0"/>
              </a:rPr>
              <a:t> &amp; </a:t>
            </a:r>
            <a:r>
              <a:rPr lang="en-US" sz="1600" dirty="0" err="1" smtClean="0">
                <a:latin typeface="Georgia" pitchFamily="18" charset="0"/>
              </a:rPr>
              <a:t>Bonga-Bonga</a:t>
            </a:r>
            <a:r>
              <a:rPr lang="en-US" sz="1600" dirty="0" smtClean="0">
                <a:latin typeface="Georgia" pitchFamily="18" charset="0"/>
              </a:rPr>
              <a:t>, 2007; Burger and Von </a:t>
            </a:r>
            <a:r>
              <a:rPr lang="en-US" sz="1600" dirty="0" err="1" smtClean="0">
                <a:latin typeface="Georgia" pitchFamily="18" charset="0"/>
              </a:rPr>
              <a:t>Fintel</a:t>
            </a:r>
            <a:r>
              <a:rPr lang="en-US" sz="1600" dirty="0" smtClean="0">
                <a:latin typeface="Georgia" pitchFamily="18" charset="0"/>
              </a:rPr>
              <a:t>: 2009; </a:t>
            </a:r>
            <a:r>
              <a:rPr lang="en-US" sz="1600" dirty="0" err="1" smtClean="0">
                <a:latin typeface="Georgia" pitchFamily="18" charset="0"/>
              </a:rPr>
              <a:t>Mahadea</a:t>
            </a:r>
            <a:r>
              <a:rPr lang="en-US" sz="1600" dirty="0" smtClean="0">
                <a:latin typeface="Georgia" pitchFamily="18" charset="0"/>
              </a:rPr>
              <a:t> &amp; </a:t>
            </a:r>
            <a:r>
              <a:rPr lang="en-US" sz="1600" dirty="0" err="1" smtClean="0">
                <a:latin typeface="Georgia" pitchFamily="18" charset="0"/>
              </a:rPr>
              <a:t>Simson</a:t>
            </a:r>
            <a:r>
              <a:rPr lang="en-US" sz="1600" dirty="0" smtClean="0">
                <a:latin typeface="Georgia" pitchFamily="18" charset="0"/>
              </a:rPr>
              <a:t>: 2010; OECD, 2010);</a:t>
            </a:r>
          </a:p>
          <a:p>
            <a:pPr algn="just"/>
            <a:endParaRPr lang="en-US" sz="800" dirty="0" smtClean="0">
              <a:latin typeface="Georgia" pitchFamily="18" charset="0"/>
            </a:endParaRPr>
          </a:p>
          <a:p>
            <a:pPr algn="just"/>
            <a:r>
              <a:rPr lang="en-US" sz="1600" dirty="0" err="1" smtClean="0">
                <a:latin typeface="Georgia" pitchFamily="18" charset="0"/>
              </a:rPr>
              <a:t>Biyase</a:t>
            </a:r>
            <a:r>
              <a:rPr lang="en-US" sz="1600" dirty="0" smtClean="0">
                <a:latin typeface="Georgia" pitchFamily="18" charset="0"/>
              </a:rPr>
              <a:t> &amp; </a:t>
            </a:r>
            <a:r>
              <a:rPr lang="en-US" sz="1600" dirty="0" err="1" smtClean="0">
                <a:latin typeface="Georgia" pitchFamily="18" charset="0"/>
              </a:rPr>
              <a:t>Bonga-Bonga</a:t>
            </a:r>
            <a:r>
              <a:rPr lang="en-US" sz="1600" dirty="0" smtClean="0">
                <a:latin typeface="Georgia" pitchFamily="18" charset="0"/>
              </a:rPr>
              <a:t> (2007:3) interestingly finds relationship between growth and employment ‘paradoxical’;</a:t>
            </a:r>
          </a:p>
          <a:p>
            <a:pPr algn="just"/>
            <a:endParaRPr lang="en-US" sz="800" dirty="0" smtClean="0">
              <a:latin typeface="Georgia" pitchFamily="18" charset="0"/>
            </a:endParaRPr>
          </a:p>
          <a:p>
            <a:pPr algn="just"/>
            <a:r>
              <a:rPr lang="en-US" sz="1600" dirty="0" err="1" smtClean="0">
                <a:latin typeface="Georgia" pitchFamily="18" charset="0"/>
              </a:rPr>
              <a:t>Bhorat</a:t>
            </a:r>
            <a:r>
              <a:rPr lang="en-US" sz="1600" dirty="0" smtClean="0">
                <a:latin typeface="Georgia" pitchFamily="18" charset="0"/>
              </a:rPr>
              <a:t> (</a:t>
            </a:r>
            <a:r>
              <a:rPr lang="en-US" sz="1600" dirty="0" err="1" smtClean="0">
                <a:latin typeface="Georgia" pitchFamily="18" charset="0"/>
              </a:rPr>
              <a:t>n.d</a:t>
            </a:r>
            <a:r>
              <a:rPr lang="en-US" sz="1600" dirty="0" smtClean="0">
                <a:latin typeface="Georgia" pitchFamily="18" charset="0"/>
              </a:rPr>
              <a:t>: 19) argues that South Africa’s unemployment crisis cannot and should not be readily ascribed to an output performance which is not sufficiently job-generating, instead the surge in labour force participation rates….;</a:t>
            </a:r>
          </a:p>
          <a:p>
            <a:pPr algn="just"/>
            <a:endParaRPr lang="en-US" sz="800" dirty="0" smtClean="0">
              <a:latin typeface="Georgia" pitchFamily="18" charset="0"/>
            </a:endParaRPr>
          </a:p>
          <a:p>
            <a:pPr algn="just"/>
            <a:r>
              <a:rPr lang="en-US" sz="1600" dirty="0" err="1" smtClean="0">
                <a:latin typeface="Georgia" pitchFamily="18" charset="0"/>
              </a:rPr>
              <a:t>Banerjee</a:t>
            </a:r>
            <a:r>
              <a:rPr lang="en-US" sz="1600" dirty="0" smtClean="0">
                <a:latin typeface="Georgia" pitchFamily="18" charset="0"/>
              </a:rPr>
              <a:t>, et al (2008) found that the supply of labour increased after the fall of apartheid, in particular due to an unprecedented influx of African women into the labour market; </a:t>
            </a:r>
          </a:p>
          <a:p>
            <a:pPr algn="just"/>
            <a:endParaRPr lang="en-US" sz="800" dirty="0" smtClean="0">
              <a:latin typeface="Georgia" pitchFamily="18" charset="0"/>
            </a:endParaRPr>
          </a:p>
          <a:p>
            <a:pPr algn="just"/>
            <a:r>
              <a:rPr lang="en-US" sz="1600" dirty="0" smtClean="0">
                <a:latin typeface="Georgia" pitchFamily="18" charset="0"/>
              </a:rPr>
              <a:t>Burger and Von </a:t>
            </a:r>
            <a:r>
              <a:rPr lang="en-US" sz="1600" dirty="0" err="1" smtClean="0">
                <a:latin typeface="Georgia" pitchFamily="18" charset="0"/>
              </a:rPr>
              <a:t>Fintel</a:t>
            </a:r>
            <a:r>
              <a:rPr lang="en-US" sz="1600" dirty="0" smtClean="0">
                <a:latin typeface="Georgia" pitchFamily="18" charset="0"/>
              </a:rPr>
              <a:t> (2009: 2) argue post-apartheid school enrolment policies had the unintended consequence of pushing young (predominantly black) individuals into the labour market without the relevant skills, rather than continuing training that is required for eventual absorption into the workplace.  </a:t>
            </a:r>
          </a:p>
          <a:p>
            <a:pPr algn="just"/>
            <a:endParaRPr lang="en-US" sz="800" dirty="0" smtClean="0">
              <a:latin typeface="Georgia" pitchFamily="18" charset="0"/>
            </a:endParaRPr>
          </a:p>
          <a:p>
            <a:pPr algn="just"/>
            <a:r>
              <a:rPr lang="en-US" sz="1600" dirty="0" smtClean="0">
                <a:latin typeface="Georgia" pitchFamily="18" charset="0"/>
              </a:rPr>
              <a:t>In general, there is sufficient consensus that South Africa’s unemployment is structural, and that whilst the notion of ‘jobless growth’ may appear fashionable and ‘politically correct’, it is empirically not valid !</a:t>
            </a:r>
          </a:p>
          <a:p>
            <a:pPr algn="just"/>
            <a:endParaRPr lang="en-US" sz="1600" dirty="0" smtClean="0">
              <a:latin typeface="Georgia" pitchFamily="18" charset="0"/>
            </a:endParaRPr>
          </a:p>
        </p:txBody>
      </p:sp>
      <p:sp>
        <p:nvSpPr>
          <p:cNvPr id="17411" name="Title 1"/>
          <p:cNvSpPr>
            <a:spLocks noGrp="1"/>
          </p:cNvSpPr>
          <p:nvPr>
            <p:ph type="title"/>
          </p:nvPr>
        </p:nvSpPr>
        <p:spPr>
          <a:xfrm>
            <a:off x="-50800" y="312737"/>
            <a:ext cx="6883400" cy="487363"/>
          </a:xfrm>
        </p:spPr>
        <p:txBody>
          <a:bodyPr/>
          <a:lstStyle/>
          <a:p>
            <a:r>
              <a:rPr lang="en-US" sz="2800" b="1" dirty="0" smtClean="0">
                <a:solidFill>
                  <a:srgbClr val="008000"/>
                </a:solidFill>
                <a:latin typeface="Bodoni MT Black" pitchFamily="18" charset="0"/>
              </a:rPr>
              <a:t>Studies on SA emphasise shift of analysis from demand to supply-side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p:cNvSpPr>
            <a:spLocks noGrp="1"/>
          </p:cNvSpPr>
          <p:nvPr>
            <p:ph idx="1"/>
          </p:nvPr>
        </p:nvSpPr>
        <p:spPr>
          <a:xfrm>
            <a:off x="454025" y="1239838"/>
            <a:ext cx="8229600" cy="4525962"/>
          </a:xfrm>
        </p:spPr>
        <p:txBody>
          <a:bodyPr/>
          <a:lstStyle/>
          <a:p>
            <a:pPr algn="just"/>
            <a:r>
              <a:rPr lang="en-US" sz="1600" dirty="0" err="1" smtClean="0">
                <a:latin typeface="Georgia" pitchFamily="18" charset="0"/>
              </a:rPr>
              <a:t>Mahadea</a:t>
            </a:r>
            <a:r>
              <a:rPr lang="en-US" sz="1600" dirty="0" smtClean="0">
                <a:latin typeface="Georgia" pitchFamily="18" charset="0"/>
              </a:rPr>
              <a:t> and </a:t>
            </a:r>
            <a:r>
              <a:rPr lang="en-US" sz="1600" dirty="0" err="1" smtClean="0">
                <a:latin typeface="Georgia" pitchFamily="18" charset="0"/>
              </a:rPr>
              <a:t>Simson</a:t>
            </a:r>
            <a:r>
              <a:rPr lang="en-US" sz="1600" dirty="0" smtClean="0">
                <a:latin typeface="Georgia" pitchFamily="18" charset="0"/>
              </a:rPr>
              <a:t> (2010: 398-399) observe that economic growth absorbs some labour, but structural factors mitigate against complete labour absorptions. </a:t>
            </a:r>
          </a:p>
          <a:p>
            <a:pPr lvl="1" algn="just"/>
            <a:r>
              <a:rPr lang="en-US" sz="1400" i="1" dirty="0" smtClean="0">
                <a:latin typeface="Georgia" pitchFamily="18" charset="0"/>
              </a:rPr>
              <a:t>They find  that various new labour laws have imposed rigidities on the labour market, and many employers, burdened by a multitude of labour regulations, switch to capital-intensive methods.</a:t>
            </a:r>
          </a:p>
          <a:p>
            <a:pPr lvl="1" algn="just"/>
            <a:r>
              <a:rPr lang="en-US" sz="1400" i="1" dirty="0" smtClean="0">
                <a:latin typeface="Georgia" pitchFamily="18" charset="0"/>
              </a:rPr>
              <a:t>Also argue that those that receive grants from government may view paid employment and social grants as substitutes at the margin.</a:t>
            </a:r>
          </a:p>
          <a:p>
            <a:pPr algn="just">
              <a:buNone/>
            </a:pPr>
            <a:endParaRPr lang="en-US" sz="800" dirty="0" smtClean="0">
              <a:latin typeface="Georgia" pitchFamily="18" charset="0"/>
            </a:endParaRPr>
          </a:p>
          <a:p>
            <a:pPr algn="just"/>
            <a:r>
              <a:rPr lang="en-US" sz="1600" dirty="0" smtClean="0">
                <a:latin typeface="Georgia" pitchFamily="18" charset="0"/>
              </a:rPr>
              <a:t>Acknowledgement that the post-1994 analysis of the relationship between economic growth and employment has been marred by data challenges.  (</a:t>
            </a:r>
            <a:r>
              <a:rPr lang="en-US" sz="1600" dirty="0" err="1" smtClean="0">
                <a:latin typeface="Georgia" pitchFamily="18" charset="0"/>
              </a:rPr>
              <a:t>Biyase</a:t>
            </a:r>
            <a:r>
              <a:rPr lang="en-US" sz="1600" dirty="0" smtClean="0">
                <a:latin typeface="Georgia" pitchFamily="18" charset="0"/>
              </a:rPr>
              <a:t> &amp; </a:t>
            </a:r>
            <a:r>
              <a:rPr lang="en-US" sz="1600" dirty="0" err="1" smtClean="0">
                <a:latin typeface="Georgia" pitchFamily="18" charset="0"/>
              </a:rPr>
              <a:t>Bonga</a:t>
            </a:r>
            <a:r>
              <a:rPr lang="en-US" sz="1600" dirty="0" smtClean="0">
                <a:latin typeface="Georgia" pitchFamily="18" charset="0"/>
              </a:rPr>
              <a:t>-</a:t>
            </a:r>
            <a:r>
              <a:rPr lang="en-US" sz="1600" dirty="0" err="1" smtClean="0">
                <a:latin typeface="Georgia" pitchFamily="18" charset="0"/>
              </a:rPr>
              <a:t>Bonga</a:t>
            </a:r>
            <a:r>
              <a:rPr lang="en-US" sz="1600" dirty="0" smtClean="0">
                <a:latin typeface="Georgia" pitchFamily="18" charset="0"/>
              </a:rPr>
              <a:t>, 2007: 4; </a:t>
            </a:r>
            <a:r>
              <a:rPr lang="en-US" sz="1600" dirty="0" err="1" smtClean="0">
                <a:latin typeface="Georgia" pitchFamily="18" charset="0"/>
              </a:rPr>
              <a:t>Bhorat</a:t>
            </a:r>
            <a:r>
              <a:rPr lang="en-US" sz="1600" dirty="0" smtClean="0">
                <a:latin typeface="Georgia" pitchFamily="18" charset="0"/>
              </a:rPr>
              <a:t>, </a:t>
            </a:r>
            <a:r>
              <a:rPr lang="en-US" sz="1600" dirty="0" err="1" smtClean="0">
                <a:latin typeface="Georgia" pitchFamily="18" charset="0"/>
              </a:rPr>
              <a:t>n.d</a:t>
            </a:r>
            <a:r>
              <a:rPr lang="en-US" sz="1600" dirty="0" smtClean="0">
                <a:latin typeface="Georgia" pitchFamily="18" charset="0"/>
              </a:rPr>
              <a:t>: 13).</a:t>
            </a:r>
          </a:p>
          <a:p>
            <a:pPr algn="just"/>
            <a:endParaRPr lang="en-US" sz="800" dirty="0" smtClean="0">
              <a:latin typeface="Georgia" pitchFamily="18" charset="0"/>
            </a:endParaRPr>
          </a:p>
          <a:p>
            <a:pPr algn="just"/>
            <a:r>
              <a:rPr lang="en-US" sz="1600" dirty="0" smtClean="0">
                <a:latin typeface="Georgia" pitchFamily="18" charset="0"/>
              </a:rPr>
              <a:t>Having found that the bulk of the unemployment in South Africa post-1994 is structural rather than transitional, </a:t>
            </a:r>
            <a:r>
              <a:rPr lang="en-US" sz="1600" dirty="0" err="1" smtClean="0">
                <a:latin typeface="Georgia" pitchFamily="18" charset="0"/>
              </a:rPr>
              <a:t>Banerjee</a:t>
            </a:r>
            <a:r>
              <a:rPr lang="en-US" sz="1600" dirty="0" smtClean="0">
                <a:latin typeface="Georgia" pitchFamily="18" charset="0"/>
              </a:rPr>
              <a:t>, et al (2008:20), contend that the </a:t>
            </a:r>
            <a:r>
              <a:rPr lang="en-US" sz="1600" dirty="0" smtClean="0">
                <a:solidFill>
                  <a:srgbClr val="0000FF"/>
                </a:solidFill>
                <a:latin typeface="Georgia" pitchFamily="18" charset="0"/>
              </a:rPr>
              <a:t>South African labor market appears to be very near the steady state so it is unlikely that the unemployment rate will fall without a policy intervention or an external shock</a:t>
            </a:r>
            <a:r>
              <a:rPr lang="en-US" sz="1600" dirty="0" smtClean="0">
                <a:latin typeface="Georgia" pitchFamily="18" charset="0"/>
              </a:rPr>
              <a:t>. </a:t>
            </a:r>
          </a:p>
          <a:p>
            <a:pPr algn="just"/>
            <a:endParaRPr lang="en-US" sz="800" dirty="0" smtClean="0">
              <a:latin typeface="Georgia" pitchFamily="18" charset="0"/>
            </a:endParaRPr>
          </a:p>
          <a:p>
            <a:pPr algn="just"/>
            <a:r>
              <a:rPr lang="en-US" sz="1600" dirty="0" smtClean="0">
                <a:latin typeface="Georgia" pitchFamily="18" charset="0"/>
              </a:rPr>
              <a:t>This conclusion is far reaching. Is the pursuit of high levels of economic growth the necessary policy intervention? </a:t>
            </a:r>
            <a:r>
              <a:rPr lang="en-US" sz="1600" dirty="0" smtClean="0">
                <a:solidFill>
                  <a:srgbClr val="FF0000"/>
                </a:solidFill>
                <a:latin typeface="Georgia" pitchFamily="18" charset="0"/>
              </a:rPr>
              <a:t>Or, based on the diagnosis of the prevalence of structural unemployment, is the pursuit of economic growth misplaced? Is the New Growth Path the anticipated intervention?</a:t>
            </a:r>
          </a:p>
          <a:p>
            <a:pPr algn="just"/>
            <a:endParaRPr lang="en-US" sz="1600" dirty="0" smtClean="0">
              <a:latin typeface="Georgia" pitchFamily="18" charset="0"/>
            </a:endParaRPr>
          </a:p>
        </p:txBody>
      </p:sp>
      <p:sp>
        <p:nvSpPr>
          <p:cNvPr id="5" name="Title 1"/>
          <p:cNvSpPr>
            <a:spLocks noGrp="1"/>
          </p:cNvSpPr>
          <p:nvPr>
            <p:ph type="title"/>
          </p:nvPr>
        </p:nvSpPr>
        <p:spPr>
          <a:xfrm>
            <a:off x="0" y="312737"/>
            <a:ext cx="6883400" cy="487363"/>
          </a:xfrm>
        </p:spPr>
        <p:txBody>
          <a:bodyPr/>
          <a:lstStyle/>
          <a:p>
            <a:r>
              <a:rPr lang="en-US" sz="2800" b="1" dirty="0" smtClean="0">
                <a:solidFill>
                  <a:srgbClr val="008000"/>
                </a:solidFill>
                <a:latin typeface="Bodoni MT Black" pitchFamily="18" charset="0"/>
              </a:rPr>
              <a:t>Emergency of strong arguments for labour market reforms…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4025" y="2778125"/>
            <a:ext cx="8307388" cy="487363"/>
          </a:xfrm>
        </p:spPr>
        <p:txBody>
          <a:bodyPr>
            <a:noAutofit/>
          </a:bodyPr>
          <a:lstStyle/>
          <a:p>
            <a:pPr algn="ctr">
              <a:defRPr/>
            </a:pPr>
            <a:r>
              <a:rPr lang="en-US" sz="4800" dirty="0" smtClean="0">
                <a:solidFill>
                  <a:srgbClr val="008000"/>
                </a:solidFill>
                <a:latin typeface="Bodoni MT Black" pitchFamily="18" charset="0"/>
              </a:rPr>
              <a:t>5. Growth elasticity of employment</a:t>
            </a:r>
            <a:br>
              <a:rPr lang="en-US" sz="4800" dirty="0" smtClean="0">
                <a:solidFill>
                  <a:srgbClr val="008000"/>
                </a:solidFill>
                <a:latin typeface="Bodoni MT Black" pitchFamily="18" charset="0"/>
              </a:rPr>
            </a:br>
            <a:r>
              <a:rPr lang="en-US" sz="4800" dirty="0" smtClean="0">
                <a:solidFill>
                  <a:srgbClr val="008000"/>
                </a:solidFill>
                <a:latin typeface="Bodoni MT Black" pitchFamily="18" charset="0"/>
              </a:rPr>
              <a:t>Empirical tests</a:t>
            </a:r>
            <a:endParaRPr lang="en-US" sz="4800" dirty="0">
              <a:solidFill>
                <a:srgbClr val="008000"/>
              </a:solidFill>
              <a:latin typeface="Bodoni MT Black" pitchFamily="18" charset="0"/>
            </a:endParaRPr>
          </a:p>
        </p:txBody>
      </p:sp>
      <p:sp>
        <p:nvSpPr>
          <p:cNvPr id="3" name="Slide Number Placeholder 2"/>
          <p:cNvSpPr>
            <a:spLocks noGrp="1"/>
          </p:cNvSpPr>
          <p:nvPr>
            <p:ph type="sldNum" sz="quarter" idx="12"/>
          </p:nvPr>
        </p:nvSpPr>
        <p:spPr/>
        <p:txBody>
          <a:bodyPr/>
          <a:lstStyle/>
          <a:p>
            <a:pPr>
              <a:defRPr/>
            </a:pPr>
            <a:fld id="{E3F27676-A7E3-45C0-B4DE-C32D4051C8F7}" type="slidenum">
              <a:rPr lang="en-US" smtClean="0"/>
              <a:pPr>
                <a:defRPr/>
              </a:pPr>
              <a:t>17</a:t>
            </a:fld>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p:cNvSpPr>
            <a:spLocks noGrp="1"/>
          </p:cNvSpPr>
          <p:nvPr>
            <p:ph idx="1"/>
          </p:nvPr>
        </p:nvSpPr>
        <p:spPr>
          <a:xfrm>
            <a:off x="238125" y="1019175"/>
            <a:ext cx="8667750" cy="4525962"/>
          </a:xfrm>
        </p:spPr>
        <p:txBody>
          <a:bodyPr/>
          <a:lstStyle/>
          <a:p>
            <a:pPr algn="just"/>
            <a:r>
              <a:rPr lang="en-US" sz="1600" b="1" dirty="0" smtClean="0">
                <a:latin typeface="Georgia" pitchFamily="18" charset="0"/>
              </a:rPr>
              <a:t>Annual time series data from Global Insight (2010) for the period 1996-2009;</a:t>
            </a:r>
          </a:p>
          <a:p>
            <a:pPr algn="just"/>
            <a:endParaRPr lang="en-US" sz="800" dirty="0" smtClean="0">
              <a:latin typeface="Georgia" pitchFamily="18" charset="0"/>
            </a:endParaRPr>
          </a:p>
          <a:p>
            <a:pPr algn="just"/>
            <a:r>
              <a:rPr lang="en-US" sz="1600" b="1" dirty="0" smtClean="0">
                <a:latin typeface="Georgia" pitchFamily="18" charset="0"/>
              </a:rPr>
              <a:t>Number of Observations = 13</a:t>
            </a:r>
          </a:p>
          <a:p>
            <a:pPr algn="just"/>
            <a:endParaRPr lang="en-US" sz="800" b="1" dirty="0" smtClean="0">
              <a:latin typeface="Georgia" pitchFamily="18" charset="0"/>
            </a:endParaRPr>
          </a:p>
          <a:p>
            <a:pPr algn="just"/>
            <a:r>
              <a:rPr lang="en-US" sz="1600" b="1" dirty="0" smtClean="0">
                <a:latin typeface="Georgia" pitchFamily="18" charset="0"/>
              </a:rPr>
              <a:t>7 variables</a:t>
            </a:r>
          </a:p>
          <a:p>
            <a:pPr lvl="1" algn="just"/>
            <a:r>
              <a:rPr lang="en-US" sz="1600" dirty="0" smtClean="0">
                <a:latin typeface="Georgia" pitchFamily="18" charset="0"/>
              </a:rPr>
              <a:t>Population Growth</a:t>
            </a:r>
          </a:p>
          <a:p>
            <a:pPr lvl="1" algn="just"/>
            <a:r>
              <a:rPr lang="en-US" sz="1600" dirty="0" smtClean="0">
                <a:latin typeface="Georgia" pitchFamily="18" charset="0"/>
              </a:rPr>
              <a:t>Labour Force Growth</a:t>
            </a:r>
          </a:p>
          <a:p>
            <a:pPr lvl="1" algn="just"/>
            <a:r>
              <a:rPr lang="en-US" sz="1600" dirty="0" smtClean="0">
                <a:solidFill>
                  <a:srgbClr val="0000FF"/>
                </a:solidFill>
                <a:latin typeface="Georgia" pitchFamily="18" charset="0"/>
              </a:rPr>
              <a:t>GDP Growth (constant 2005 prices)</a:t>
            </a:r>
          </a:p>
          <a:p>
            <a:pPr lvl="1" algn="just"/>
            <a:r>
              <a:rPr lang="en-US" sz="1600" dirty="0" smtClean="0">
                <a:solidFill>
                  <a:srgbClr val="0000FF"/>
                </a:solidFill>
                <a:latin typeface="Georgia" pitchFamily="18" charset="0"/>
              </a:rPr>
              <a:t>Employment Growth</a:t>
            </a:r>
          </a:p>
          <a:p>
            <a:pPr lvl="1" algn="just"/>
            <a:r>
              <a:rPr lang="en-US" sz="1600" dirty="0" smtClean="0">
                <a:latin typeface="Georgia" pitchFamily="18" charset="0"/>
              </a:rPr>
              <a:t>Unemployment growth (official definition)</a:t>
            </a:r>
          </a:p>
          <a:p>
            <a:pPr lvl="1" algn="just"/>
            <a:r>
              <a:rPr lang="en-US" sz="1600" dirty="0" smtClean="0">
                <a:latin typeface="Georgia" pitchFamily="18" charset="0"/>
              </a:rPr>
              <a:t>Average Labour Productivity Growth</a:t>
            </a:r>
          </a:p>
          <a:p>
            <a:pPr lvl="1" algn="just"/>
            <a:r>
              <a:rPr lang="en-US" sz="1600" dirty="0" smtClean="0">
                <a:latin typeface="Georgia" pitchFamily="18" charset="0"/>
              </a:rPr>
              <a:t>Labour Remuneration Growth (market prices)</a:t>
            </a:r>
          </a:p>
          <a:p>
            <a:pPr algn="just">
              <a:buNone/>
            </a:pPr>
            <a:endParaRPr lang="en-US" sz="800" dirty="0" smtClean="0">
              <a:latin typeface="Georgia" pitchFamily="18" charset="0"/>
            </a:endParaRPr>
          </a:p>
          <a:p>
            <a:pPr algn="just"/>
            <a:r>
              <a:rPr lang="en-US" sz="1600" b="1" dirty="0" smtClean="0">
                <a:latin typeface="Georgia" pitchFamily="18" charset="0"/>
              </a:rPr>
              <a:t>2 broad methods</a:t>
            </a:r>
            <a:endParaRPr lang="en-US" sz="1400" i="1" dirty="0" smtClean="0">
              <a:latin typeface="Georgia" pitchFamily="18" charset="0"/>
            </a:endParaRPr>
          </a:p>
          <a:p>
            <a:pPr lvl="1" algn="just"/>
            <a:r>
              <a:rPr lang="en-US" sz="1600" dirty="0" smtClean="0">
                <a:latin typeface="Georgia" pitchFamily="18" charset="0"/>
              </a:rPr>
              <a:t>Regression</a:t>
            </a:r>
          </a:p>
          <a:p>
            <a:pPr lvl="2" algn="just"/>
            <a:r>
              <a:rPr lang="en-US" sz="1400" i="1" dirty="0" smtClean="0">
                <a:latin typeface="Georgia" pitchFamily="18" charset="0"/>
              </a:rPr>
              <a:t>3 equations</a:t>
            </a:r>
          </a:p>
          <a:p>
            <a:pPr lvl="2" algn="just"/>
            <a:r>
              <a:rPr lang="en-US" sz="1400" i="1" dirty="0" smtClean="0">
                <a:latin typeface="Georgia" pitchFamily="18" charset="0"/>
              </a:rPr>
              <a:t>Basic  + 2 labour-supply modifications</a:t>
            </a:r>
            <a:r>
              <a:rPr lang="en-US" sz="1600" dirty="0" smtClean="0">
                <a:latin typeface="Georgia" pitchFamily="18" charset="0"/>
              </a:rPr>
              <a:t> </a:t>
            </a:r>
          </a:p>
          <a:p>
            <a:pPr lvl="1" algn="just"/>
            <a:r>
              <a:rPr lang="en-US" sz="1600" dirty="0" smtClean="0">
                <a:solidFill>
                  <a:srgbClr val="0000FF"/>
                </a:solidFill>
                <a:latin typeface="Georgia" pitchFamily="18" charset="0"/>
              </a:rPr>
              <a:t>Simple elasticity</a:t>
            </a:r>
          </a:p>
          <a:p>
            <a:pPr lvl="2" algn="just"/>
            <a:r>
              <a:rPr lang="en-US" sz="1400" i="1" dirty="0" smtClean="0">
                <a:solidFill>
                  <a:srgbClr val="0000FF"/>
                </a:solidFill>
                <a:latin typeface="Georgia" pitchFamily="18" charset="0"/>
              </a:rPr>
              <a:t>Total</a:t>
            </a:r>
            <a:r>
              <a:rPr lang="en-US" sz="1400" i="1" dirty="0" smtClean="0">
                <a:latin typeface="Georgia" pitchFamily="18" charset="0"/>
              </a:rPr>
              <a:t> </a:t>
            </a:r>
          </a:p>
          <a:p>
            <a:pPr lvl="2" algn="just"/>
            <a:r>
              <a:rPr lang="en-US" sz="1400" i="1" dirty="0" smtClean="0">
                <a:latin typeface="Georgia" pitchFamily="18" charset="0"/>
              </a:rPr>
              <a:t>Sectoral</a:t>
            </a:r>
          </a:p>
          <a:p>
            <a:pPr lvl="2" algn="just">
              <a:buNone/>
            </a:pPr>
            <a:r>
              <a:rPr lang="en-US" sz="1600" i="1" dirty="0" smtClean="0">
                <a:latin typeface="Georgia" pitchFamily="18" charset="0"/>
              </a:rPr>
              <a:t> </a:t>
            </a:r>
          </a:p>
          <a:p>
            <a:pPr lvl="2" algn="just"/>
            <a:endParaRPr lang="en-US" sz="1600" i="1" dirty="0" smtClean="0">
              <a:latin typeface="Georgia" pitchFamily="18" charset="0"/>
            </a:endParaRPr>
          </a:p>
          <a:p>
            <a:pPr lvl="2" algn="just"/>
            <a:endParaRPr lang="en-US" sz="1600" i="1" dirty="0" smtClean="0">
              <a:latin typeface="Georgia" pitchFamily="18" charset="0"/>
            </a:endParaRPr>
          </a:p>
        </p:txBody>
      </p:sp>
      <p:sp>
        <p:nvSpPr>
          <p:cNvPr id="20483" name="Title 1"/>
          <p:cNvSpPr>
            <a:spLocks noGrp="1"/>
          </p:cNvSpPr>
          <p:nvPr>
            <p:ph type="title"/>
          </p:nvPr>
        </p:nvSpPr>
        <p:spPr>
          <a:xfrm>
            <a:off x="0" y="268288"/>
            <a:ext cx="6594475" cy="487362"/>
          </a:xfrm>
        </p:spPr>
        <p:txBody>
          <a:bodyPr/>
          <a:lstStyle/>
          <a:p>
            <a:r>
              <a:rPr lang="en-US" sz="3200" b="1" dirty="0" smtClean="0">
                <a:solidFill>
                  <a:srgbClr val="008000"/>
                </a:solidFill>
                <a:latin typeface="Bodoni MT Black" pitchFamily="18" charset="0"/>
              </a:rPr>
              <a:t>Data &amp; Methodology</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Title 1"/>
          <p:cNvSpPr>
            <a:spLocks noGrp="1"/>
          </p:cNvSpPr>
          <p:nvPr>
            <p:ph type="title"/>
          </p:nvPr>
        </p:nvSpPr>
        <p:spPr>
          <a:xfrm>
            <a:off x="-101600" y="239713"/>
            <a:ext cx="7054850" cy="487362"/>
          </a:xfrm>
        </p:spPr>
        <p:txBody>
          <a:bodyPr/>
          <a:lstStyle/>
          <a:p>
            <a:r>
              <a:rPr lang="en-US" sz="3000" b="1" dirty="0" smtClean="0">
                <a:solidFill>
                  <a:srgbClr val="008000"/>
                </a:solidFill>
                <a:latin typeface="Bodoni MT Black" pitchFamily="18" charset="0"/>
              </a:rPr>
              <a:t>Data challenges huge, but we can’t throw our hands up in the air….</a:t>
            </a:r>
          </a:p>
        </p:txBody>
      </p:sp>
      <p:graphicFrame>
        <p:nvGraphicFramePr>
          <p:cNvPr id="6" name="Table 5"/>
          <p:cNvGraphicFramePr>
            <a:graphicFrameLocks noGrp="1"/>
          </p:cNvGraphicFramePr>
          <p:nvPr/>
        </p:nvGraphicFramePr>
        <p:xfrm>
          <a:off x="628650" y="3355975"/>
          <a:ext cx="8105775" cy="2103120"/>
        </p:xfrm>
        <a:graphic>
          <a:graphicData uri="http://schemas.openxmlformats.org/drawingml/2006/table">
            <a:tbl>
              <a:tblPr/>
              <a:tblGrid>
                <a:gridCol w="3789515"/>
                <a:gridCol w="1511140"/>
                <a:gridCol w="1402560"/>
                <a:gridCol w="1402560"/>
              </a:tblGrid>
              <a:tr h="204470">
                <a:tc>
                  <a:txBody>
                    <a:bodyPr/>
                    <a:lstStyle/>
                    <a:p>
                      <a:pPr marL="0" marR="0" algn="ctr">
                        <a:lnSpc>
                          <a:spcPct val="115000"/>
                        </a:lnSpc>
                        <a:spcBef>
                          <a:spcPts val="0"/>
                        </a:spcBef>
                        <a:spcAft>
                          <a:spcPts val="0"/>
                        </a:spcAft>
                      </a:pPr>
                      <a:r>
                        <a:rPr lang="en-US" sz="1200" dirty="0">
                          <a:solidFill>
                            <a:srgbClr val="000000"/>
                          </a:solidFill>
                          <a:latin typeface="Arial Narrow"/>
                          <a:ea typeface="Times New Roman"/>
                          <a:cs typeface="Times New Roman"/>
                        </a:rPr>
                        <a:t>Years</a:t>
                      </a:r>
                      <a:endParaRPr lang="en-US" sz="12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Average_96-02</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Average_03-09</a:t>
                      </a:r>
                      <a:endParaRPr lang="en-US" sz="1200">
                        <a:latin typeface="Calibri"/>
                        <a:ea typeface="Calibri"/>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Average_96-09</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4945">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Pop Growth</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0.91%</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0.20%</a:t>
                      </a:r>
                      <a:endParaRPr lang="en-US" sz="1200">
                        <a:latin typeface="Calibri"/>
                        <a:ea typeface="Calibri"/>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0.53%</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204470">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GDP Growth</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1.36%</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3.01%</a:t>
                      </a:r>
                      <a:endParaRPr lang="en-US" sz="1200">
                        <a:latin typeface="Calibri"/>
                        <a:ea typeface="Calibri"/>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2.25%</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194945">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Employment Growth</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0.43%</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1.33%</a:t>
                      </a:r>
                      <a:endParaRPr lang="en-US" sz="1200">
                        <a:latin typeface="Calibri"/>
                        <a:ea typeface="Calibri"/>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0.92%</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194945">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Unemployment Growth</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13.66%</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-3.26%</a:t>
                      </a:r>
                      <a:endParaRPr lang="en-US" sz="1200">
                        <a:latin typeface="Calibri"/>
                        <a:ea typeface="Calibri"/>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4.55%</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94945">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Labour Force Growth</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3.64%</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-0.13%</a:t>
                      </a:r>
                      <a:endParaRPr lang="en-US" sz="1200">
                        <a:latin typeface="Calibri"/>
                        <a:ea typeface="Calibri"/>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1.61%</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94945">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Labour Productivity Growth</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1.44%</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-0.26%</a:t>
                      </a:r>
                      <a:endParaRPr lang="en-US" sz="1200">
                        <a:latin typeface="Calibri"/>
                        <a:ea typeface="Calibri"/>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0.52%</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04470">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Labour Remuneration Growth</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8.35%</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9.95%</a:t>
                      </a:r>
                      <a:endParaRPr lang="en-US" sz="1200">
                        <a:latin typeface="Calibri"/>
                        <a:ea typeface="Calibri"/>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9.22%</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194945">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Simple Growth Elasticity of Employment</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0.65</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1.16</a:t>
                      </a:r>
                      <a:endParaRPr lang="en-US" sz="1200">
                        <a:latin typeface="Calibri"/>
                        <a:ea typeface="Calibri"/>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0.82</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204470">
                <a:tc>
                  <a:txBody>
                    <a:bodyPr/>
                    <a:lstStyle/>
                    <a:p>
                      <a:pPr marL="0" marR="0" algn="ctr">
                        <a:lnSpc>
                          <a:spcPct val="115000"/>
                        </a:lnSpc>
                        <a:spcBef>
                          <a:spcPts val="0"/>
                        </a:spcBef>
                        <a:spcAft>
                          <a:spcPts val="0"/>
                        </a:spcAft>
                      </a:pPr>
                      <a:r>
                        <a:rPr lang="en-US" sz="1200" dirty="0">
                          <a:solidFill>
                            <a:srgbClr val="000000"/>
                          </a:solidFill>
                          <a:latin typeface="Arial Narrow"/>
                          <a:ea typeface="Times New Roman"/>
                          <a:cs typeface="Times New Roman"/>
                        </a:rPr>
                        <a:t>Simple Growth Elasticity of Unemployment</a:t>
                      </a:r>
                      <a:endParaRPr lang="en-US" sz="12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-1.84</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-0.37</a:t>
                      </a:r>
                      <a:endParaRPr lang="en-US" sz="1200">
                        <a:latin typeface="Calibri"/>
                        <a:ea typeface="Calibri"/>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0000"/>
                          </a:solidFill>
                          <a:latin typeface="Arial Narrow"/>
                          <a:ea typeface="Times New Roman"/>
                          <a:cs typeface="Times New Roman"/>
                        </a:rPr>
                        <a:t>2.02</a:t>
                      </a:r>
                      <a:endParaRPr lang="en-US" sz="12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
        <p:nvSpPr>
          <p:cNvPr id="7" name="Content Placeholder 2"/>
          <p:cNvSpPr>
            <a:spLocks noGrp="1"/>
          </p:cNvSpPr>
          <p:nvPr>
            <p:ph idx="1"/>
          </p:nvPr>
        </p:nvSpPr>
        <p:spPr>
          <a:xfrm>
            <a:off x="244475" y="1085850"/>
            <a:ext cx="8516938" cy="1320800"/>
          </a:xfrm>
        </p:spPr>
        <p:txBody>
          <a:bodyPr/>
          <a:lstStyle/>
          <a:p>
            <a:pPr algn="just"/>
            <a:r>
              <a:rPr lang="en-US" sz="1600" dirty="0" smtClean="0">
                <a:latin typeface="Georgia" pitchFamily="18" charset="0"/>
              </a:rPr>
              <a:t>Evidence of structural breaks (underpinned by 3 national &amp; provincial elections and 3 global events, i.e. 1998-Asian crisis; September 11</a:t>
            </a:r>
            <a:r>
              <a:rPr lang="en-US" sz="1600" baseline="30000" dirty="0" smtClean="0">
                <a:latin typeface="Georgia" pitchFamily="18" charset="0"/>
              </a:rPr>
              <a:t>th</a:t>
            </a:r>
            <a:r>
              <a:rPr lang="en-US" sz="1600" dirty="0" smtClean="0">
                <a:latin typeface="Georgia" pitchFamily="18" charset="0"/>
              </a:rPr>
              <a:t>; 2008 Global recession), exact points could not be determined;</a:t>
            </a:r>
          </a:p>
          <a:p>
            <a:pPr algn="just"/>
            <a:endParaRPr lang="en-US" sz="400" dirty="0" smtClean="0">
              <a:latin typeface="Georgia" pitchFamily="18" charset="0"/>
            </a:endParaRPr>
          </a:p>
          <a:p>
            <a:pPr algn="just"/>
            <a:r>
              <a:rPr lang="en-US" sz="1600" dirty="0" smtClean="0">
                <a:latin typeface="Georgia" pitchFamily="18" charset="0"/>
              </a:rPr>
              <a:t>Literature limits tests to sample of a minimum of 50 observations (</a:t>
            </a:r>
            <a:r>
              <a:rPr lang="en-US" sz="1600" dirty="0" err="1" smtClean="0">
                <a:latin typeface="Georgia" pitchFamily="18" charset="0"/>
              </a:rPr>
              <a:t>Marinkov</a:t>
            </a:r>
            <a:r>
              <a:rPr lang="en-US" sz="1600" dirty="0" smtClean="0">
                <a:latin typeface="Georgia" pitchFamily="18" charset="0"/>
              </a:rPr>
              <a:t> and </a:t>
            </a:r>
            <a:r>
              <a:rPr lang="en-US" sz="1600" dirty="0" err="1" smtClean="0">
                <a:latin typeface="Georgia" pitchFamily="18" charset="0"/>
              </a:rPr>
              <a:t>Geldenhuys</a:t>
            </a:r>
            <a:r>
              <a:rPr lang="en-US" sz="1600" dirty="0" smtClean="0">
                <a:latin typeface="Georgia" pitchFamily="18" charset="0"/>
              </a:rPr>
              <a:t>, 2007; </a:t>
            </a:r>
            <a:r>
              <a:rPr lang="en-US" sz="1600" dirty="0" err="1" smtClean="0">
                <a:latin typeface="Georgia" pitchFamily="18" charset="0"/>
              </a:rPr>
              <a:t>Perron</a:t>
            </a:r>
            <a:r>
              <a:rPr lang="en-US" sz="1600" dirty="0" smtClean="0">
                <a:latin typeface="Georgia" pitchFamily="18" charset="0"/>
              </a:rPr>
              <a:t>, 2005; </a:t>
            </a:r>
            <a:r>
              <a:rPr lang="en-US" sz="1600" dirty="0" err="1" smtClean="0">
                <a:latin typeface="Georgia" pitchFamily="18" charset="0"/>
              </a:rPr>
              <a:t>Antoshin</a:t>
            </a:r>
            <a:r>
              <a:rPr lang="en-US" sz="1600" dirty="0" smtClean="0">
                <a:latin typeface="Georgia" pitchFamily="18" charset="0"/>
              </a:rPr>
              <a:t>, Berg and </a:t>
            </a:r>
            <a:r>
              <a:rPr lang="en-US" sz="1600" dirty="0" err="1" smtClean="0">
                <a:latin typeface="Georgia" pitchFamily="18" charset="0"/>
              </a:rPr>
              <a:t>Souto</a:t>
            </a:r>
            <a:r>
              <a:rPr lang="en-US" sz="1600" dirty="0" smtClean="0">
                <a:latin typeface="Georgia" pitchFamily="18" charset="0"/>
              </a:rPr>
              <a:t>, 2008; </a:t>
            </a:r>
            <a:r>
              <a:rPr lang="en-US" sz="1600" dirty="0" err="1" smtClean="0">
                <a:latin typeface="Georgia" pitchFamily="18" charset="0"/>
              </a:rPr>
              <a:t>Conniffe</a:t>
            </a:r>
            <a:r>
              <a:rPr lang="en-US" sz="1600" dirty="0" smtClean="0">
                <a:latin typeface="Georgia" pitchFamily="18" charset="0"/>
              </a:rPr>
              <a:t> and Kelly, 2011);</a:t>
            </a:r>
          </a:p>
          <a:p>
            <a:pPr algn="just"/>
            <a:endParaRPr lang="en-US" sz="400" dirty="0" smtClean="0">
              <a:latin typeface="Georgia" pitchFamily="18" charset="0"/>
            </a:endParaRPr>
          </a:p>
          <a:p>
            <a:pPr algn="just"/>
            <a:r>
              <a:rPr lang="en-US" sz="1600" dirty="0" smtClean="0">
                <a:latin typeface="Georgia" pitchFamily="18" charset="0"/>
              </a:rPr>
              <a:t>Simple mid-way break confirm that the performance for the period 2003 to 2009 is indeed different to the performance between 1996 to 2002 for all the variables;</a:t>
            </a:r>
          </a:p>
          <a:p>
            <a:pPr algn="just"/>
            <a:endParaRPr lang="en-US" sz="1600" dirty="0" smtClean="0">
              <a:latin typeface="Georgia" pitchFamily="18" charset="0"/>
            </a:endParaRPr>
          </a:p>
          <a:p>
            <a:pPr algn="just"/>
            <a:endParaRPr lang="en-US" sz="1600" dirty="0" smtClean="0">
              <a:latin typeface="Georgia" pitchFamily="18" charset="0"/>
            </a:endParaRPr>
          </a:p>
          <a:p>
            <a:pPr algn="just"/>
            <a:endParaRPr lang="en-US" sz="1600" dirty="0" smtClean="0">
              <a:latin typeface="Georgia" pitchFamily="18" charset="0"/>
            </a:endParaRPr>
          </a:p>
          <a:p>
            <a:pPr algn="just"/>
            <a:endParaRPr lang="en-US" sz="1600" dirty="0" smtClean="0">
              <a:latin typeface="Georgia" pitchFamily="18" charset="0"/>
            </a:endParaRPr>
          </a:p>
          <a:p>
            <a:pPr algn="just">
              <a:buNone/>
            </a:pPr>
            <a:endParaRPr lang="en-US" sz="1600" dirty="0" smtClean="0">
              <a:latin typeface="Georgia" pitchFamily="18" charset="0"/>
            </a:endParaRPr>
          </a:p>
          <a:p>
            <a:pPr algn="just">
              <a:buNone/>
            </a:pPr>
            <a:endParaRPr lang="en-US" sz="1600" dirty="0" smtClean="0">
              <a:latin typeface="Georgia" pitchFamily="18" charset="0"/>
            </a:endParaRPr>
          </a:p>
          <a:p>
            <a:pPr algn="just">
              <a:buNone/>
            </a:pPr>
            <a:endParaRPr lang="en-US" sz="1600" dirty="0" smtClean="0">
              <a:latin typeface="Georgia" pitchFamily="18" charset="0"/>
            </a:endParaRPr>
          </a:p>
          <a:p>
            <a:pPr algn="just"/>
            <a:endParaRPr lang="en-US" sz="800" dirty="0" smtClean="0">
              <a:latin typeface="Georgia" pitchFamily="18" charset="0"/>
            </a:endParaRPr>
          </a:p>
          <a:p>
            <a:pPr algn="just"/>
            <a:endParaRPr lang="en-US" sz="400" dirty="0" smtClean="0">
              <a:latin typeface="Georgia" pitchFamily="18" charset="0"/>
            </a:endParaRPr>
          </a:p>
          <a:p>
            <a:pPr algn="just"/>
            <a:r>
              <a:rPr lang="en-US" sz="1600" dirty="0" smtClean="0">
                <a:latin typeface="Georgia" pitchFamily="18" charset="0"/>
              </a:rPr>
              <a:t>The limitation with this approach is failure to recognize the impact of the post-break scenario on the future of the variables in question, thus resulting in forecasting errors and unreliability of the model in general.</a:t>
            </a:r>
          </a:p>
          <a:p>
            <a:pPr algn="just"/>
            <a:endParaRPr lang="en-US" sz="1600" dirty="0" smtClean="0">
              <a:latin typeface="Georgia" pitchFamily="18" charset="0"/>
            </a:endParaRPr>
          </a:p>
          <a:p>
            <a:pPr algn="just"/>
            <a:endParaRPr lang="en-US" sz="1600" dirty="0" smtClean="0">
              <a:latin typeface="Georgia" pitchFamily="18" charset="0"/>
            </a:endParaRPr>
          </a:p>
          <a:p>
            <a:pPr algn="just"/>
            <a:endParaRPr lang="en-US" sz="1600" dirty="0" smtClean="0">
              <a:latin typeface="Georgia" pitchFamily="18" charset="0"/>
            </a:endParaRPr>
          </a:p>
          <a:p>
            <a:pPr algn="just"/>
            <a:endParaRPr lang="en-US" sz="1600" dirty="0" smtClean="0">
              <a:latin typeface="Georgia" pitchFamily="18" charset="0"/>
            </a:endParaRPr>
          </a:p>
          <a:p>
            <a:pPr algn="just"/>
            <a:endParaRPr lang="en-US" sz="1600" dirty="0" smtClean="0">
              <a:latin typeface="Georgia" pitchFamily="18" charset="0"/>
            </a:endParaRPr>
          </a:p>
          <a:p>
            <a:pPr algn="just"/>
            <a:endParaRPr lang="en-US" sz="1600" dirty="0" smtClean="0">
              <a:latin typeface="Georgia" pitchFamily="18" charset="0"/>
            </a:endParaRPr>
          </a:p>
          <a:p>
            <a:pPr algn="just"/>
            <a:endParaRPr lang="en-US" sz="1600" dirty="0" smtClean="0">
              <a:latin typeface="Georgia" pitchFamily="18" charset="0"/>
            </a:endParaRPr>
          </a:p>
          <a:p>
            <a:pPr algn="just"/>
            <a:endParaRPr lang="en-US" sz="1600" dirty="0" smtClean="0">
              <a:latin typeface="Georgia" pitchFamily="18" charset="0"/>
            </a:endParaRPr>
          </a:p>
          <a:p>
            <a:pPr algn="just"/>
            <a:endParaRPr lang="en-US" sz="1600" dirty="0" smtClean="0">
              <a:latin typeface="Georgia" pitchFamily="18" charset="0"/>
            </a:endParaRPr>
          </a:p>
          <a:p>
            <a:pPr algn="just"/>
            <a:endParaRPr lang="en-US" sz="1600" dirty="0" smtClean="0">
              <a:latin typeface="Georgia" pitchFamily="18" charset="0"/>
            </a:endParaRPr>
          </a:p>
          <a:p>
            <a:pPr algn="just">
              <a:buNone/>
            </a:pPr>
            <a:r>
              <a:rPr lang="en-US" sz="1600" dirty="0" smtClean="0">
                <a:latin typeface="Georgia" pitchFamily="18" charset="0"/>
              </a:rPr>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274638"/>
            <a:ext cx="6137275" cy="487362"/>
          </a:xfrm>
        </p:spPr>
        <p:txBody>
          <a:bodyPr/>
          <a:lstStyle/>
          <a:p>
            <a:r>
              <a:rPr lang="en-US" sz="3200" b="1" dirty="0" smtClean="0">
                <a:solidFill>
                  <a:srgbClr val="008000"/>
                </a:solidFill>
                <a:latin typeface="Bodoni MT Black" pitchFamily="18" charset="0"/>
              </a:rPr>
              <a:t>Presentation Layout</a:t>
            </a:r>
          </a:p>
        </p:txBody>
      </p:sp>
      <p:sp>
        <p:nvSpPr>
          <p:cNvPr id="3" name="Content Placeholder 2"/>
          <p:cNvSpPr>
            <a:spLocks noGrp="1"/>
          </p:cNvSpPr>
          <p:nvPr>
            <p:ph idx="1"/>
          </p:nvPr>
        </p:nvSpPr>
        <p:spPr>
          <a:xfrm>
            <a:off x="457200" y="1503363"/>
            <a:ext cx="8229600" cy="4189412"/>
          </a:xfrm>
        </p:spPr>
        <p:txBody>
          <a:bodyPr>
            <a:normAutofit fontScale="77500" lnSpcReduction="20000"/>
          </a:bodyPr>
          <a:lstStyle/>
          <a:p>
            <a:pPr lvl="0"/>
            <a:r>
              <a:rPr lang="en-US" sz="2000" b="1" dirty="0" smtClean="0">
                <a:solidFill>
                  <a:schemeClr val="tx1"/>
                </a:solidFill>
                <a:latin typeface="Georgia" pitchFamily="18" charset="0"/>
              </a:rPr>
              <a:t>Rationale &amp; Background </a:t>
            </a:r>
          </a:p>
          <a:p>
            <a:pPr lvl="0"/>
            <a:endParaRPr lang="en-US" sz="2000" b="1" dirty="0" smtClean="0">
              <a:solidFill>
                <a:schemeClr val="tx1"/>
              </a:solidFill>
              <a:latin typeface="Georgia" pitchFamily="18" charset="0"/>
            </a:endParaRPr>
          </a:p>
          <a:p>
            <a:pPr lvl="0"/>
            <a:r>
              <a:rPr lang="en-US" sz="2000" b="1" dirty="0" smtClean="0">
                <a:latin typeface="Georgia" pitchFamily="18" charset="0"/>
              </a:rPr>
              <a:t>Unemployment &amp; Economic Growth – Free State Trends</a:t>
            </a:r>
            <a:endParaRPr lang="en-US" sz="2000" b="1" dirty="0" smtClean="0">
              <a:solidFill>
                <a:schemeClr val="tx1"/>
              </a:solidFill>
              <a:latin typeface="Georgia" pitchFamily="18" charset="0"/>
            </a:endParaRPr>
          </a:p>
          <a:p>
            <a:pPr lvl="0"/>
            <a:endParaRPr lang="en-US" sz="2000" b="1" dirty="0" smtClean="0">
              <a:latin typeface="Georgia" pitchFamily="18" charset="0"/>
            </a:endParaRPr>
          </a:p>
          <a:p>
            <a:pPr lvl="0"/>
            <a:r>
              <a:rPr lang="en-US" sz="2000" b="1" dirty="0" smtClean="0">
                <a:latin typeface="Georgia" pitchFamily="18" charset="0"/>
              </a:rPr>
              <a:t>Measuring the Growth Elasticity of Employment</a:t>
            </a:r>
          </a:p>
          <a:p>
            <a:pPr lvl="0"/>
            <a:endParaRPr lang="en-US" sz="2000" b="1" dirty="0" smtClean="0">
              <a:solidFill>
                <a:schemeClr val="tx1"/>
              </a:solidFill>
              <a:latin typeface="Georgia" pitchFamily="18" charset="0"/>
            </a:endParaRPr>
          </a:p>
          <a:p>
            <a:pPr lvl="0"/>
            <a:r>
              <a:rPr lang="en-US" sz="2000" b="1" dirty="0" smtClean="0">
                <a:latin typeface="Georgia" pitchFamily="18" charset="0"/>
              </a:rPr>
              <a:t>Overview of Literature</a:t>
            </a:r>
          </a:p>
          <a:p>
            <a:pPr lvl="1"/>
            <a:r>
              <a:rPr lang="en-US" sz="1600" b="1" i="1" dirty="0" smtClean="0">
                <a:solidFill>
                  <a:srgbClr val="0000FF"/>
                </a:solidFill>
                <a:latin typeface="Georgia" pitchFamily="18" charset="0"/>
              </a:rPr>
              <a:t>Global</a:t>
            </a:r>
          </a:p>
          <a:p>
            <a:pPr lvl="1"/>
            <a:r>
              <a:rPr lang="en-US" sz="1600" b="1" i="1" dirty="0" smtClean="0">
                <a:solidFill>
                  <a:srgbClr val="0000FF"/>
                </a:solidFill>
                <a:latin typeface="Georgia" pitchFamily="18" charset="0"/>
              </a:rPr>
              <a:t>BRIC</a:t>
            </a:r>
          </a:p>
          <a:p>
            <a:pPr lvl="1"/>
            <a:r>
              <a:rPr lang="en-US" sz="1600" b="1" i="1" dirty="0" smtClean="0">
                <a:solidFill>
                  <a:srgbClr val="0000FF"/>
                </a:solidFill>
                <a:latin typeface="Georgia" pitchFamily="18" charset="0"/>
              </a:rPr>
              <a:t>National</a:t>
            </a:r>
          </a:p>
          <a:p>
            <a:pPr lvl="0"/>
            <a:endParaRPr lang="en-US" sz="2000" b="1" dirty="0" smtClean="0">
              <a:solidFill>
                <a:schemeClr val="tx1"/>
              </a:solidFill>
              <a:latin typeface="Georgia" pitchFamily="18" charset="0"/>
            </a:endParaRPr>
          </a:p>
          <a:p>
            <a:pPr lvl="0"/>
            <a:r>
              <a:rPr lang="en-US" sz="2000" b="1" dirty="0" smtClean="0">
                <a:solidFill>
                  <a:schemeClr val="tx1"/>
                </a:solidFill>
                <a:latin typeface="Georgia" pitchFamily="18" charset="0"/>
              </a:rPr>
              <a:t>Empirical </a:t>
            </a:r>
            <a:r>
              <a:rPr lang="en-US" sz="2000" b="1" dirty="0" smtClean="0">
                <a:latin typeface="Georgia" pitchFamily="18" charset="0"/>
              </a:rPr>
              <a:t>Results</a:t>
            </a:r>
          </a:p>
          <a:p>
            <a:pPr lvl="0"/>
            <a:endParaRPr lang="en-US" sz="2000" b="1" dirty="0" smtClean="0">
              <a:latin typeface="Georgia" pitchFamily="18" charset="0"/>
            </a:endParaRPr>
          </a:p>
          <a:p>
            <a:pPr lvl="0"/>
            <a:r>
              <a:rPr lang="en-US" sz="2000" b="1" dirty="0" smtClean="0">
                <a:latin typeface="Georgia" pitchFamily="18" charset="0"/>
              </a:rPr>
              <a:t>Future Jobs &amp; GDP Targets for Free State</a:t>
            </a:r>
          </a:p>
          <a:p>
            <a:pPr lvl="1"/>
            <a:r>
              <a:rPr lang="en-US" sz="1600" b="1" i="1" dirty="0" smtClean="0">
                <a:solidFill>
                  <a:srgbClr val="0000FF"/>
                </a:solidFill>
                <a:latin typeface="Georgia" pitchFamily="18" charset="0"/>
              </a:rPr>
              <a:t>Initial &amp; Revised 2020 Targets (5 scenarios)</a:t>
            </a:r>
          </a:p>
          <a:p>
            <a:pPr lvl="1"/>
            <a:r>
              <a:rPr lang="en-US" sz="1600" b="1" i="1" dirty="0" smtClean="0">
                <a:solidFill>
                  <a:srgbClr val="0000FF"/>
                </a:solidFill>
                <a:latin typeface="Georgia" pitchFamily="18" charset="0"/>
              </a:rPr>
              <a:t>2030 Targets</a:t>
            </a:r>
          </a:p>
          <a:p>
            <a:pPr lvl="0">
              <a:buNone/>
            </a:pPr>
            <a:endParaRPr lang="en-US" sz="2000" b="1" dirty="0" smtClean="0">
              <a:solidFill>
                <a:schemeClr val="tx1"/>
              </a:solidFill>
              <a:latin typeface="Georgia" pitchFamily="18" charset="0"/>
            </a:endParaRPr>
          </a:p>
          <a:p>
            <a:r>
              <a:rPr lang="en-US" sz="2000" b="1" dirty="0" smtClean="0">
                <a:solidFill>
                  <a:schemeClr val="tx1"/>
                </a:solidFill>
                <a:latin typeface="Georgia" pitchFamily="18" charset="0"/>
              </a:rPr>
              <a:t>Conclusion &amp; Policy Recommendations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0500" y="1311275"/>
            <a:ext cx="8763000" cy="4525963"/>
          </a:xfrm>
        </p:spPr>
        <p:txBody>
          <a:bodyPr/>
          <a:lstStyle/>
          <a:p>
            <a:pPr algn="just"/>
            <a:r>
              <a:rPr lang="en-US" sz="1400" i="1" dirty="0" err="1" smtClean="0">
                <a:latin typeface="Georgia" pitchFamily="18" charset="0"/>
              </a:rPr>
              <a:t>Employ_growth</a:t>
            </a:r>
            <a:r>
              <a:rPr lang="en-US" sz="1400" i="1" baseline="-25000" dirty="0" err="1" smtClean="0">
                <a:latin typeface="Georgia" pitchFamily="18" charset="0"/>
              </a:rPr>
              <a:t>t</a:t>
            </a:r>
            <a:r>
              <a:rPr lang="en-US" sz="1400" i="1" dirty="0" smtClean="0">
                <a:latin typeface="Georgia" pitchFamily="18" charset="0"/>
              </a:rPr>
              <a:t> = 0.70gdp_growth</a:t>
            </a:r>
            <a:r>
              <a:rPr lang="en-US" sz="1400" i="1" baseline="-25000" dirty="0" smtClean="0">
                <a:latin typeface="Georgia" pitchFamily="18" charset="0"/>
              </a:rPr>
              <a:t>t </a:t>
            </a:r>
            <a:r>
              <a:rPr lang="en-US" sz="1400" i="1" dirty="0" smtClean="0">
                <a:latin typeface="Georgia" pitchFamily="18" charset="0"/>
              </a:rPr>
              <a:t>+ </a:t>
            </a:r>
            <a:r>
              <a:rPr lang="en-US" sz="1400" i="1" dirty="0" err="1" smtClean="0">
                <a:latin typeface="Georgia" pitchFamily="18" charset="0"/>
              </a:rPr>
              <a:t>ε</a:t>
            </a:r>
            <a:r>
              <a:rPr lang="en-US" sz="1400" i="1" baseline="-25000" dirty="0" err="1" smtClean="0">
                <a:latin typeface="Georgia" pitchFamily="18" charset="0"/>
              </a:rPr>
              <a:t>t</a:t>
            </a:r>
            <a:r>
              <a:rPr lang="en-US" sz="1400" i="1" baseline="-25000" dirty="0" smtClean="0">
                <a:latin typeface="Georgia" pitchFamily="18" charset="0"/>
              </a:rPr>
              <a:t>						</a:t>
            </a:r>
            <a:r>
              <a:rPr lang="en-US" sz="1400" i="1" dirty="0" smtClean="0">
                <a:latin typeface="Georgia" pitchFamily="18" charset="0"/>
              </a:rPr>
              <a:t>(1)	</a:t>
            </a:r>
            <a:r>
              <a:rPr lang="en-US" sz="1400" i="1" baseline="-25000" dirty="0" smtClean="0">
                <a:latin typeface="Georgia" pitchFamily="18" charset="0"/>
              </a:rPr>
              <a:t>	 </a:t>
            </a:r>
            <a:r>
              <a:rPr lang="en-US" sz="1400" i="1" dirty="0" smtClean="0">
                <a:latin typeface="Georgia" pitchFamily="18" charset="0"/>
              </a:rPr>
              <a:t>(2.1214)		[R</a:t>
            </a:r>
            <a:r>
              <a:rPr lang="en-US" sz="1400" i="1" baseline="30000" dirty="0" smtClean="0">
                <a:latin typeface="Georgia" pitchFamily="18" charset="0"/>
              </a:rPr>
              <a:t>2</a:t>
            </a:r>
            <a:r>
              <a:rPr lang="en-US" sz="1400" i="1" dirty="0" smtClean="0">
                <a:latin typeface="Georgia" pitchFamily="18" charset="0"/>
              </a:rPr>
              <a:t> = 0.29]</a:t>
            </a:r>
            <a:endParaRPr lang="en-US" sz="1400" dirty="0" smtClean="0">
              <a:latin typeface="Georgia" pitchFamily="18" charset="0"/>
            </a:endParaRPr>
          </a:p>
          <a:p>
            <a:pPr algn="just">
              <a:buNone/>
            </a:pPr>
            <a:r>
              <a:rPr lang="en-US" sz="1400" dirty="0" smtClean="0">
                <a:latin typeface="Georgia" pitchFamily="18" charset="0"/>
              </a:rPr>
              <a:t>	</a:t>
            </a:r>
            <a:r>
              <a:rPr lang="en-US" sz="1400" i="1" dirty="0" smtClean="0">
                <a:latin typeface="Georgia" pitchFamily="18" charset="0"/>
              </a:rPr>
              <a:t>(significant at 10% level of significance)</a:t>
            </a:r>
          </a:p>
          <a:p>
            <a:pPr algn="just"/>
            <a:endParaRPr lang="en-US" sz="800" dirty="0" smtClean="0">
              <a:latin typeface="Georgia" pitchFamily="18" charset="0"/>
            </a:endParaRPr>
          </a:p>
          <a:p>
            <a:pPr algn="just"/>
            <a:r>
              <a:rPr lang="en-US" sz="1400" dirty="0" smtClean="0">
                <a:latin typeface="Georgia" pitchFamily="18" charset="0"/>
              </a:rPr>
              <a:t>Making transition from demand-driven to labour supply determinants, …</a:t>
            </a:r>
          </a:p>
          <a:p>
            <a:pPr algn="just">
              <a:buNone/>
            </a:pPr>
            <a:endParaRPr lang="en-US" sz="800" dirty="0" smtClean="0">
              <a:latin typeface="Georgia" pitchFamily="18" charset="0"/>
            </a:endParaRPr>
          </a:p>
          <a:p>
            <a:pPr algn="just"/>
            <a:r>
              <a:rPr lang="en-US" sz="1400" i="1" dirty="0" err="1" smtClean="0">
                <a:latin typeface="Georgia" pitchFamily="18" charset="0"/>
              </a:rPr>
              <a:t>Employ_growth</a:t>
            </a:r>
            <a:r>
              <a:rPr lang="en-US" sz="1400" i="1" baseline="-25000" dirty="0" err="1" smtClean="0">
                <a:latin typeface="Georgia" pitchFamily="18" charset="0"/>
              </a:rPr>
              <a:t>t</a:t>
            </a:r>
            <a:r>
              <a:rPr lang="en-US" sz="1400" i="1" dirty="0" smtClean="0">
                <a:latin typeface="Georgia" pitchFamily="18" charset="0"/>
              </a:rPr>
              <a:t> = -0.02</a:t>
            </a:r>
            <a:r>
              <a:rPr lang="en-US" sz="1400" i="1" baseline="-25000" dirty="0" smtClean="0">
                <a:latin typeface="Georgia" pitchFamily="18" charset="0"/>
              </a:rPr>
              <a:t> </a:t>
            </a:r>
            <a:r>
              <a:rPr lang="en-US" sz="1400" i="1" dirty="0" smtClean="0">
                <a:latin typeface="Georgia" pitchFamily="18" charset="0"/>
              </a:rPr>
              <a:t>+0.84gdp_growth</a:t>
            </a:r>
            <a:r>
              <a:rPr lang="en-US" sz="1400" i="1" baseline="-25000" dirty="0" smtClean="0">
                <a:latin typeface="Georgia" pitchFamily="18" charset="0"/>
              </a:rPr>
              <a:t>t </a:t>
            </a:r>
            <a:r>
              <a:rPr lang="en-US" sz="1400" i="1" dirty="0" smtClean="0">
                <a:latin typeface="Georgia" pitchFamily="18" charset="0"/>
              </a:rPr>
              <a:t>+ 0.53lf_growth + </a:t>
            </a:r>
            <a:r>
              <a:rPr lang="en-US" sz="1400" i="1" dirty="0" err="1" smtClean="0">
                <a:latin typeface="Georgia" pitchFamily="18" charset="0"/>
              </a:rPr>
              <a:t>ε</a:t>
            </a:r>
            <a:r>
              <a:rPr lang="en-US" sz="1400" i="1" baseline="-25000" dirty="0" err="1" smtClean="0">
                <a:latin typeface="Georgia" pitchFamily="18" charset="0"/>
              </a:rPr>
              <a:t>t</a:t>
            </a:r>
            <a:r>
              <a:rPr lang="en-US" sz="1400" i="1" baseline="-25000" dirty="0" smtClean="0">
                <a:latin typeface="Georgia" pitchFamily="18" charset="0"/>
              </a:rPr>
              <a:t>			</a:t>
            </a:r>
            <a:r>
              <a:rPr lang="en-US" sz="1400" i="1" dirty="0" smtClean="0">
                <a:latin typeface="Georgia" pitchFamily="18" charset="0"/>
              </a:rPr>
              <a:t>(2)</a:t>
            </a:r>
            <a:endParaRPr lang="en-US" sz="1400" dirty="0" smtClean="0">
              <a:latin typeface="Georgia" pitchFamily="18" charset="0"/>
            </a:endParaRPr>
          </a:p>
          <a:p>
            <a:pPr algn="just">
              <a:buNone/>
            </a:pPr>
            <a:r>
              <a:rPr lang="en-US" sz="1400" i="1" dirty="0" smtClean="0">
                <a:latin typeface="Georgia" pitchFamily="18" charset="0"/>
              </a:rPr>
              <a:t>			   (-1.6560) (2.8669)	                   (2.1380)</a:t>
            </a:r>
            <a:r>
              <a:rPr lang="en-US" sz="1400" dirty="0" smtClean="0">
                <a:latin typeface="Georgia" pitchFamily="18" charset="0"/>
              </a:rPr>
              <a:t> 	 </a:t>
            </a:r>
            <a:r>
              <a:rPr lang="en-US" sz="1400" i="1" dirty="0" smtClean="0">
                <a:latin typeface="Georgia" pitchFamily="18" charset="0"/>
              </a:rPr>
              <a:t>[R</a:t>
            </a:r>
            <a:r>
              <a:rPr lang="en-US" sz="1400" i="1" baseline="30000" dirty="0" smtClean="0">
                <a:latin typeface="Georgia" pitchFamily="18" charset="0"/>
              </a:rPr>
              <a:t>2</a:t>
            </a:r>
            <a:r>
              <a:rPr lang="en-US" sz="1400" i="1" dirty="0" smtClean="0">
                <a:latin typeface="Georgia" pitchFamily="18" charset="0"/>
              </a:rPr>
              <a:t> = 0.51]</a:t>
            </a:r>
            <a:endParaRPr lang="en-US" sz="1400" dirty="0" smtClean="0">
              <a:latin typeface="Georgia" pitchFamily="18" charset="0"/>
            </a:endParaRPr>
          </a:p>
          <a:p>
            <a:pPr algn="just">
              <a:buNone/>
            </a:pPr>
            <a:r>
              <a:rPr lang="en-US" sz="1400" dirty="0" smtClean="0">
                <a:latin typeface="Georgia" pitchFamily="18" charset="0"/>
              </a:rPr>
              <a:t>	</a:t>
            </a:r>
            <a:r>
              <a:rPr lang="en-US" sz="1400" i="1" dirty="0" smtClean="0">
                <a:latin typeface="Georgia" pitchFamily="18" charset="0"/>
              </a:rPr>
              <a:t>(coefficients are significant at 5% and 10% significance level)</a:t>
            </a:r>
          </a:p>
          <a:p>
            <a:pPr algn="just">
              <a:buNone/>
            </a:pPr>
            <a:endParaRPr lang="en-US" sz="800" dirty="0" smtClean="0">
              <a:latin typeface="Georgia" pitchFamily="18" charset="0"/>
            </a:endParaRPr>
          </a:p>
          <a:p>
            <a:pPr algn="just"/>
            <a:r>
              <a:rPr lang="en-US" sz="1400" i="1" dirty="0" err="1" smtClean="0">
                <a:latin typeface="Georgia" pitchFamily="18" charset="0"/>
              </a:rPr>
              <a:t>Employ_growth</a:t>
            </a:r>
            <a:r>
              <a:rPr lang="en-US" sz="1400" i="1" baseline="-25000" dirty="0" err="1" smtClean="0">
                <a:latin typeface="Georgia" pitchFamily="18" charset="0"/>
              </a:rPr>
              <a:t>t</a:t>
            </a:r>
            <a:r>
              <a:rPr lang="en-US" sz="1400" i="1" dirty="0" smtClean="0">
                <a:latin typeface="Georgia" pitchFamily="18" charset="0"/>
              </a:rPr>
              <a:t> = -0.02 + 0.94gdp_growth</a:t>
            </a:r>
            <a:r>
              <a:rPr lang="en-US" sz="1400" i="1" baseline="-25000" dirty="0" smtClean="0">
                <a:latin typeface="Georgia" pitchFamily="18" charset="0"/>
              </a:rPr>
              <a:t>t </a:t>
            </a:r>
            <a:r>
              <a:rPr lang="en-US" sz="1400" i="1" dirty="0" smtClean="0">
                <a:latin typeface="Georgia" pitchFamily="18" charset="0"/>
              </a:rPr>
              <a:t>+ 0.48lf_growth – 0.32lprod_growth + </a:t>
            </a:r>
            <a:r>
              <a:rPr lang="en-US" sz="1400" i="1" dirty="0" err="1" smtClean="0">
                <a:latin typeface="Georgia" pitchFamily="18" charset="0"/>
              </a:rPr>
              <a:t>ε</a:t>
            </a:r>
            <a:r>
              <a:rPr lang="en-US" sz="1400" i="1" baseline="-25000" dirty="0" err="1" smtClean="0">
                <a:latin typeface="Georgia" pitchFamily="18" charset="0"/>
              </a:rPr>
              <a:t>t</a:t>
            </a:r>
            <a:r>
              <a:rPr lang="en-US" sz="1400" i="1" baseline="-25000" dirty="0" smtClean="0">
                <a:latin typeface="Georgia" pitchFamily="18" charset="0"/>
              </a:rPr>
              <a:t>	</a:t>
            </a:r>
            <a:r>
              <a:rPr lang="en-US" sz="1400" i="1" dirty="0" smtClean="0">
                <a:latin typeface="Georgia" pitchFamily="18" charset="0"/>
              </a:rPr>
              <a:t>(3)</a:t>
            </a:r>
            <a:endParaRPr lang="en-US" sz="1400" dirty="0" smtClean="0">
              <a:latin typeface="Georgia" pitchFamily="18" charset="0"/>
            </a:endParaRPr>
          </a:p>
          <a:p>
            <a:pPr algn="just">
              <a:buNone/>
            </a:pPr>
            <a:r>
              <a:rPr lang="en-US" sz="1400" i="1" dirty="0" smtClean="0">
                <a:latin typeface="Georgia" pitchFamily="18" charset="0"/>
              </a:rPr>
              <a:t>		   	(-1.84)  	(3.55) 	           (2.17)	(-1.93)</a:t>
            </a:r>
            <a:r>
              <a:rPr lang="en-US" sz="1400" dirty="0" smtClean="0"/>
              <a:t> 		</a:t>
            </a:r>
            <a:r>
              <a:rPr lang="en-US" sz="1400" i="1" dirty="0" smtClean="0">
                <a:latin typeface="Georgia" pitchFamily="18" charset="0"/>
              </a:rPr>
              <a:t> [R</a:t>
            </a:r>
            <a:r>
              <a:rPr lang="en-US" sz="1400" i="1" baseline="30000" dirty="0" smtClean="0">
                <a:latin typeface="Georgia" pitchFamily="18" charset="0"/>
              </a:rPr>
              <a:t>2</a:t>
            </a:r>
            <a:r>
              <a:rPr lang="en-US" sz="1400" i="1" dirty="0" smtClean="0">
                <a:latin typeface="Georgia" pitchFamily="18" charset="0"/>
              </a:rPr>
              <a:t> = 0.66]</a:t>
            </a:r>
            <a:endParaRPr lang="en-US" sz="1400" dirty="0" smtClean="0"/>
          </a:p>
          <a:p>
            <a:pPr algn="just">
              <a:buNone/>
            </a:pPr>
            <a:r>
              <a:rPr lang="en-US" sz="1400" dirty="0" smtClean="0"/>
              <a:t>	(</a:t>
            </a:r>
            <a:r>
              <a:rPr lang="en-US" sz="1400" i="1" dirty="0" smtClean="0">
                <a:latin typeface="Georgia" pitchFamily="18" charset="0"/>
              </a:rPr>
              <a:t>significant at 1% level of significance, an improvement in both economic and statistical terms)</a:t>
            </a:r>
          </a:p>
          <a:p>
            <a:pPr algn="just">
              <a:buNone/>
            </a:pPr>
            <a:endParaRPr lang="en-US" sz="800" dirty="0" smtClean="0">
              <a:latin typeface="Georgia" pitchFamily="18" charset="0"/>
            </a:endParaRPr>
          </a:p>
          <a:p>
            <a:pPr algn="just"/>
            <a:r>
              <a:rPr lang="en-US" sz="1400" dirty="0" smtClean="0">
                <a:solidFill>
                  <a:srgbClr val="0000FF"/>
                </a:solidFill>
                <a:latin typeface="Georgia" pitchFamily="18" charset="0"/>
              </a:rPr>
              <a:t>Population growth, labour force participation rates, labour remuneration growth, unemployment growth rate were found to be statistically insignificant, suggesting that these variables do not explain employment in the Free State. </a:t>
            </a:r>
          </a:p>
          <a:p>
            <a:pPr algn="just">
              <a:buNone/>
            </a:pPr>
            <a:endParaRPr lang="en-US" sz="800" dirty="0" smtClean="0">
              <a:latin typeface="Georgia" pitchFamily="18" charset="0"/>
            </a:endParaRPr>
          </a:p>
          <a:p>
            <a:pPr algn="just"/>
            <a:r>
              <a:rPr lang="en-US" sz="1400" dirty="0" smtClean="0">
                <a:solidFill>
                  <a:srgbClr val="FF0000"/>
                </a:solidFill>
                <a:latin typeface="Georgia" pitchFamily="18" charset="0"/>
              </a:rPr>
              <a:t>Secondly, given the size of our sample size, study limited t0 a maximum of 3 variables, since the more explanatory variables in a model, the smaller the degrees of freedom.</a:t>
            </a:r>
          </a:p>
          <a:p>
            <a:pPr algn="just"/>
            <a:endParaRPr lang="en-US" sz="1400" dirty="0">
              <a:latin typeface="Georgia" pitchFamily="18" charset="0"/>
            </a:endParaRPr>
          </a:p>
        </p:txBody>
      </p:sp>
      <p:sp>
        <p:nvSpPr>
          <p:cNvPr id="4" name="Title 1"/>
          <p:cNvSpPr>
            <a:spLocks noGrp="1"/>
          </p:cNvSpPr>
          <p:nvPr>
            <p:ph type="title"/>
          </p:nvPr>
        </p:nvSpPr>
        <p:spPr>
          <a:xfrm>
            <a:off x="-73026" y="288925"/>
            <a:ext cx="6689726" cy="487362"/>
          </a:xfrm>
        </p:spPr>
        <p:txBody>
          <a:bodyPr/>
          <a:lstStyle/>
          <a:p>
            <a:r>
              <a:rPr lang="en-US" sz="2400" b="1" dirty="0" smtClean="0">
                <a:solidFill>
                  <a:srgbClr val="008000"/>
                </a:solidFill>
                <a:latin typeface="Bodoni MT Black" pitchFamily="18" charset="0"/>
              </a:rPr>
              <a:t>Result 1 </a:t>
            </a:r>
            <a:br>
              <a:rPr lang="en-US" sz="2400" b="1" dirty="0" smtClean="0">
                <a:solidFill>
                  <a:srgbClr val="008000"/>
                </a:solidFill>
                <a:latin typeface="Bodoni MT Black" pitchFamily="18" charset="0"/>
              </a:rPr>
            </a:br>
            <a:r>
              <a:rPr lang="en-US" sz="2400" b="1" dirty="0" smtClean="0">
                <a:solidFill>
                  <a:srgbClr val="008000"/>
                </a:solidFill>
                <a:latin typeface="Bodoni MT Black" pitchFamily="18" charset="0"/>
              </a:rPr>
              <a:t>Coefficient varies between 0.70 and 0.94</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nvGraphicFramePr>
        <p:xfrm>
          <a:off x="482600" y="1311282"/>
          <a:ext cx="8251824" cy="4527541"/>
        </p:xfrm>
        <a:graphic>
          <a:graphicData uri="http://schemas.openxmlformats.org/drawingml/2006/table">
            <a:tbl>
              <a:tblPr/>
              <a:tblGrid>
                <a:gridCol w="709457"/>
                <a:gridCol w="751043"/>
                <a:gridCol w="790638"/>
                <a:gridCol w="979148"/>
                <a:gridCol w="1105946"/>
                <a:gridCol w="836251"/>
                <a:gridCol w="905687"/>
                <a:gridCol w="1047580"/>
                <a:gridCol w="1126074"/>
              </a:tblGrid>
              <a:tr h="581391">
                <a:tc>
                  <a:txBody>
                    <a:bodyPr/>
                    <a:lstStyle/>
                    <a:p>
                      <a:pPr marL="0" marR="0" algn="ctr">
                        <a:lnSpc>
                          <a:spcPct val="115000"/>
                        </a:lnSpc>
                        <a:spcBef>
                          <a:spcPts val="0"/>
                        </a:spcBef>
                        <a:spcAft>
                          <a:spcPts val="0"/>
                        </a:spcAft>
                      </a:pPr>
                      <a:r>
                        <a:rPr lang="en-US" sz="1100" dirty="0">
                          <a:solidFill>
                            <a:srgbClr val="000000"/>
                          </a:solidFill>
                          <a:latin typeface="Arial Narrow"/>
                          <a:ea typeface="Times New Roman"/>
                          <a:cs typeface="Times New Roman"/>
                        </a:rPr>
                        <a:t>Years</a:t>
                      </a:r>
                      <a:endParaRPr lang="en-US"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Population Growth</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GDP Growth</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Employment Growth</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Unemployment Growth</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Labour Force Growth</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Labour Productivity Growth</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Labour Remuneration Growth</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Simple Growth Elasticity of Employment</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987">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1997</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1.21%</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1.60%</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1.37%</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13.01%</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3.71%</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2.29%</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10.29%</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100" dirty="0">
                          <a:solidFill>
                            <a:srgbClr val="000000"/>
                          </a:solidFill>
                          <a:latin typeface="Arial Narrow"/>
                          <a:ea typeface="Times New Roman"/>
                          <a:cs typeface="Times New Roman"/>
                        </a:rPr>
                        <a:t>0.86</a:t>
                      </a:r>
                      <a:endParaRPr lang="en-US"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r>
              <a:tr h="279987">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1998</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1.09%</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dirty="0">
                          <a:solidFill>
                            <a:srgbClr val="000000"/>
                          </a:solidFill>
                          <a:latin typeface="Arial Narrow"/>
                          <a:ea typeface="Times New Roman"/>
                          <a:cs typeface="Times New Roman"/>
                        </a:rPr>
                        <a:t>-3.55%</a:t>
                      </a:r>
                      <a:endParaRPr lang="en-US"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FF00"/>
                    </a:solidFill>
                  </a:tcPr>
                </a:tc>
                <a:tc>
                  <a:txBody>
                    <a:bodyPr/>
                    <a:lstStyle/>
                    <a:p>
                      <a:pPr marL="0" marR="0" algn="ctr">
                        <a:lnSpc>
                          <a:spcPct val="115000"/>
                        </a:lnSpc>
                        <a:spcBef>
                          <a:spcPts val="0"/>
                        </a:spcBef>
                        <a:spcAft>
                          <a:spcPts val="0"/>
                        </a:spcAft>
                      </a:pPr>
                      <a:r>
                        <a:rPr lang="en-US" sz="1100" dirty="0">
                          <a:solidFill>
                            <a:srgbClr val="000000"/>
                          </a:solidFill>
                          <a:latin typeface="Arial Narrow"/>
                          <a:ea typeface="Times New Roman"/>
                          <a:cs typeface="Times New Roman"/>
                        </a:rPr>
                        <a:t>-2.30%</a:t>
                      </a:r>
                      <a:endParaRPr lang="en-US"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FF00"/>
                    </a:solidFill>
                  </a:tcPr>
                </a:tc>
                <a:tc>
                  <a:txBody>
                    <a:bodyPr/>
                    <a:lstStyle/>
                    <a:p>
                      <a:pPr marL="0" marR="0" algn="ctr">
                        <a:lnSpc>
                          <a:spcPct val="115000"/>
                        </a:lnSpc>
                        <a:spcBef>
                          <a:spcPts val="0"/>
                        </a:spcBef>
                        <a:spcAft>
                          <a:spcPts val="0"/>
                        </a:spcAft>
                      </a:pPr>
                      <a:r>
                        <a:rPr lang="en-US" sz="1100" dirty="0">
                          <a:solidFill>
                            <a:srgbClr val="000000"/>
                          </a:solidFill>
                          <a:latin typeface="Arial Narrow"/>
                          <a:ea typeface="Times New Roman"/>
                          <a:cs typeface="Times New Roman"/>
                        </a:rPr>
                        <a:t>35.36%</a:t>
                      </a:r>
                      <a:endParaRPr lang="en-US"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0000"/>
                    </a:solidFill>
                  </a:tcPr>
                </a:tc>
                <a:tc>
                  <a:txBody>
                    <a:bodyPr/>
                    <a:lstStyle/>
                    <a:p>
                      <a:pPr marL="0" marR="0" algn="ctr">
                        <a:lnSpc>
                          <a:spcPct val="115000"/>
                        </a:lnSpc>
                        <a:spcBef>
                          <a:spcPts val="0"/>
                        </a:spcBef>
                        <a:spcAft>
                          <a:spcPts val="0"/>
                        </a:spcAft>
                      </a:pPr>
                      <a:r>
                        <a:rPr lang="en-US" sz="1100" dirty="0">
                          <a:solidFill>
                            <a:srgbClr val="000000"/>
                          </a:solidFill>
                          <a:latin typeface="Arial Narrow"/>
                          <a:ea typeface="Times New Roman"/>
                          <a:cs typeface="Times New Roman"/>
                        </a:rPr>
                        <a:t>5.96%</a:t>
                      </a:r>
                      <a:endParaRPr lang="en-US"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dirty="0">
                          <a:solidFill>
                            <a:srgbClr val="000000"/>
                          </a:solidFill>
                          <a:latin typeface="Arial Narrow"/>
                          <a:ea typeface="Times New Roman"/>
                          <a:cs typeface="Times New Roman"/>
                        </a:rPr>
                        <a:t>-4.06%</a:t>
                      </a:r>
                      <a:endParaRPr lang="en-US"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dirty="0">
                          <a:solidFill>
                            <a:srgbClr val="000000"/>
                          </a:solidFill>
                          <a:latin typeface="Arial Narrow"/>
                          <a:ea typeface="Times New Roman"/>
                          <a:cs typeface="Times New Roman"/>
                        </a:rPr>
                        <a:t>2.76%</a:t>
                      </a:r>
                      <a:endParaRPr lang="en-US"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dirty="0">
                          <a:solidFill>
                            <a:srgbClr val="000000"/>
                          </a:solidFill>
                          <a:latin typeface="Arial Narrow"/>
                          <a:ea typeface="Times New Roman"/>
                          <a:cs typeface="Times New Roman"/>
                        </a:rPr>
                        <a:t>0.65</a:t>
                      </a:r>
                      <a:endParaRPr lang="en-US"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FF00"/>
                    </a:solidFill>
                  </a:tcPr>
                </a:tc>
              </a:tr>
              <a:tr h="279987">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1999</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0.95%</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4.27%</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5.87%</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-4.06%</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3.09%</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3.41%</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9.57%</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dirty="0">
                          <a:solidFill>
                            <a:srgbClr val="000000"/>
                          </a:solidFill>
                          <a:latin typeface="Arial Narrow"/>
                          <a:ea typeface="Times New Roman"/>
                          <a:cs typeface="Times New Roman"/>
                        </a:rPr>
                        <a:t>1.37</a:t>
                      </a:r>
                      <a:endParaRPr lang="en-US"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r>
              <a:tr h="279987">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2000</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0.83%</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2.30%</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2.51%</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12.83%</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5.20%</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3.22%</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6.36%</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dirty="0">
                          <a:solidFill>
                            <a:srgbClr val="000000"/>
                          </a:solidFill>
                          <a:latin typeface="Arial Narrow"/>
                          <a:ea typeface="Times New Roman"/>
                          <a:cs typeface="Times New Roman"/>
                        </a:rPr>
                        <a:t>1.09</a:t>
                      </a:r>
                      <a:endParaRPr lang="en-US"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r>
              <a:tr h="279987">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2001</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0.74%</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dirty="0">
                          <a:solidFill>
                            <a:srgbClr val="000000"/>
                          </a:solidFill>
                          <a:latin typeface="Arial Narrow"/>
                          <a:ea typeface="Times New Roman"/>
                          <a:cs typeface="Times New Roman"/>
                        </a:rPr>
                        <a:t>-0.91%</a:t>
                      </a:r>
                      <a:endParaRPr lang="en-US"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FF00"/>
                    </a:solidFill>
                  </a:tcPr>
                </a:tc>
                <a:tc>
                  <a:txBody>
                    <a:bodyPr/>
                    <a:lstStyle/>
                    <a:p>
                      <a:pPr marL="0" marR="0" algn="ctr">
                        <a:lnSpc>
                          <a:spcPct val="115000"/>
                        </a:lnSpc>
                        <a:spcBef>
                          <a:spcPts val="0"/>
                        </a:spcBef>
                        <a:spcAft>
                          <a:spcPts val="0"/>
                        </a:spcAft>
                      </a:pPr>
                      <a:r>
                        <a:rPr lang="en-US" sz="1100" dirty="0">
                          <a:solidFill>
                            <a:srgbClr val="000000"/>
                          </a:solidFill>
                          <a:latin typeface="Arial Narrow"/>
                          <a:ea typeface="Times New Roman"/>
                          <a:cs typeface="Times New Roman"/>
                        </a:rPr>
                        <a:t>-0.79%</a:t>
                      </a:r>
                      <a:endParaRPr lang="en-US"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FF00"/>
                    </a:solidFill>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14.64%</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3.53%</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-0.14%</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7.39%</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dirty="0">
                          <a:solidFill>
                            <a:srgbClr val="000000"/>
                          </a:solidFill>
                          <a:latin typeface="Arial Narrow"/>
                          <a:ea typeface="Times New Roman"/>
                          <a:cs typeface="Times New Roman"/>
                        </a:rPr>
                        <a:t>0.87</a:t>
                      </a:r>
                      <a:endParaRPr lang="en-US"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FF00"/>
                    </a:solidFill>
                  </a:tcPr>
                </a:tc>
              </a:tr>
              <a:tr h="279987">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2002</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0.64%</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dirty="0">
                          <a:solidFill>
                            <a:srgbClr val="000000"/>
                          </a:solidFill>
                          <a:latin typeface="Arial Narrow"/>
                          <a:ea typeface="Times New Roman"/>
                          <a:cs typeface="Times New Roman"/>
                        </a:rPr>
                        <a:t>4.47%</a:t>
                      </a:r>
                      <a:endParaRPr lang="en-US"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0000"/>
                    </a:solidFill>
                  </a:tcPr>
                </a:tc>
                <a:tc>
                  <a:txBody>
                    <a:bodyPr/>
                    <a:lstStyle/>
                    <a:p>
                      <a:pPr marL="0" marR="0" algn="ctr">
                        <a:lnSpc>
                          <a:spcPct val="115000"/>
                        </a:lnSpc>
                        <a:spcBef>
                          <a:spcPts val="0"/>
                        </a:spcBef>
                        <a:spcAft>
                          <a:spcPts val="0"/>
                        </a:spcAft>
                      </a:pPr>
                      <a:r>
                        <a:rPr lang="en-US" sz="1100" dirty="0">
                          <a:solidFill>
                            <a:srgbClr val="000000"/>
                          </a:solidFill>
                          <a:latin typeface="Arial Narrow"/>
                          <a:ea typeface="Times New Roman"/>
                          <a:cs typeface="Times New Roman"/>
                        </a:rPr>
                        <a:t>-4.07%</a:t>
                      </a:r>
                      <a:endParaRPr lang="en-US"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0000"/>
                    </a:solidFill>
                  </a:tcPr>
                </a:tc>
                <a:tc>
                  <a:txBody>
                    <a:bodyPr/>
                    <a:lstStyle/>
                    <a:p>
                      <a:pPr marL="0" marR="0" algn="ctr">
                        <a:lnSpc>
                          <a:spcPct val="115000"/>
                        </a:lnSpc>
                        <a:spcBef>
                          <a:spcPts val="0"/>
                        </a:spcBef>
                        <a:spcAft>
                          <a:spcPts val="0"/>
                        </a:spcAft>
                      </a:pPr>
                      <a:r>
                        <a:rPr lang="en-US" sz="1100" dirty="0">
                          <a:solidFill>
                            <a:srgbClr val="000000"/>
                          </a:solidFill>
                          <a:latin typeface="Arial Narrow"/>
                          <a:ea typeface="Times New Roman"/>
                          <a:cs typeface="Times New Roman"/>
                        </a:rPr>
                        <a:t>10.16%</a:t>
                      </a:r>
                      <a:endParaRPr lang="en-US"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0.34%</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3.90%</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13.74%</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dirty="0">
                          <a:solidFill>
                            <a:srgbClr val="000000"/>
                          </a:solidFill>
                          <a:latin typeface="Arial Narrow"/>
                          <a:ea typeface="Times New Roman"/>
                          <a:cs typeface="Times New Roman"/>
                        </a:rPr>
                        <a:t>-0.91</a:t>
                      </a:r>
                      <a:endParaRPr lang="en-US"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0000"/>
                    </a:solidFill>
                  </a:tcPr>
                </a:tc>
              </a:tr>
              <a:tr h="279987">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2003</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0.55%</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2.32%</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dirty="0">
                          <a:solidFill>
                            <a:srgbClr val="000000"/>
                          </a:solidFill>
                          <a:latin typeface="Arial Narrow"/>
                          <a:ea typeface="Times New Roman"/>
                          <a:cs typeface="Times New Roman"/>
                        </a:rPr>
                        <a:t>1.44%</a:t>
                      </a:r>
                      <a:endParaRPr lang="en-US"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-0.22%</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0.88%</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-1.21%</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8.43%</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dirty="0">
                          <a:solidFill>
                            <a:srgbClr val="000000"/>
                          </a:solidFill>
                          <a:latin typeface="Arial Narrow"/>
                          <a:ea typeface="Times New Roman"/>
                          <a:cs typeface="Times New Roman"/>
                        </a:rPr>
                        <a:t>0.62</a:t>
                      </a:r>
                      <a:endParaRPr lang="en-US"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r>
              <a:tr h="279987">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2004</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0.42%</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dirty="0">
                          <a:solidFill>
                            <a:srgbClr val="000000"/>
                          </a:solidFill>
                          <a:latin typeface="Arial Narrow"/>
                          <a:ea typeface="Times New Roman"/>
                          <a:cs typeface="Times New Roman"/>
                        </a:rPr>
                        <a:t>3.87%</a:t>
                      </a:r>
                      <a:endParaRPr lang="en-US"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0000"/>
                    </a:solidFill>
                  </a:tcPr>
                </a:tc>
                <a:tc>
                  <a:txBody>
                    <a:bodyPr/>
                    <a:lstStyle/>
                    <a:p>
                      <a:pPr marL="0" marR="0" algn="ctr">
                        <a:lnSpc>
                          <a:spcPct val="115000"/>
                        </a:lnSpc>
                        <a:spcBef>
                          <a:spcPts val="0"/>
                        </a:spcBef>
                        <a:spcAft>
                          <a:spcPts val="0"/>
                        </a:spcAft>
                      </a:pPr>
                      <a:r>
                        <a:rPr lang="en-US" sz="1100" dirty="0">
                          <a:solidFill>
                            <a:srgbClr val="000000"/>
                          </a:solidFill>
                          <a:latin typeface="Arial Narrow"/>
                          <a:ea typeface="Times New Roman"/>
                          <a:cs typeface="Times New Roman"/>
                        </a:rPr>
                        <a:t>-1.43%</a:t>
                      </a:r>
                      <a:endParaRPr lang="en-US"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0000"/>
                    </a:solidFill>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-6.78%</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dirty="0">
                          <a:solidFill>
                            <a:srgbClr val="000000"/>
                          </a:solidFill>
                          <a:latin typeface="Arial Narrow"/>
                          <a:ea typeface="Times New Roman"/>
                          <a:cs typeface="Times New Roman"/>
                        </a:rPr>
                        <a:t>-3.23%</a:t>
                      </a:r>
                      <a:endParaRPr lang="en-US"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0000"/>
                    </a:solidFill>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6.86%</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11.15%</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dirty="0">
                          <a:solidFill>
                            <a:srgbClr val="000000"/>
                          </a:solidFill>
                          <a:latin typeface="Arial Narrow"/>
                          <a:ea typeface="Times New Roman"/>
                          <a:cs typeface="Times New Roman"/>
                        </a:rPr>
                        <a:t>-0.37</a:t>
                      </a:r>
                      <a:endParaRPr lang="en-US"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0000"/>
                    </a:solidFill>
                  </a:tcPr>
                </a:tc>
              </a:tr>
              <a:tr h="279987">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2005</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0.32%</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dirty="0">
                          <a:solidFill>
                            <a:srgbClr val="000000"/>
                          </a:solidFill>
                          <a:latin typeface="Arial Narrow"/>
                          <a:ea typeface="Times New Roman"/>
                          <a:cs typeface="Times New Roman"/>
                        </a:rPr>
                        <a:t>4.04%</a:t>
                      </a:r>
                      <a:endParaRPr lang="en-US"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dirty="0">
                          <a:solidFill>
                            <a:srgbClr val="000000"/>
                          </a:solidFill>
                          <a:latin typeface="Arial Narrow"/>
                          <a:ea typeface="Times New Roman"/>
                          <a:cs typeface="Times New Roman"/>
                        </a:rPr>
                        <a:t>2.15%</a:t>
                      </a:r>
                      <a:endParaRPr lang="en-US"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dirty="0">
                          <a:solidFill>
                            <a:srgbClr val="000000"/>
                          </a:solidFill>
                          <a:latin typeface="Arial Narrow"/>
                          <a:ea typeface="Times New Roman"/>
                          <a:cs typeface="Times New Roman"/>
                        </a:rPr>
                        <a:t>8.10%</a:t>
                      </a:r>
                      <a:endParaRPr lang="en-US"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4.08%</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3.03%</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6.00%</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dirty="0">
                          <a:solidFill>
                            <a:srgbClr val="000000"/>
                          </a:solidFill>
                          <a:latin typeface="Arial Narrow"/>
                          <a:ea typeface="Times New Roman"/>
                          <a:cs typeface="Times New Roman"/>
                        </a:rPr>
                        <a:t>0.53</a:t>
                      </a:r>
                      <a:endParaRPr lang="en-US"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r>
              <a:tr h="279987">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2006</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0.21%</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4.07%</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3.23%</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-4.96%</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0.47%</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-0.25%</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14.49%</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dirty="0">
                          <a:solidFill>
                            <a:srgbClr val="000000"/>
                          </a:solidFill>
                          <a:latin typeface="Arial Narrow"/>
                          <a:ea typeface="Times New Roman"/>
                          <a:cs typeface="Times New Roman"/>
                        </a:rPr>
                        <a:t>0.79</a:t>
                      </a:r>
                      <a:endParaRPr lang="en-US"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r>
              <a:tr h="279987">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2007</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0.07%</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4.59%</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4.13%</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-7.89%</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0.31%</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-6.49%</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dirty="0">
                          <a:solidFill>
                            <a:srgbClr val="000000"/>
                          </a:solidFill>
                          <a:latin typeface="Arial Narrow"/>
                          <a:ea typeface="Times New Roman"/>
                          <a:cs typeface="Times New Roman"/>
                        </a:rPr>
                        <a:t>13.94%</a:t>
                      </a:r>
                      <a:endParaRPr lang="en-US"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dirty="0">
                          <a:solidFill>
                            <a:srgbClr val="000000"/>
                          </a:solidFill>
                          <a:latin typeface="Arial Narrow"/>
                          <a:ea typeface="Times New Roman"/>
                          <a:cs typeface="Times New Roman"/>
                        </a:rPr>
                        <a:t>0.90</a:t>
                      </a:r>
                      <a:endParaRPr lang="en-US"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r>
              <a:tr h="279987">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2008</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0.00%</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3.27%</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4.57%</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-8.06%</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0.87%</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-5.45%</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15.67%</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100" dirty="0">
                          <a:solidFill>
                            <a:srgbClr val="000000"/>
                          </a:solidFill>
                          <a:latin typeface="Arial Narrow"/>
                          <a:ea typeface="Times New Roman"/>
                          <a:cs typeface="Times New Roman"/>
                        </a:rPr>
                        <a:t>1.40</a:t>
                      </a:r>
                      <a:endParaRPr lang="en-US"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r>
              <a:tr h="293153">
                <a:tc>
                  <a:txBody>
                    <a:bodyPr/>
                    <a:lstStyle/>
                    <a:p>
                      <a:pPr marL="0" marR="0" algn="ctr">
                        <a:lnSpc>
                          <a:spcPct val="115000"/>
                        </a:lnSpc>
                        <a:spcBef>
                          <a:spcPts val="0"/>
                        </a:spcBef>
                        <a:spcAft>
                          <a:spcPts val="0"/>
                        </a:spcAft>
                      </a:pPr>
                      <a:r>
                        <a:rPr lang="en-US" sz="1100" dirty="0" smtClean="0">
                          <a:solidFill>
                            <a:srgbClr val="000000"/>
                          </a:solidFill>
                          <a:latin typeface="Arial Narrow"/>
                          <a:ea typeface="Times New Roman"/>
                          <a:cs typeface="Times New Roman"/>
                        </a:rPr>
                        <a:t>2009</a:t>
                      </a:r>
                      <a:endParaRPr lang="en-US"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-0.16%</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latin typeface="Arial Narrow"/>
                          <a:ea typeface="Times New Roman"/>
                          <a:cs typeface="Times New Roman"/>
                        </a:rPr>
                        <a:t>-1.12%</a:t>
                      </a:r>
                      <a:endParaRPr lang="en-US"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marL="0" marR="0" algn="ctr">
                        <a:lnSpc>
                          <a:spcPct val="115000"/>
                        </a:lnSpc>
                        <a:spcBef>
                          <a:spcPts val="0"/>
                        </a:spcBef>
                        <a:spcAft>
                          <a:spcPts val="0"/>
                        </a:spcAft>
                      </a:pPr>
                      <a:r>
                        <a:rPr lang="en-US" sz="1100" dirty="0">
                          <a:solidFill>
                            <a:srgbClr val="000000"/>
                          </a:solidFill>
                          <a:latin typeface="Arial Narrow"/>
                          <a:ea typeface="Times New Roman"/>
                          <a:cs typeface="Times New Roman"/>
                        </a:rPr>
                        <a:t>-4.77%</a:t>
                      </a:r>
                      <a:endParaRPr lang="en-US"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-3.01%</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latin typeface="Arial Narrow"/>
                          <a:ea typeface="Times New Roman"/>
                          <a:cs typeface="Times New Roman"/>
                        </a:rPr>
                        <a:t>-4.30%</a:t>
                      </a:r>
                      <a:endParaRPr lang="en-US"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1.69%</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0.00%</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latin typeface="Arial Narrow"/>
                          <a:ea typeface="Times New Roman"/>
                          <a:cs typeface="Times New Roman"/>
                        </a:rPr>
                        <a:t>4.27</a:t>
                      </a:r>
                      <a:endParaRPr lang="en-US"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accent2">
                        <a:lumMod val="40000"/>
                        <a:lumOff val="60000"/>
                      </a:schemeClr>
                    </a:solidFill>
                  </a:tcPr>
                </a:tc>
              </a:tr>
              <a:tr h="293153">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Average</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0.53%</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2.25%</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0.92%</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4.55%</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1.61%</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latin typeface="Arial Narrow"/>
                          <a:ea typeface="Times New Roman"/>
                          <a:cs typeface="Times New Roman"/>
                        </a:rPr>
                        <a:t>0.52%</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latin typeface="Arial Narrow"/>
                          <a:ea typeface="Times New Roman"/>
                          <a:cs typeface="Times New Roman"/>
                        </a:rPr>
                        <a:t>9.22%</a:t>
                      </a:r>
                      <a:endParaRPr lang="en-US"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latin typeface="Arial Narrow"/>
                          <a:ea typeface="Times New Roman"/>
                          <a:cs typeface="Times New Roman"/>
                        </a:rPr>
                        <a:t>0.82</a:t>
                      </a:r>
                      <a:endParaRPr lang="en-US"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bl>
          </a:graphicData>
        </a:graphic>
      </p:graphicFrame>
      <p:sp>
        <p:nvSpPr>
          <p:cNvPr id="5" name="Title 1"/>
          <p:cNvSpPr>
            <a:spLocks noGrp="1"/>
          </p:cNvSpPr>
          <p:nvPr>
            <p:ph type="title"/>
          </p:nvPr>
        </p:nvSpPr>
        <p:spPr>
          <a:xfrm>
            <a:off x="-73027" y="288925"/>
            <a:ext cx="7054851" cy="487362"/>
          </a:xfrm>
        </p:spPr>
        <p:txBody>
          <a:bodyPr/>
          <a:lstStyle/>
          <a:p>
            <a:r>
              <a:rPr lang="en-US" sz="2400" b="1" dirty="0" smtClean="0">
                <a:solidFill>
                  <a:srgbClr val="008000"/>
                </a:solidFill>
                <a:latin typeface="Bodoni MT Black" pitchFamily="18" charset="0"/>
              </a:rPr>
              <a:t>Result 2</a:t>
            </a:r>
            <a:br>
              <a:rPr lang="en-US" sz="2400" b="1" dirty="0" smtClean="0">
                <a:solidFill>
                  <a:srgbClr val="008000"/>
                </a:solidFill>
                <a:latin typeface="Bodoni MT Black" pitchFamily="18" charset="0"/>
              </a:rPr>
            </a:br>
            <a:r>
              <a:rPr lang="en-US" sz="2400" b="1" dirty="0" smtClean="0">
                <a:solidFill>
                  <a:srgbClr val="008000"/>
                </a:solidFill>
                <a:latin typeface="Bodoni MT Black" pitchFamily="18" charset="0"/>
              </a:rPr>
              <a:t>Coefficient averages 0.82, similar to </a:t>
            </a:r>
            <a:r>
              <a:rPr lang="en-US" sz="2400" b="1" dirty="0" err="1" smtClean="0">
                <a:solidFill>
                  <a:srgbClr val="008000"/>
                </a:solidFill>
                <a:latin typeface="Bodoni MT Black" pitchFamily="18" charset="0"/>
              </a:rPr>
              <a:t>Bhorat’s</a:t>
            </a:r>
            <a:r>
              <a:rPr lang="en-US" sz="2400" b="1" dirty="0" smtClean="0">
                <a:solidFill>
                  <a:srgbClr val="008000"/>
                </a:solidFill>
                <a:latin typeface="Bodoni MT Black" pitchFamily="18" charset="0"/>
              </a:rPr>
              <a:t> findings</a:t>
            </a:r>
          </a:p>
        </p:txBody>
      </p:sp>
      <p:cxnSp>
        <p:nvCxnSpPr>
          <p:cNvPr id="6" name="Straight Arrow Connector 5"/>
          <p:cNvCxnSpPr/>
          <p:nvPr/>
        </p:nvCxnSpPr>
        <p:spPr>
          <a:xfrm rot="5400000">
            <a:off x="118269" y="3721100"/>
            <a:ext cx="3358359" cy="79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9" name="Curved Up Arrow 8"/>
          <p:cNvSpPr/>
          <p:nvPr/>
        </p:nvSpPr>
        <p:spPr>
          <a:xfrm>
            <a:off x="1577975" y="5838825"/>
            <a:ext cx="3797300" cy="438150"/>
          </a:xfrm>
          <a:prstGeom prst="curvedUp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Curved Left Arrow 10"/>
          <p:cNvSpPr/>
          <p:nvPr/>
        </p:nvSpPr>
        <p:spPr>
          <a:xfrm rot="5400000">
            <a:off x="3877024" y="4997801"/>
            <a:ext cx="322632" cy="2089669"/>
          </a:xfrm>
          <a:prstGeom prst="curvedLeftArrow">
            <a:avLst>
              <a:gd name="adj1" fmla="val 25000"/>
              <a:gd name="adj2" fmla="val 50000"/>
              <a:gd name="adj3" fmla="val 43892"/>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Curved Up Arrow 11"/>
          <p:cNvSpPr/>
          <p:nvPr/>
        </p:nvSpPr>
        <p:spPr>
          <a:xfrm>
            <a:off x="2235201" y="5838825"/>
            <a:ext cx="1314450" cy="292100"/>
          </a:xfrm>
          <a:prstGeom prst="curvedUpArrow">
            <a:avLst/>
          </a:prstGeom>
          <a:solidFill>
            <a:srgbClr val="00FF00"/>
          </a:solidFill>
          <a:ln>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Curved Up Arrow 13"/>
          <p:cNvSpPr/>
          <p:nvPr/>
        </p:nvSpPr>
        <p:spPr>
          <a:xfrm>
            <a:off x="5959475" y="5838825"/>
            <a:ext cx="1314450" cy="292100"/>
          </a:xfrm>
          <a:prstGeom prst="curvedUp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409575" y="1238254"/>
          <a:ext cx="8324850" cy="4600575"/>
        </p:xfrm>
        <a:graphic>
          <a:graphicData uri="http://schemas.openxmlformats.org/drawingml/2006/table">
            <a:tbl>
              <a:tblPr/>
              <a:tblGrid>
                <a:gridCol w="659297"/>
                <a:gridCol w="789903"/>
                <a:gridCol w="691501"/>
                <a:gridCol w="980446"/>
                <a:gridCol w="728178"/>
                <a:gridCol w="891885"/>
                <a:gridCol w="523323"/>
                <a:gridCol w="728178"/>
                <a:gridCol w="638722"/>
                <a:gridCol w="873098"/>
                <a:gridCol w="820319"/>
              </a:tblGrid>
              <a:tr h="318425">
                <a:tc>
                  <a:txBody>
                    <a:bodyPr/>
                    <a:lstStyle/>
                    <a:p>
                      <a:pPr marL="0" marR="0" algn="ctr">
                        <a:lnSpc>
                          <a:spcPct val="115000"/>
                        </a:lnSpc>
                        <a:spcBef>
                          <a:spcPts val="0"/>
                        </a:spcBef>
                        <a:spcAft>
                          <a:spcPts val="0"/>
                        </a:spcAft>
                      </a:pPr>
                      <a:r>
                        <a:rPr lang="en-US" sz="1200" dirty="0">
                          <a:solidFill>
                            <a:srgbClr val="000000"/>
                          </a:solidFill>
                          <a:latin typeface="Arial Narrow"/>
                          <a:ea typeface="Times New Roman"/>
                          <a:cs typeface="Times New Roman"/>
                        </a:rPr>
                        <a:t>Years</a:t>
                      </a:r>
                      <a:endParaRPr lang="en-US" sz="12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Agriculture</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Mining</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Manufacturing</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Electricity</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Construction</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Trade</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Transport</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Finance</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Community</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Total</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3775">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1997</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-0.13</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3.46</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-1.27</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0.10</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1.01</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8.35</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0.08</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1.70</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-20.43</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200" dirty="0">
                          <a:solidFill>
                            <a:srgbClr val="000000"/>
                          </a:solidFill>
                          <a:latin typeface="Arial Narrow"/>
                          <a:ea typeface="Times New Roman"/>
                          <a:cs typeface="Times New Roman"/>
                        </a:rPr>
                        <a:t>0.86</a:t>
                      </a:r>
                      <a:endParaRPr lang="en-US" sz="12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00"/>
                    </a:solidFill>
                  </a:tcPr>
                </a:tc>
              </a:tr>
              <a:tr h="303775">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1998</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0.01</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1.90</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-3.27</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0.16</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0.40</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27.27</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-1.42</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4.23</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2.61</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dirty="0">
                          <a:solidFill>
                            <a:srgbClr val="000000"/>
                          </a:solidFill>
                          <a:latin typeface="Arial Narrow"/>
                          <a:ea typeface="Times New Roman"/>
                          <a:cs typeface="Times New Roman"/>
                        </a:rPr>
                        <a:t>0.65</a:t>
                      </a:r>
                      <a:endParaRPr lang="en-US" sz="12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00"/>
                    </a:solidFill>
                  </a:tcPr>
                </a:tc>
              </a:tr>
              <a:tr h="303775">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1999</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0.02</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5.70</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1.01</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0.00</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2.00</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3.52</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-0.33</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0.77</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3.27</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1.37</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00"/>
                    </a:solidFill>
                  </a:tcPr>
                </a:tc>
              </a:tr>
              <a:tr h="303775">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2000</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-0.02</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0.89</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0.00</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-0.15</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0.52</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2.91</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-0.11</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-1.50</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3.21</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dirty="0">
                          <a:solidFill>
                            <a:srgbClr val="000000"/>
                          </a:solidFill>
                          <a:latin typeface="Arial Narrow"/>
                          <a:ea typeface="Times New Roman"/>
                          <a:cs typeface="Times New Roman"/>
                        </a:rPr>
                        <a:t>1.09</a:t>
                      </a:r>
                      <a:endParaRPr lang="en-US" sz="12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00"/>
                    </a:solidFill>
                  </a:tcPr>
                </a:tc>
              </a:tr>
              <a:tr h="303775">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2001</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-0.55</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1.15</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0.14</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0.18</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-0.08</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0.12</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-2.42</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0.17</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-1.64</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dirty="0">
                          <a:solidFill>
                            <a:srgbClr val="000000"/>
                          </a:solidFill>
                          <a:latin typeface="Arial Narrow"/>
                          <a:ea typeface="Times New Roman"/>
                          <a:cs typeface="Times New Roman"/>
                        </a:rPr>
                        <a:t>0.87</a:t>
                      </a:r>
                      <a:endParaRPr lang="en-US" sz="12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00"/>
                    </a:solidFill>
                  </a:tcPr>
                </a:tc>
              </a:tr>
              <a:tr h="303775">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2002</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dirty="0">
                          <a:solidFill>
                            <a:srgbClr val="000000"/>
                          </a:solidFill>
                          <a:latin typeface="Arial Narrow"/>
                          <a:ea typeface="Times New Roman"/>
                          <a:cs typeface="Times New Roman"/>
                        </a:rPr>
                        <a:t>-4.79</a:t>
                      </a:r>
                      <a:endParaRPr lang="en-US" sz="12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-0.43</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-3.05</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-0.29</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1.30</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-4.19</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-0.81</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0.56</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2.44</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dirty="0">
                          <a:solidFill>
                            <a:srgbClr val="000000"/>
                          </a:solidFill>
                          <a:latin typeface="Arial Narrow"/>
                          <a:ea typeface="Times New Roman"/>
                          <a:cs typeface="Times New Roman"/>
                        </a:rPr>
                        <a:t>-0.91</a:t>
                      </a:r>
                      <a:endParaRPr lang="en-US" sz="12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00"/>
                    </a:solidFill>
                  </a:tcPr>
                </a:tc>
              </a:tr>
              <a:tr h="303775">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2003</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0.62</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0.70</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3.83</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-1.60</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0.73</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1.33</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-2.74</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-0.82</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1.35</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dirty="0">
                          <a:solidFill>
                            <a:srgbClr val="000000"/>
                          </a:solidFill>
                          <a:latin typeface="Arial Narrow"/>
                          <a:ea typeface="Times New Roman"/>
                          <a:cs typeface="Times New Roman"/>
                        </a:rPr>
                        <a:t>0.62</a:t>
                      </a:r>
                      <a:endParaRPr lang="en-US" sz="12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00"/>
                    </a:solidFill>
                  </a:tcPr>
                </a:tc>
              </a:tr>
              <a:tr h="303775">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2004</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-15.17</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-2.92</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0.27</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0.25</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1.83</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0.12</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0.94</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-0.28</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0.01</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dirty="0">
                          <a:solidFill>
                            <a:srgbClr val="000000"/>
                          </a:solidFill>
                          <a:latin typeface="Arial Narrow"/>
                          <a:ea typeface="Times New Roman"/>
                          <a:cs typeface="Times New Roman"/>
                        </a:rPr>
                        <a:t>-0.37</a:t>
                      </a:r>
                      <a:endParaRPr lang="en-US" sz="12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00"/>
                    </a:solidFill>
                  </a:tcPr>
                </a:tc>
              </a:tr>
              <a:tr h="303775">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2005</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-0.87</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-2.58</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0.01</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0.97</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3.39</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3.91</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dirty="0">
                          <a:solidFill>
                            <a:srgbClr val="000000"/>
                          </a:solidFill>
                          <a:latin typeface="Arial Narrow"/>
                          <a:ea typeface="Times New Roman"/>
                          <a:cs typeface="Times New Roman"/>
                        </a:rPr>
                        <a:t>0.84</a:t>
                      </a:r>
                      <a:endParaRPr lang="en-US" sz="12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1.01</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0.76</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dirty="0">
                          <a:solidFill>
                            <a:srgbClr val="000000"/>
                          </a:solidFill>
                          <a:latin typeface="Arial Narrow"/>
                          <a:ea typeface="Times New Roman"/>
                          <a:cs typeface="Times New Roman"/>
                        </a:rPr>
                        <a:t>0.53</a:t>
                      </a:r>
                      <a:endParaRPr lang="en-US" sz="12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00"/>
                    </a:solidFill>
                  </a:tcPr>
                </a:tc>
              </a:tr>
              <a:tr h="303775">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2006</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0.17</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0.76</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0.41</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1.40</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0.25</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1.73</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-0.38</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0.42</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0.70</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dirty="0">
                          <a:solidFill>
                            <a:srgbClr val="000000"/>
                          </a:solidFill>
                          <a:latin typeface="Arial Narrow"/>
                          <a:ea typeface="Times New Roman"/>
                          <a:cs typeface="Times New Roman"/>
                        </a:rPr>
                        <a:t>0.79</a:t>
                      </a:r>
                      <a:endParaRPr lang="en-US" sz="12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00"/>
                    </a:solidFill>
                  </a:tcPr>
                </a:tc>
              </a:tr>
              <a:tr h="303775">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2007</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2.85</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-2.57</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-0.03</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1.43</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0.13</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-0.97</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-0.18</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0.53</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1.53</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dirty="0">
                          <a:solidFill>
                            <a:srgbClr val="000000"/>
                          </a:solidFill>
                          <a:latin typeface="Arial Narrow"/>
                          <a:ea typeface="Times New Roman"/>
                          <a:cs typeface="Times New Roman"/>
                        </a:rPr>
                        <a:t>0.90</a:t>
                      </a:r>
                      <a:endParaRPr lang="en-US" sz="12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00"/>
                    </a:solidFill>
                  </a:tcPr>
                </a:tc>
              </a:tr>
              <a:tr h="303775">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2008</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-0.10</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0.65</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0.08</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-3.09</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-0.28</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6.07</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3.71</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1.70</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1.66</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dirty="0">
                          <a:solidFill>
                            <a:srgbClr val="000000"/>
                          </a:solidFill>
                          <a:latin typeface="Arial Narrow"/>
                          <a:ea typeface="Times New Roman"/>
                          <a:cs typeface="Times New Roman"/>
                        </a:rPr>
                        <a:t>1.40</a:t>
                      </a:r>
                      <a:endParaRPr lang="en-US" sz="12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00"/>
                    </a:solidFill>
                  </a:tcPr>
                </a:tc>
              </a:tr>
              <a:tr h="318425">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2009</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3.45</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2.15</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0.29</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8.48</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-0.88</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3.11</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-17.20</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4.99</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0.45</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0000"/>
                          </a:solidFill>
                          <a:latin typeface="Arial Narrow"/>
                          <a:ea typeface="Times New Roman"/>
                          <a:cs typeface="Times New Roman"/>
                        </a:rPr>
                        <a:t>4.27</a:t>
                      </a:r>
                      <a:endParaRPr lang="en-US" sz="12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00"/>
                    </a:solidFill>
                  </a:tcPr>
                </a:tc>
              </a:tr>
              <a:tr h="318425">
                <a:tc>
                  <a:txBody>
                    <a:bodyPr/>
                    <a:lstStyle/>
                    <a:p>
                      <a:pPr marL="0" marR="0" algn="ctr">
                        <a:lnSpc>
                          <a:spcPct val="115000"/>
                        </a:lnSpc>
                        <a:spcBef>
                          <a:spcPts val="0"/>
                        </a:spcBef>
                        <a:spcAft>
                          <a:spcPts val="0"/>
                        </a:spcAft>
                      </a:pPr>
                      <a:r>
                        <a:rPr lang="en-US" sz="1200">
                          <a:solidFill>
                            <a:srgbClr val="000000"/>
                          </a:solidFill>
                          <a:latin typeface="Arial Narrow"/>
                          <a:ea typeface="Times New Roman"/>
                          <a:cs typeface="Times New Roman"/>
                        </a:rPr>
                        <a:t>Average</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0000"/>
                          </a:solidFill>
                          <a:latin typeface="Arial Narrow"/>
                          <a:ea typeface="Times New Roman"/>
                          <a:cs typeface="Times New Roman"/>
                        </a:rPr>
                        <a:t>-1.44</a:t>
                      </a:r>
                      <a:endParaRPr lang="en-US" sz="12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200" dirty="0">
                          <a:solidFill>
                            <a:srgbClr val="000000"/>
                          </a:solidFill>
                          <a:latin typeface="Arial Narrow"/>
                          <a:ea typeface="Times New Roman"/>
                          <a:cs typeface="Times New Roman"/>
                        </a:rPr>
                        <a:t>3.82</a:t>
                      </a:r>
                      <a:endParaRPr lang="en-US" sz="12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200" dirty="0">
                          <a:solidFill>
                            <a:srgbClr val="000000"/>
                          </a:solidFill>
                          <a:latin typeface="Arial Narrow"/>
                          <a:ea typeface="Times New Roman"/>
                          <a:cs typeface="Times New Roman"/>
                        </a:rPr>
                        <a:t>-0.35</a:t>
                      </a:r>
                      <a:endParaRPr lang="en-US" sz="12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200" dirty="0">
                          <a:solidFill>
                            <a:srgbClr val="000000"/>
                          </a:solidFill>
                          <a:latin typeface="Arial Narrow"/>
                          <a:ea typeface="Times New Roman"/>
                          <a:cs typeface="Times New Roman"/>
                        </a:rPr>
                        <a:t>0.06</a:t>
                      </a:r>
                      <a:endParaRPr lang="en-US" sz="12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200" dirty="0">
                          <a:solidFill>
                            <a:srgbClr val="000000"/>
                          </a:solidFill>
                          <a:latin typeface="Arial Narrow"/>
                          <a:ea typeface="Times New Roman"/>
                          <a:cs typeface="Times New Roman"/>
                        </a:rPr>
                        <a:t>0.69</a:t>
                      </a:r>
                      <a:endParaRPr lang="en-US" sz="12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200" dirty="0">
                          <a:solidFill>
                            <a:srgbClr val="000000"/>
                          </a:solidFill>
                          <a:latin typeface="Arial Narrow"/>
                          <a:ea typeface="Times New Roman"/>
                          <a:cs typeface="Times New Roman"/>
                        </a:rPr>
                        <a:t>2.44</a:t>
                      </a:r>
                      <a:endParaRPr lang="en-US" sz="12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200" dirty="0">
                          <a:solidFill>
                            <a:srgbClr val="000000"/>
                          </a:solidFill>
                          <a:latin typeface="Arial Narrow"/>
                          <a:ea typeface="Times New Roman"/>
                          <a:cs typeface="Times New Roman"/>
                        </a:rPr>
                        <a:t>-0.34</a:t>
                      </a:r>
                      <a:endParaRPr lang="en-US" sz="12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200" dirty="0">
                          <a:solidFill>
                            <a:srgbClr val="000000"/>
                          </a:solidFill>
                          <a:latin typeface="Arial Narrow"/>
                          <a:ea typeface="Times New Roman"/>
                          <a:cs typeface="Times New Roman"/>
                        </a:rPr>
                        <a:t>0.83</a:t>
                      </a:r>
                      <a:endParaRPr lang="en-US" sz="12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200" dirty="0">
                          <a:solidFill>
                            <a:srgbClr val="000000"/>
                          </a:solidFill>
                          <a:latin typeface="Arial Narrow"/>
                          <a:ea typeface="Times New Roman"/>
                          <a:cs typeface="Times New Roman"/>
                        </a:rPr>
                        <a:t>1.65</a:t>
                      </a:r>
                      <a:endParaRPr lang="en-US" sz="12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200" dirty="0">
                          <a:solidFill>
                            <a:srgbClr val="000000"/>
                          </a:solidFill>
                          <a:latin typeface="Arial Narrow"/>
                          <a:ea typeface="Times New Roman"/>
                          <a:cs typeface="Times New Roman"/>
                        </a:rPr>
                        <a:t>0.82</a:t>
                      </a:r>
                      <a:endParaRPr lang="en-US" sz="12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bl>
          </a:graphicData>
        </a:graphic>
      </p:graphicFrame>
      <p:sp>
        <p:nvSpPr>
          <p:cNvPr id="9" name="Title 1"/>
          <p:cNvSpPr>
            <a:spLocks noGrp="1"/>
          </p:cNvSpPr>
          <p:nvPr>
            <p:ph type="title"/>
          </p:nvPr>
        </p:nvSpPr>
        <p:spPr>
          <a:xfrm>
            <a:off x="-73026" y="288925"/>
            <a:ext cx="6689726" cy="487362"/>
          </a:xfrm>
        </p:spPr>
        <p:txBody>
          <a:bodyPr/>
          <a:lstStyle/>
          <a:p>
            <a:r>
              <a:rPr lang="en-US" sz="2400" b="1" dirty="0" smtClean="0">
                <a:solidFill>
                  <a:srgbClr val="008000"/>
                </a:solidFill>
                <a:latin typeface="Bodoni MT Black" pitchFamily="18" charset="0"/>
              </a:rPr>
              <a:t>Result 3 </a:t>
            </a:r>
            <a:br>
              <a:rPr lang="en-US" sz="2400" b="1" dirty="0" smtClean="0">
                <a:solidFill>
                  <a:srgbClr val="008000"/>
                </a:solidFill>
                <a:latin typeface="Bodoni MT Black" pitchFamily="18" charset="0"/>
              </a:rPr>
            </a:br>
            <a:r>
              <a:rPr lang="en-US" sz="2400" b="1" dirty="0" smtClean="0">
                <a:solidFill>
                  <a:srgbClr val="008000"/>
                </a:solidFill>
                <a:latin typeface="Bodoni MT Black" pitchFamily="18" charset="0"/>
              </a:rPr>
              <a:t>Mining &amp; Trade have highest coefficient, but structure of economy is key….</a:t>
            </a:r>
          </a:p>
        </p:txBody>
      </p:sp>
      <p:cxnSp>
        <p:nvCxnSpPr>
          <p:cNvPr id="5" name="Straight Arrow Connector 4"/>
          <p:cNvCxnSpPr/>
          <p:nvPr/>
        </p:nvCxnSpPr>
        <p:spPr>
          <a:xfrm rot="5400000" flipH="1" flipV="1">
            <a:off x="1980407" y="6020594"/>
            <a:ext cx="365125" cy="1588"/>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rot="5400000" flipH="1" flipV="1">
            <a:off x="5266532" y="6020594"/>
            <a:ext cx="365125" cy="1588"/>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rot="5400000" flipH="1" flipV="1">
            <a:off x="7311232" y="6020593"/>
            <a:ext cx="365125" cy="1588"/>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5400000" flipH="1" flipV="1">
            <a:off x="6507957" y="6020593"/>
            <a:ext cx="365125" cy="1588"/>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482599" y="1238243"/>
          <a:ext cx="8251823" cy="3505209"/>
        </p:xfrm>
        <a:graphic>
          <a:graphicData uri="http://schemas.openxmlformats.org/drawingml/2006/table">
            <a:tbl>
              <a:tblPr/>
              <a:tblGrid>
                <a:gridCol w="703786"/>
                <a:gridCol w="703786"/>
                <a:gridCol w="703786"/>
                <a:gridCol w="703786"/>
                <a:gridCol w="791760"/>
                <a:gridCol w="703786"/>
                <a:gridCol w="861468"/>
                <a:gridCol w="539435"/>
                <a:gridCol w="703786"/>
                <a:gridCol w="703786"/>
                <a:gridCol w="1132658"/>
              </a:tblGrid>
              <a:tr h="493691">
                <a:tc>
                  <a:txBody>
                    <a:bodyPr/>
                    <a:lstStyle/>
                    <a:p>
                      <a:pPr algn="ctr" fontAlgn="ctr"/>
                      <a:r>
                        <a:rPr lang="en-US" sz="1050" b="0" i="0" u="none" strike="noStrike" dirty="0">
                          <a:solidFill>
                            <a:srgbClr val="000000"/>
                          </a:solidFill>
                          <a:latin typeface="Arial Narrow"/>
                        </a:rPr>
                        <a:t> </a:t>
                      </a:r>
                    </a:p>
                  </a:txBody>
                  <a:tcPr marL="0" marR="0" marT="0" marB="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en-US" sz="1050" b="0" i="0" u="none" strike="noStrike" dirty="0">
                          <a:solidFill>
                            <a:srgbClr val="000000"/>
                          </a:solidFill>
                          <a:latin typeface="Arial Narrow"/>
                        </a:rPr>
                        <a:t> </a:t>
                      </a:r>
                    </a:p>
                  </a:txBody>
                  <a:tcPr marL="0" marR="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en-US" sz="1050" b="0" i="0" u="none" strike="noStrike" dirty="0">
                          <a:solidFill>
                            <a:srgbClr val="000000"/>
                          </a:solidFill>
                          <a:latin typeface="Arial Narrow"/>
                        </a:rPr>
                        <a:t>Agriculture</a:t>
                      </a:r>
                    </a:p>
                  </a:txBody>
                  <a:tcPr marL="0" marR="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en-US" sz="1050" b="0" i="0" u="none" strike="noStrike" dirty="0">
                          <a:solidFill>
                            <a:srgbClr val="000000"/>
                          </a:solidFill>
                          <a:latin typeface="Arial Narrow"/>
                        </a:rPr>
                        <a:t>Mining</a:t>
                      </a:r>
                    </a:p>
                  </a:txBody>
                  <a:tcPr marL="0" marR="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en-US" sz="1050" b="0" i="0" u="none" strike="noStrike" dirty="0">
                          <a:solidFill>
                            <a:srgbClr val="000000"/>
                          </a:solidFill>
                          <a:latin typeface="Arial Narrow"/>
                        </a:rPr>
                        <a:t>Manufacturing</a:t>
                      </a:r>
                    </a:p>
                  </a:txBody>
                  <a:tcPr marL="0" marR="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en-US" sz="1050" b="0" i="0" u="none" strike="noStrike" dirty="0">
                          <a:solidFill>
                            <a:srgbClr val="000000"/>
                          </a:solidFill>
                          <a:latin typeface="Arial Narrow"/>
                        </a:rPr>
                        <a:t>Electricity</a:t>
                      </a:r>
                    </a:p>
                  </a:txBody>
                  <a:tcPr marL="0" marR="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en-US" sz="1050" b="0" i="0" u="none" strike="noStrike" dirty="0">
                          <a:solidFill>
                            <a:srgbClr val="000000"/>
                          </a:solidFill>
                          <a:latin typeface="Arial Narrow"/>
                        </a:rPr>
                        <a:t>Construction</a:t>
                      </a:r>
                    </a:p>
                  </a:txBody>
                  <a:tcPr marL="0" marR="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en-US" sz="1050" b="0" i="0" u="none" strike="noStrike" dirty="0">
                          <a:solidFill>
                            <a:srgbClr val="000000"/>
                          </a:solidFill>
                          <a:latin typeface="Arial Narrow"/>
                        </a:rPr>
                        <a:t>Trade</a:t>
                      </a:r>
                    </a:p>
                  </a:txBody>
                  <a:tcPr marL="0" marR="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en-US" sz="1050" b="0" i="0" u="none" strike="noStrike" dirty="0">
                          <a:solidFill>
                            <a:srgbClr val="000000"/>
                          </a:solidFill>
                          <a:latin typeface="Arial Narrow"/>
                        </a:rPr>
                        <a:t>Transport</a:t>
                      </a:r>
                    </a:p>
                  </a:txBody>
                  <a:tcPr marL="0" marR="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en-US" sz="1050" b="0" i="0" u="none" strike="noStrike" dirty="0">
                          <a:solidFill>
                            <a:srgbClr val="000000"/>
                          </a:solidFill>
                          <a:latin typeface="Arial Narrow"/>
                        </a:rPr>
                        <a:t>Finance</a:t>
                      </a:r>
                    </a:p>
                  </a:txBody>
                  <a:tcPr marL="0" marR="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en-US" sz="1050" b="0" i="0" u="none" strike="noStrike" dirty="0">
                          <a:solidFill>
                            <a:srgbClr val="000000"/>
                          </a:solidFill>
                          <a:latin typeface="Arial Narrow"/>
                        </a:rPr>
                        <a:t>Community services</a:t>
                      </a:r>
                    </a:p>
                  </a:txBody>
                  <a:tcPr marL="0" marR="0" marT="0"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493691">
                <a:tc rowSpan="3">
                  <a:txBody>
                    <a:bodyPr/>
                    <a:lstStyle/>
                    <a:p>
                      <a:pPr algn="ctr" fontAlgn="ctr"/>
                      <a:r>
                        <a:rPr lang="en-US" sz="1050" b="0" i="0" u="none" strike="noStrike" dirty="0" smtClean="0">
                          <a:solidFill>
                            <a:srgbClr val="000000"/>
                          </a:solidFill>
                          <a:latin typeface="Arial Narrow"/>
                        </a:rPr>
                        <a:t>Contribution to</a:t>
                      </a:r>
                      <a:r>
                        <a:rPr lang="en-US" sz="1050" b="0" i="0" u="none" strike="noStrike" baseline="0" dirty="0" smtClean="0">
                          <a:solidFill>
                            <a:srgbClr val="000000"/>
                          </a:solidFill>
                          <a:latin typeface="Arial Narrow"/>
                        </a:rPr>
                        <a:t> </a:t>
                      </a:r>
                      <a:r>
                        <a:rPr lang="en-US" sz="1050" b="0" i="0" u="none" strike="noStrike" dirty="0" smtClean="0">
                          <a:solidFill>
                            <a:srgbClr val="000000"/>
                          </a:solidFill>
                          <a:latin typeface="Arial Narrow"/>
                        </a:rPr>
                        <a:t>GDP</a:t>
                      </a:r>
                      <a:endParaRPr lang="en-US" sz="1050" b="0" i="0" u="none" strike="noStrike" dirty="0">
                        <a:solidFill>
                          <a:srgbClr val="000000"/>
                        </a:solidFill>
                        <a:latin typeface="Arial Narrow"/>
                      </a:endParaRPr>
                    </a:p>
                  </a:txBody>
                  <a:tcPr marL="0" marR="0" marT="0" marB="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50" b="0" i="0" u="none" strike="noStrike">
                          <a:solidFill>
                            <a:srgbClr val="000000"/>
                          </a:solidFill>
                          <a:latin typeface="Arial Narrow"/>
                        </a:rPr>
                        <a:t>1996</a:t>
                      </a:r>
                    </a:p>
                  </a:txBody>
                  <a:tcPr marL="0" marR="0" marT="0" marB="0" anchor="ctr">
                    <a:lnL>
                      <a:noFill/>
                    </a:lnL>
                    <a:lnR>
                      <a:noFill/>
                    </a:lnR>
                    <a:lnT w="12700" cap="flat" cmpd="sng" algn="ctr">
                      <a:solidFill>
                        <a:schemeClr val="tx1"/>
                      </a:solidFill>
                      <a:prstDash val="solid"/>
                      <a:round/>
                      <a:headEnd type="none" w="med" len="med"/>
                      <a:tailEnd type="none" w="med" len="med"/>
                    </a:lnT>
                    <a:lnB>
                      <a:noFill/>
                    </a:lnB>
                    <a:solidFill>
                      <a:srgbClr val="FFFF00"/>
                    </a:solidFill>
                  </a:tcPr>
                </a:tc>
                <a:tc>
                  <a:txBody>
                    <a:bodyPr/>
                    <a:lstStyle/>
                    <a:p>
                      <a:pPr algn="ctr" fontAlgn="ctr"/>
                      <a:r>
                        <a:rPr lang="en-US" sz="1050" b="0" i="0" u="none" strike="noStrike">
                          <a:solidFill>
                            <a:srgbClr val="000000"/>
                          </a:solidFill>
                          <a:latin typeface="Arial Narrow"/>
                        </a:rPr>
                        <a:t>5.34%</a:t>
                      </a:r>
                    </a:p>
                  </a:txBody>
                  <a:tcPr marL="0" marR="0" marT="0" marB="0" anchor="ctr">
                    <a:lnL>
                      <a:noFill/>
                    </a:lnL>
                    <a:lnR>
                      <a:noFill/>
                    </a:lnR>
                    <a:lnT w="12700" cap="flat" cmpd="sng" algn="ctr">
                      <a:solidFill>
                        <a:schemeClr val="tx1"/>
                      </a:solidFill>
                      <a:prstDash val="solid"/>
                      <a:round/>
                      <a:headEnd type="none" w="med" len="med"/>
                      <a:tailEnd type="none" w="med" len="med"/>
                    </a:lnT>
                    <a:lnB>
                      <a:noFill/>
                    </a:lnB>
                    <a:solidFill>
                      <a:srgbClr val="FFFF00"/>
                    </a:solidFill>
                  </a:tcPr>
                </a:tc>
                <a:tc>
                  <a:txBody>
                    <a:bodyPr/>
                    <a:lstStyle/>
                    <a:p>
                      <a:pPr algn="ctr" fontAlgn="ctr"/>
                      <a:r>
                        <a:rPr lang="en-US" sz="1050" b="0" i="0" u="none" strike="noStrike">
                          <a:solidFill>
                            <a:srgbClr val="000000"/>
                          </a:solidFill>
                          <a:latin typeface="Arial Narrow"/>
                        </a:rPr>
                        <a:t>15.89%</a:t>
                      </a:r>
                    </a:p>
                  </a:txBody>
                  <a:tcPr marL="0" marR="0" marT="0" marB="0" anchor="ctr">
                    <a:lnL>
                      <a:noFill/>
                    </a:lnL>
                    <a:lnR>
                      <a:noFill/>
                    </a:lnR>
                    <a:lnT w="12700" cap="flat" cmpd="sng" algn="ctr">
                      <a:solidFill>
                        <a:schemeClr val="tx1"/>
                      </a:solidFill>
                      <a:prstDash val="solid"/>
                      <a:round/>
                      <a:headEnd type="none" w="med" len="med"/>
                      <a:tailEnd type="none" w="med" len="med"/>
                    </a:lnT>
                    <a:lnB>
                      <a:noFill/>
                    </a:lnB>
                    <a:solidFill>
                      <a:srgbClr val="FFFF00"/>
                    </a:solidFill>
                  </a:tcPr>
                </a:tc>
                <a:tc>
                  <a:txBody>
                    <a:bodyPr/>
                    <a:lstStyle/>
                    <a:p>
                      <a:pPr algn="ctr" fontAlgn="ctr"/>
                      <a:r>
                        <a:rPr lang="en-US" sz="1050" b="0" i="0" u="none" strike="noStrike">
                          <a:solidFill>
                            <a:srgbClr val="000000"/>
                          </a:solidFill>
                          <a:latin typeface="Arial Narrow"/>
                        </a:rPr>
                        <a:t>12.29%</a:t>
                      </a:r>
                    </a:p>
                  </a:txBody>
                  <a:tcPr marL="0" marR="0" marT="0" marB="0" anchor="ctr">
                    <a:lnL>
                      <a:noFill/>
                    </a:lnL>
                    <a:lnR>
                      <a:noFill/>
                    </a:lnR>
                    <a:lnT w="12700" cap="flat" cmpd="sng" algn="ctr">
                      <a:solidFill>
                        <a:schemeClr val="tx1"/>
                      </a:solidFill>
                      <a:prstDash val="solid"/>
                      <a:round/>
                      <a:headEnd type="none" w="med" len="med"/>
                      <a:tailEnd type="none" w="med" len="med"/>
                    </a:lnT>
                    <a:lnB>
                      <a:noFill/>
                    </a:lnB>
                    <a:solidFill>
                      <a:srgbClr val="FFFF00"/>
                    </a:solidFill>
                  </a:tcPr>
                </a:tc>
                <a:tc>
                  <a:txBody>
                    <a:bodyPr/>
                    <a:lstStyle/>
                    <a:p>
                      <a:pPr algn="ctr" fontAlgn="ctr"/>
                      <a:r>
                        <a:rPr lang="en-US" sz="1050" b="0" i="0" u="none" strike="noStrike">
                          <a:solidFill>
                            <a:srgbClr val="000000"/>
                          </a:solidFill>
                          <a:latin typeface="Arial Narrow"/>
                        </a:rPr>
                        <a:t>3.27%</a:t>
                      </a:r>
                    </a:p>
                  </a:txBody>
                  <a:tcPr marL="0" marR="0" marT="0" marB="0" anchor="ctr">
                    <a:lnL>
                      <a:noFill/>
                    </a:lnL>
                    <a:lnR>
                      <a:noFill/>
                    </a:lnR>
                    <a:lnT w="12700" cap="flat" cmpd="sng" algn="ctr">
                      <a:solidFill>
                        <a:schemeClr val="tx1"/>
                      </a:solidFill>
                      <a:prstDash val="solid"/>
                      <a:round/>
                      <a:headEnd type="none" w="med" len="med"/>
                      <a:tailEnd type="none" w="med" len="med"/>
                    </a:lnT>
                    <a:lnB>
                      <a:noFill/>
                    </a:lnB>
                    <a:solidFill>
                      <a:srgbClr val="FFFF00"/>
                    </a:solidFill>
                  </a:tcPr>
                </a:tc>
                <a:tc>
                  <a:txBody>
                    <a:bodyPr/>
                    <a:lstStyle/>
                    <a:p>
                      <a:pPr algn="ctr" fontAlgn="ctr"/>
                      <a:r>
                        <a:rPr lang="en-US" sz="1050" b="0" i="0" u="none" strike="noStrike">
                          <a:solidFill>
                            <a:srgbClr val="000000"/>
                          </a:solidFill>
                          <a:latin typeface="Arial Narrow"/>
                        </a:rPr>
                        <a:t>1.90%</a:t>
                      </a:r>
                    </a:p>
                  </a:txBody>
                  <a:tcPr marL="0" marR="0" marT="0" marB="0" anchor="ctr">
                    <a:lnL>
                      <a:noFill/>
                    </a:lnL>
                    <a:lnR>
                      <a:noFill/>
                    </a:lnR>
                    <a:lnT w="12700" cap="flat" cmpd="sng" algn="ctr">
                      <a:solidFill>
                        <a:schemeClr val="tx1"/>
                      </a:solidFill>
                      <a:prstDash val="solid"/>
                      <a:round/>
                      <a:headEnd type="none" w="med" len="med"/>
                      <a:tailEnd type="none" w="med" len="med"/>
                    </a:lnT>
                    <a:lnB>
                      <a:noFill/>
                    </a:lnB>
                    <a:solidFill>
                      <a:srgbClr val="FFFF00"/>
                    </a:solidFill>
                  </a:tcPr>
                </a:tc>
                <a:tc>
                  <a:txBody>
                    <a:bodyPr/>
                    <a:lstStyle/>
                    <a:p>
                      <a:pPr algn="ctr" fontAlgn="ctr"/>
                      <a:r>
                        <a:rPr lang="en-US" sz="1050" b="0" i="0" u="none" strike="noStrike">
                          <a:solidFill>
                            <a:srgbClr val="000000"/>
                          </a:solidFill>
                          <a:latin typeface="Arial Narrow"/>
                        </a:rPr>
                        <a:t>11.36%</a:t>
                      </a:r>
                    </a:p>
                  </a:txBody>
                  <a:tcPr marL="0" marR="0" marT="0" marB="0" anchor="ctr">
                    <a:lnL>
                      <a:noFill/>
                    </a:lnL>
                    <a:lnR>
                      <a:noFill/>
                    </a:lnR>
                    <a:lnT w="12700" cap="flat" cmpd="sng" algn="ctr">
                      <a:solidFill>
                        <a:schemeClr val="tx1"/>
                      </a:solidFill>
                      <a:prstDash val="solid"/>
                      <a:round/>
                      <a:headEnd type="none" w="med" len="med"/>
                      <a:tailEnd type="none" w="med" len="med"/>
                    </a:lnT>
                    <a:lnB>
                      <a:noFill/>
                    </a:lnB>
                    <a:solidFill>
                      <a:srgbClr val="FFFF00"/>
                    </a:solidFill>
                  </a:tcPr>
                </a:tc>
                <a:tc>
                  <a:txBody>
                    <a:bodyPr/>
                    <a:lstStyle/>
                    <a:p>
                      <a:pPr algn="ctr" fontAlgn="ctr"/>
                      <a:r>
                        <a:rPr lang="en-US" sz="1050" b="0" i="0" u="none" strike="noStrike">
                          <a:solidFill>
                            <a:srgbClr val="000000"/>
                          </a:solidFill>
                          <a:latin typeface="Arial Narrow"/>
                        </a:rPr>
                        <a:t>7.46%</a:t>
                      </a:r>
                    </a:p>
                  </a:txBody>
                  <a:tcPr marL="0" marR="0" marT="0" marB="0" anchor="ctr">
                    <a:lnL>
                      <a:noFill/>
                    </a:lnL>
                    <a:lnR>
                      <a:noFill/>
                    </a:lnR>
                    <a:lnT w="12700" cap="flat" cmpd="sng" algn="ctr">
                      <a:solidFill>
                        <a:schemeClr val="tx1"/>
                      </a:solidFill>
                      <a:prstDash val="solid"/>
                      <a:round/>
                      <a:headEnd type="none" w="med" len="med"/>
                      <a:tailEnd type="none" w="med" len="med"/>
                    </a:lnT>
                    <a:lnB>
                      <a:noFill/>
                    </a:lnB>
                    <a:solidFill>
                      <a:srgbClr val="FFFF00"/>
                    </a:solidFill>
                  </a:tcPr>
                </a:tc>
                <a:tc>
                  <a:txBody>
                    <a:bodyPr/>
                    <a:lstStyle/>
                    <a:p>
                      <a:pPr algn="ctr" fontAlgn="ctr"/>
                      <a:r>
                        <a:rPr lang="en-US" sz="1050" b="0" i="0" u="none" strike="noStrike">
                          <a:solidFill>
                            <a:srgbClr val="000000"/>
                          </a:solidFill>
                          <a:latin typeface="Arial Narrow"/>
                        </a:rPr>
                        <a:t>14.95%</a:t>
                      </a:r>
                    </a:p>
                  </a:txBody>
                  <a:tcPr marL="0" marR="0" marT="0" marB="0" anchor="ctr">
                    <a:lnL>
                      <a:noFill/>
                    </a:lnL>
                    <a:lnR>
                      <a:noFill/>
                    </a:lnR>
                    <a:lnT w="12700" cap="flat" cmpd="sng" algn="ctr">
                      <a:solidFill>
                        <a:schemeClr val="tx1"/>
                      </a:solidFill>
                      <a:prstDash val="solid"/>
                      <a:round/>
                      <a:headEnd type="none" w="med" len="med"/>
                      <a:tailEnd type="none" w="med" len="med"/>
                    </a:lnT>
                    <a:lnB>
                      <a:noFill/>
                    </a:lnB>
                    <a:solidFill>
                      <a:srgbClr val="FFFF00"/>
                    </a:solidFill>
                  </a:tcPr>
                </a:tc>
                <a:tc>
                  <a:txBody>
                    <a:bodyPr/>
                    <a:lstStyle/>
                    <a:p>
                      <a:pPr algn="ctr" fontAlgn="ctr"/>
                      <a:r>
                        <a:rPr lang="en-US" sz="1050" b="0" i="0" u="none" strike="noStrike">
                          <a:solidFill>
                            <a:srgbClr val="000000"/>
                          </a:solidFill>
                          <a:latin typeface="Arial Narrow"/>
                        </a:rPr>
                        <a:t>27.54%</a:t>
                      </a:r>
                    </a:p>
                  </a:txBody>
                  <a:tcPr marL="0" marR="0" marT="0"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rgbClr val="FFFF00"/>
                    </a:solidFill>
                  </a:tcPr>
                </a:tc>
              </a:tr>
              <a:tr h="493691">
                <a:tc vMerge="1">
                  <a:txBody>
                    <a:bodyPr/>
                    <a:lstStyle/>
                    <a:p>
                      <a:endParaRPr lang="en-US"/>
                    </a:p>
                  </a:txBody>
                  <a:tcPr/>
                </a:tc>
                <a:tc>
                  <a:txBody>
                    <a:bodyPr/>
                    <a:lstStyle/>
                    <a:p>
                      <a:pPr algn="ctr" fontAlgn="ctr"/>
                      <a:r>
                        <a:rPr lang="en-US" sz="1050" b="0" i="0" u="none" strike="noStrike">
                          <a:solidFill>
                            <a:srgbClr val="000000"/>
                          </a:solidFill>
                          <a:latin typeface="Arial Narrow"/>
                        </a:rPr>
                        <a:t>2009</a:t>
                      </a:r>
                    </a:p>
                  </a:txBody>
                  <a:tcPr marL="0" marR="0" marT="0" marB="0" anchor="ctr">
                    <a:lnL>
                      <a:noFill/>
                    </a:lnL>
                    <a:lnR>
                      <a:noFill/>
                    </a:lnR>
                    <a:lnT>
                      <a:noFill/>
                    </a:lnT>
                    <a:lnB>
                      <a:noFill/>
                    </a:lnB>
                    <a:solidFill>
                      <a:srgbClr val="FFFF00"/>
                    </a:solidFill>
                  </a:tcPr>
                </a:tc>
                <a:tc>
                  <a:txBody>
                    <a:bodyPr/>
                    <a:lstStyle/>
                    <a:p>
                      <a:pPr algn="ctr" fontAlgn="ctr"/>
                      <a:r>
                        <a:rPr lang="en-US" sz="1050" b="0" i="0" u="none" strike="noStrike">
                          <a:solidFill>
                            <a:srgbClr val="000000"/>
                          </a:solidFill>
                          <a:latin typeface="Arial Narrow"/>
                        </a:rPr>
                        <a:t>3.69%</a:t>
                      </a:r>
                    </a:p>
                  </a:txBody>
                  <a:tcPr marL="0" marR="0" marT="0" marB="0" anchor="ctr">
                    <a:lnL>
                      <a:noFill/>
                    </a:lnL>
                    <a:lnR>
                      <a:noFill/>
                    </a:lnR>
                    <a:lnT>
                      <a:noFill/>
                    </a:lnT>
                    <a:lnB>
                      <a:noFill/>
                    </a:lnB>
                    <a:solidFill>
                      <a:srgbClr val="FFFF00"/>
                    </a:solidFill>
                  </a:tcPr>
                </a:tc>
                <a:tc>
                  <a:txBody>
                    <a:bodyPr/>
                    <a:lstStyle/>
                    <a:p>
                      <a:pPr algn="ctr" fontAlgn="ctr"/>
                      <a:r>
                        <a:rPr lang="en-US" sz="1050" b="0" i="0" u="none" strike="noStrike">
                          <a:solidFill>
                            <a:srgbClr val="000000"/>
                          </a:solidFill>
                          <a:latin typeface="Arial Narrow"/>
                        </a:rPr>
                        <a:t>8.50%</a:t>
                      </a:r>
                    </a:p>
                  </a:txBody>
                  <a:tcPr marL="0" marR="0" marT="0" marB="0" anchor="ctr">
                    <a:lnL>
                      <a:noFill/>
                    </a:lnL>
                    <a:lnR>
                      <a:noFill/>
                    </a:lnR>
                    <a:lnT>
                      <a:noFill/>
                    </a:lnT>
                    <a:lnB>
                      <a:noFill/>
                    </a:lnB>
                    <a:solidFill>
                      <a:srgbClr val="FFFF00"/>
                    </a:solidFill>
                  </a:tcPr>
                </a:tc>
                <a:tc>
                  <a:txBody>
                    <a:bodyPr/>
                    <a:lstStyle/>
                    <a:p>
                      <a:pPr algn="ctr" fontAlgn="ctr"/>
                      <a:r>
                        <a:rPr lang="en-US" sz="1050" b="0" i="0" u="none" strike="noStrike">
                          <a:solidFill>
                            <a:srgbClr val="000000"/>
                          </a:solidFill>
                          <a:latin typeface="Arial Narrow"/>
                        </a:rPr>
                        <a:t>12.66%</a:t>
                      </a:r>
                    </a:p>
                  </a:txBody>
                  <a:tcPr marL="0" marR="0" marT="0" marB="0" anchor="ctr">
                    <a:lnL>
                      <a:noFill/>
                    </a:lnL>
                    <a:lnR>
                      <a:noFill/>
                    </a:lnR>
                    <a:lnT>
                      <a:noFill/>
                    </a:lnT>
                    <a:lnB>
                      <a:noFill/>
                    </a:lnB>
                    <a:solidFill>
                      <a:srgbClr val="FFFF00"/>
                    </a:solidFill>
                  </a:tcPr>
                </a:tc>
                <a:tc>
                  <a:txBody>
                    <a:bodyPr/>
                    <a:lstStyle/>
                    <a:p>
                      <a:pPr algn="ctr" fontAlgn="ctr"/>
                      <a:r>
                        <a:rPr lang="en-US" sz="1050" b="0" i="0" u="none" strike="noStrike">
                          <a:solidFill>
                            <a:srgbClr val="000000"/>
                          </a:solidFill>
                          <a:latin typeface="Arial Narrow"/>
                        </a:rPr>
                        <a:t>3.00%</a:t>
                      </a:r>
                    </a:p>
                  </a:txBody>
                  <a:tcPr marL="0" marR="0" marT="0" marB="0" anchor="ctr">
                    <a:lnL>
                      <a:noFill/>
                    </a:lnL>
                    <a:lnR>
                      <a:noFill/>
                    </a:lnR>
                    <a:lnT>
                      <a:noFill/>
                    </a:lnT>
                    <a:lnB>
                      <a:noFill/>
                    </a:lnB>
                    <a:solidFill>
                      <a:srgbClr val="FFFF00"/>
                    </a:solidFill>
                  </a:tcPr>
                </a:tc>
                <a:tc>
                  <a:txBody>
                    <a:bodyPr/>
                    <a:lstStyle/>
                    <a:p>
                      <a:pPr algn="ctr" fontAlgn="ctr"/>
                      <a:r>
                        <a:rPr lang="en-US" sz="1050" b="0" i="0" u="none" strike="noStrike">
                          <a:solidFill>
                            <a:srgbClr val="000000"/>
                          </a:solidFill>
                          <a:latin typeface="Arial Narrow"/>
                        </a:rPr>
                        <a:t>2.19%</a:t>
                      </a:r>
                    </a:p>
                  </a:txBody>
                  <a:tcPr marL="0" marR="0" marT="0" marB="0" anchor="ctr">
                    <a:lnL>
                      <a:noFill/>
                    </a:lnL>
                    <a:lnR>
                      <a:noFill/>
                    </a:lnR>
                    <a:lnT>
                      <a:noFill/>
                    </a:lnT>
                    <a:lnB>
                      <a:noFill/>
                    </a:lnB>
                    <a:solidFill>
                      <a:srgbClr val="FFFF00"/>
                    </a:solidFill>
                  </a:tcPr>
                </a:tc>
                <a:tc>
                  <a:txBody>
                    <a:bodyPr/>
                    <a:lstStyle/>
                    <a:p>
                      <a:pPr algn="ctr" fontAlgn="ctr"/>
                      <a:r>
                        <a:rPr lang="en-US" sz="1050" b="0" i="0" u="none" strike="noStrike">
                          <a:solidFill>
                            <a:srgbClr val="000000"/>
                          </a:solidFill>
                          <a:latin typeface="Arial Narrow"/>
                        </a:rPr>
                        <a:t>11.36%</a:t>
                      </a:r>
                    </a:p>
                  </a:txBody>
                  <a:tcPr marL="0" marR="0" marT="0" marB="0" anchor="ctr">
                    <a:lnL>
                      <a:noFill/>
                    </a:lnL>
                    <a:lnR>
                      <a:noFill/>
                    </a:lnR>
                    <a:lnT>
                      <a:noFill/>
                    </a:lnT>
                    <a:lnB>
                      <a:noFill/>
                    </a:lnB>
                    <a:solidFill>
                      <a:srgbClr val="FFFF00"/>
                    </a:solidFill>
                  </a:tcPr>
                </a:tc>
                <a:tc>
                  <a:txBody>
                    <a:bodyPr/>
                    <a:lstStyle/>
                    <a:p>
                      <a:pPr algn="ctr" fontAlgn="ctr"/>
                      <a:r>
                        <a:rPr lang="en-US" sz="1050" b="0" i="0" u="none" strike="noStrike">
                          <a:solidFill>
                            <a:srgbClr val="000000"/>
                          </a:solidFill>
                          <a:latin typeface="Arial Narrow"/>
                        </a:rPr>
                        <a:t>9.28%</a:t>
                      </a:r>
                    </a:p>
                  </a:txBody>
                  <a:tcPr marL="0" marR="0" marT="0" marB="0" anchor="ctr">
                    <a:lnL>
                      <a:noFill/>
                    </a:lnL>
                    <a:lnR>
                      <a:noFill/>
                    </a:lnR>
                    <a:lnT>
                      <a:noFill/>
                    </a:lnT>
                    <a:lnB>
                      <a:noFill/>
                    </a:lnB>
                    <a:solidFill>
                      <a:srgbClr val="FFFF00"/>
                    </a:solidFill>
                  </a:tcPr>
                </a:tc>
                <a:tc>
                  <a:txBody>
                    <a:bodyPr/>
                    <a:lstStyle/>
                    <a:p>
                      <a:pPr algn="ctr" fontAlgn="ctr"/>
                      <a:r>
                        <a:rPr lang="en-US" sz="1050" b="0" i="0" u="none" strike="noStrike">
                          <a:solidFill>
                            <a:srgbClr val="000000"/>
                          </a:solidFill>
                          <a:latin typeface="Arial Narrow"/>
                        </a:rPr>
                        <a:t>20.42%</a:t>
                      </a:r>
                    </a:p>
                  </a:txBody>
                  <a:tcPr marL="0" marR="0" marT="0" marB="0" anchor="ctr">
                    <a:lnL>
                      <a:noFill/>
                    </a:lnL>
                    <a:lnR>
                      <a:noFill/>
                    </a:lnR>
                    <a:lnT>
                      <a:noFill/>
                    </a:lnT>
                    <a:lnB>
                      <a:noFill/>
                    </a:lnB>
                    <a:solidFill>
                      <a:srgbClr val="FFFF00"/>
                    </a:solidFill>
                  </a:tcPr>
                </a:tc>
                <a:tc>
                  <a:txBody>
                    <a:bodyPr/>
                    <a:lstStyle/>
                    <a:p>
                      <a:pPr algn="ctr" fontAlgn="ctr"/>
                      <a:r>
                        <a:rPr lang="en-US" sz="1050" b="0" i="0" u="none" strike="noStrike">
                          <a:solidFill>
                            <a:srgbClr val="000000"/>
                          </a:solidFill>
                          <a:latin typeface="Arial Narrow"/>
                        </a:rPr>
                        <a:t>28.90%</a:t>
                      </a:r>
                    </a:p>
                  </a:txBody>
                  <a:tcPr marL="0" marR="0" marT="0" marB="0" anchor="ctr">
                    <a:lnL>
                      <a:noFill/>
                    </a:lnL>
                    <a:lnR w="12700" cap="flat" cmpd="sng" algn="ctr">
                      <a:solidFill>
                        <a:schemeClr val="tx1"/>
                      </a:solidFill>
                      <a:prstDash val="solid"/>
                      <a:round/>
                      <a:headEnd type="none" w="med" len="med"/>
                      <a:tailEnd type="none" w="med" len="med"/>
                    </a:lnR>
                    <a:lnT>
                      <a:noFill/>
                    </a:lnT>
                    <a:lnB>
                      <a:noFill/>
                    </a:lnB>
                    <a:solidFill>
                      <a:srgbClr val="FFFF00"/>
                    </a:solidFill>
                  </a:tcPr>
                </a:tc>
              </a:tr>
              <a:tr h="518377">
                <a:tc vMerge="1">
                  <a:txBody>
                    <a:bodyPr/>
                    <a:lstStyle/>
                    <a:p>
                      <a:endParaRPr lang="en-US"/>
                    </a:p>
                  </a:txBody>
                  <a:tcPr/>
                </a:tc>
                <a:tc>
                  <a:txBody>
                    <a:bodyPr/>
                    <a:lstStyle/>
                    <a:p>
                      <a:pPr algn="ctr" fontAlgn="ctr"/>
                      <a:r>
                        <a:rPr lang="en-US" sz="1050" b="0" i="0" u="none" strike="noStrike">
                          <a:solidFill>
                            <a:srgbClr val="000000"/>
                          </a:solidFill>
                          <a:latin typeface="Arial Narrow"/>
                        </a:rPr>
                        <a:t>Average</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50" b="0" i="0" u="none" strike="noStrike">
                          <a:solidFill>
                            <a:srgbClr val="000000"/>
                          </a:solidFill>
                          <a:latin typeface="Arial Narrow"/>
                        </a:rPr>
                        <a:t>4.35%</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50" b="0" i="0" u="none" strike="noStrike">
                          <a:solidFill>
                            <a:srgbClr val="000000"/>
                          </a:solidFill>
                          <a:latin typeface="Arial Narrow"/>
                        </a:rPr>
                        <a:t>11.77%</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50" b="0" i="0" u="none" strike="noStrike">
                          <a:solidFill>
                            <a:srgbClr val="000000"/>
                          </a:solidFill>
                          <a:latin typeface="Arial Narrow"/>
                        </a:rPr>
                        <a:t>13.45%</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50" b="0" i="0" u="none" strike="noStrike">
                          <a:solidFill>
                            <a:srgbClr val="000000"/>
                          </a:solidFill>
                          <a:latin typeface="Arial Narrow"/>
                        </a:rPr>
                        <a:t>3.12%</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50" b="0" i="0" u="none" strike="noStrike">
                          <a:solidFill>
                            <a:srgbClr val="000000"/>
                          </a:solidFill>
                          <a:latin typeface="Arial Narrow"/>
                        </a:rPr>
                        <a:t>1.81%</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50" b="0" i="0" u="none" strike="noStrike">
                          <a:solidFill>
                            <a:srgbClr val="000000"/>
                          </a:solidFill>
                          <a:latin typeface="Arial Narrow"/>
                        </a:rPr>
                        <a:t>11.70%</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50" b="0" i="0" u="none" strike="noStrike">
                          <a:solidFill>
                            <a:srgbClr val="000000"/>
                          </a:solidFill>
                          <a:latin typeface="Arial Narrow"/>
                        </a:rPr>
                        <a:t>8.70%</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50" b="0" i="0" u="none" strike="noStrike">
                          <a:solidFill>
                            <a:srgbClr val="000000"/>
                          </a:solidFill>
                          <a:latin typeface="Arial Narrow"/>
                        </a:rPr>
                        <a:t>17.26%</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50" b="0" i="0" u="none" strike="noStrike">
                          <a:solidFill>
                            <a:srgbClr val="000000"/>
                          </a:solidFill>
                          <a:latin typeface="Arial Narrow"/>
                        </a:rPr>
                        <a:t>27.83%</a:t>
                      </a:r>
                    </a:p>
                  </a:txBody>
                  <a:tcPr marL="0" marR="0" marT="0" marB="0" anchor="ctr">
                    <a:lnL>
                      <a:noFill/>
                    </a:lnL>
                    <a:lnR w="12700" cap="flat" cmpd="sng" algn="ctr">
                      <a:solidFill>
                        <a:schemeClr val="tx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00"/>
                    </a:solidFill>
                  </a:tcPr>
                </a:tc>
              </a:tr>
              <a:tr h="493691">
                <a:tc rowSpan="3">
                  <a:txBody>
                    <a:bodyPr/>
                    <a:lstStyle/>
                    <a:p>
                      <a:pPr algn="ctr" fontAlgn="ctr"/>
                      <a:r>
                        <a:rPr lang="en-US" sz="1050" b="0" i="0" u="none" strike="noStrike" dirty="0" smtClean="0">
                          <a:solidFill>
                            <a:srgbClr val="000000"/>
                          </a:solidFill>
                          <a:latin typeface="Arial Narrow"/>
                        </a:rPr>
                        <a:t>Share of Employment</a:t>
                      </a:r>
                      <a:endParaRPr lang="en-US" sz="1050" b="0" i="0" u="none" strike="noStrike" dirty="0">
                        <a:solidFill>
                          <a:srgbClr val="000000"/>
                        </a:solidFill>
                        <a:latin typeface="Arial Narrow"/>
                      </a:endParaRPr>
                    </a:p>
                  </a:txBody>
                  <a:tcPr marL="0" marR="0" marT="0" marB="0" anchor="ctr">
                    <a:lnL w="12700" cap="flat" cmpd="sng" algn="ctr">
                      <a:solidFill>
                        <a:schemeClr val="tx1"/>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fontAlgn="ctr"/>
                      <a:r>
                        <a:rPr lang="en-US" sz="1050" b="0" i="0" u="none" strike="noStrike">
                          <a:solidFill>
                            <a:srgbClr val="000000"/>
                          </a:solidFill>
                          <a:latin typeface="Arial Narrow"/>
                        </a:rPr>
                        <a:t>1996</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92D050"/>
                    </a:solidFill>
                  </a:tcPr>
                </a:tc>
                <a:tc>
                  <a:txBody>
                    <a:bodyPr/>
                    <a:lstStyle/>
                    <a:p>
                      <a:pPr algn="ctr" fontAlgn="ctr"/>
                      <a:r>
                        <a:rPr lang="en-US" sz="1050" b="0" i="0" u="none" strike="noStrike">
                          <a:solidFill>
                            <a:srgbClr val="000000"/>
                          </a:solidFill>
                          <a:latin typeface="Arial Narrow"/>
                        </a:rPr>
                        <a:t>16.79%</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92D050"/>
                    </a:solidFill>
                  </a:tcPr>
                </a:tc>
                <a:tc>
                  <a:txBody>
                    <a:bodyPr/>
                    <a:lstStyle/>
                    <a:p>
                      <a:pPr algn="ctr" fontAlgn="ctr"/>
                      <a:r>
                        <a:rPr lang="en-US" sz="1050" b="0" i="0" u="none" strike="noStrike">
                          <a:solidFill>
                            <a:srgbClr val="000000"/>
                          </a:solidFill>
                          <a:latin typeface="Arial Narrow"/>
                        </a:rPr>
                        <a:t>18.92%</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92D050"/>
                    </a:solidFill>
                  </a:tcPr>
                </a:tc>
                <a:tc>
                  <a:txBody>
                    <a:bodyPr/>
                    <a:lstStyle/>
                    <a:p>
                      <a:pPr algn="ctr" fontAlgn="ctr"/>
                      <a:r>
                        <a:rPr lang="en-US" sz="1050" b="0" i="0" u="none" strike="noStrike" dirty="0">
                          <a:solidFill>
                            <a:srgbClr val="000000"/>
                          </a:solidFill>
                          <a:latin typeface="Arial Narrow"/>
                        </a:rPr>
                        <a:t>8.46%</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92D050"/>
                    </a:solidFill>
                  </a:tcPr>
                </a:tc>
                <a:tc>
                  <a:txBody>
                    <a:bodyPr/>
                    <a:lstStyle/>
                    <a:p>
                      <a:pPr algn="ctr" fontAlgn="ctr"/>
                      <a:r>
                        <a:rPr lang="en-US" sz="1050" b="0" i="0" u="none" strike="noStrike">
                          <a:solidFill>
                            <a:srgbClr val="000000"/>
                          </a:solidFill>
                          <a:latin typeface="Arial Narrow"/>
                        </a:rPr>
                        <a:t>0.67%</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92D050"/>
                    </a:solidFill>
                  </a:tcPr>
                </a:tc>
                <a:tc>
                  <a:txBody>
                    <a:bodyPr/>
                    <a:lstStyle/>
                    <a:p>
                      <a:pPr algn="ctr" fontAlgn="ctr"/>
                      <a:r>
                        <a:rPr lang="en-US" sz="1050" b="0" i="0" u="none" strike="noStrike">
                          <a:solidFill>
                            <a:srgbClr val="000000"/>
                          </a:solidFill>
                          <a:latin typeface="Arial Narrow"/>
                        </a:rPr>
                        <a:t>4.05%</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92D050"/>
                    </a:solidFill>
                  </a:tcPr>
                </a:tc>
                <a:tc>
                  <a:txBody>
                    <a:bodyPr/>
                    <a:lstStyle/>
                    <a:p>
                      <a:pPr algn="ctr" fontAlgn="ctr"/>
                      <a:r>
                        <a:rPr lang="en-US" sz="1050" b="0" i="0" u="none" strike="noStrike">
                          <a:solidFill>
                            <a:srgbClr val="000000"/>
                          </a:solidFill>
                          <a:latin typeface="Arial Narrow"/>
                        </a:rPr>
                        <a:t>11.15%</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92D050"/>
                    </a:solidFill>
                  </a:tcPr>
                </a:tc>
                <a:tc>
                  <a:txBody>
                    <a:bodyPr/>
                    <a:lstStyle/>
                    <a:p>
                      <a:pPr algn="ctr" fontAlgn="ctr"/>
                      <a:r>
                        <a:rPr lang="en-US" sz="1050" b="0" i="0" u="none" strike="noStrike">
                          <a:solidFill>
                            <a:srgbClr val="000000"/>
                          </a:solidFill>
                          <a:latin typeface="Arial Narrow"/>
                        </a:rPr>
                        <a:t>5.13%</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92D050"/>
                    </a:solidFill>
                  </a:tcPr>
                </a:tc>
                <a:tc>
                  <a:txBody>
                    <a:bodyPr/>
                    <a:lstStyle/>
                    <a:p>
                      <a:pPr algn="ctr" fontAlgn="ctr"/>
                      <a:r>
                        <a:rPr lang="en-US" sz="1050" b="0" i="0" u="none" strike="noStrike">
                          <a:solidFill>
                            <a:srgbClr val="000000"/>
                          </a:solidFill>
                          <a:latin typeface="Arial Narrow"/>
                        </a:rPr>
                        <a:t>4.06%</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92D050"/>
                    </a:solidFill>
                  </a:tcPr>
                </a:tc>
                <a:tc>
                  <a:txBody>
                    <a:bodyPr/>
                    <a:lstStyle/>
                    <a:p>
                      <a:pPr algn="ctr" fontAlgn="ctr"/>
                      <a:r>
                        <a:rPr lang="en-US" sz="1050" b="0" i="0" u="none" strike="noStrike">
                          <a:solidFill>
                            <a:srgbClr val="000000"/>
                          </a:solidFill>
                          <a:latin typeface="Arial Narrow"/>
                        </a:rPr>
                        <a:t>16.61%</a:t>
                      </a:r>
                    </a:p>
                  </a:txBody>
                  <a:tcPr marL="0" marR="0" marT="0" marB="0" anchor="ctr">
                    <a:lnL>
                      <a:noFill/>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2D050"/>
                    </a:solidFill>
                  </a:tcPr>
                </a:tc>
              </a:tr>
              <a:tr h="493691">
                <a:tc vMerge="1">
                  <a:txBody>
                    <a:bodyPr/>
                    <a:lstStyle/>
                    <a:p>
                      <a:endParaRPr lang="en-US"/>
                    </a:p>
                  </a:txBody>
                  <a:tcPr/>
                </a:tc>
                <a:tc>
                  <a:txBody>
                    <a:bodyPr/>
                    <a:lstStyle/>
                    <a:p>
                      <a:pPr algn="ctr" fontAlgn="ctr"/>
                      <a:r>
                        <a:rPr lang="en-US" sz="1050" b="0" i="0" u="none" strike="noStrike">
                          <a:solidFill>
                            <a:srgbClr val="000000"/>
                          </a:solidFill>
                          <a:latin typeface="Arial Narrow"/>
                        </a:rPr>
                        <a:t>2009</a:t>
                      </a:r>
                    </a:p>
                  </a:txBody>
                  <a:tcPr marL="0" marR="0" marT="0" marB="0" anchor="ctr">
                    <a:lnL>
                      <a:noFill/>
                    </a:lnL>
                    <a:lnR>
                      <a:noFill/>
                    </a:lnR>
                    <a:lnT>
                      <a:noFill/>
                    </a:lnT>
                    <a:lnB>
                      <a:noFill/>
                    </a:lnB>
                    <a:solidFill>
                      <a:srgbClr val="92D050"/>
                    </a:solidFill>
                  </a:tcPr>
                </a:tc>
                <a:tc>
                  <a:txBody>
                    <a:bodyPr/>
                    <a:lstStyle/>
                    <a:p>
                      <a:pPr algn="ctr" fontAlgn="ctr"/>
                      <a:r>
                        <a:rPr lang="en-US" sz="1050" b="0" i="0" u="none" strike="noStrike">
                          <a:solidFill>
                            <a:srgbClr val="000000"/>
                          </a:solidFill>
                          <a:latin typeface="Arial Narrow"/>
                        </a:rPr>
                        <a:t>12.85%</a:t>
                      </a:r>
                    </a:p>
                  </a:txBody>
                  <a:tcPr marL="0" marR="0" marT="0" marB="0" anchor="ctr">
                    <a:lnL>
                      <a:noFill/>
                    </a:lnL>
                    <a:lnR>
                      <a:noFill/>
                    </a:lnR>
                    <a:lnT>
                      <a:noFill/>
                    </a:lnT>
                    <a:lnB>
                      <a:noFill/>
                    </a:lnB>
                    <a:solidFill>
                      <a:srgbClr val="92D050"/>
                    </a:solidFill>
                  </a:tcPr>
                </a:tc>
                <a:tc>
                  <a:txBody>
                    <a:bodyPr/>
                    <a:lstStyle/>
                    <a:p>
                      <a:pPr algn="ctr" fontAlgn="ctr"/>
                      <a:r>
                        <a:rPr lang="en-US" sz="1050" b="0" i="0" u="none" strike="noStrike">
                          <a:solidFill>
                            <a:srgbClr val="000000"/>
                          </a:solidFill>
                          <a:latin typeface="Arial Narrow"/>
                        </a:rPr>
                        <a:t>5.10%</a:t>
                      </a:r>
                    </a:p>
                  </a:txBody>
                  <a:tcPr marL="0" marR="0" marT="0" marB="0" anchor="ctr">
                    <a:lnL>
                      <a:noFill/>
                    </a:lnL>
                    <a:lnR>
                      <a:noFill/>
                    </a:lnR>
                    <a:lnT>
                      <a:noFill/>
                    </a:lnT>
                    <a:lnB>
                      <a:noFill/>
                    </a:lnB>
                    <a:solidFill>
                      <a:srgbClr val="92D050"/>
                    </a:solidFill>
                  </a:tcPr>
                </a:tc>
                <a:tc>
                  <a:txBody>
                    <a:bodyPr/>
                    <a:lstStyle/>
                    <a:p>
                      <a:pPr algn="ctr" fontAlgn="ctr"/>
                      <a:r>
                        <a:rPr lang="en-US" sz="1050" b="0" i="0" u="none" strike="noStrike">
                          <a:solidFill>
                            <a:srgbClr val="000000"/>
                          </a:solidFill>
                          <a:latin typeface="Arial Narrow"/>
                        </a:rPr>
                        <a:t>6.68%</a:t>
                      </a:r>
                    </a:p>
                  </a:txBody>
                  <a:tcPr marL="0" marR="0" marT="0" marB="0" anchor="ctr">
                    <a:lnL>
                      <a:noFill/>
                    </a:lnL>
                    <a:lnR>
                      <a:noFill/>
                    </a:lnR>
                    <a:lnT>
                      <a:noFill/>
                    </a:lnT>
                    <a:lnB>
                      <a:noFill/>
                    </a:lnB>
                    <a:solidFill>
                      <a:srgbClr val="92D050"/>
                    </a:solidFill>
                  </a:tcPr>
                </a:tc>
                <a:tc>
                  <a:txBody>
                    <a:bodyPr/>
                    <a:lstStyle/>
                    <a:p>
                      <a:pPr algn="ctr" fontAlgn="ctr"/>
                      <a:r>
                        <a:rPr lang="en-US" sz="1050" b="0" i="0" u="none" strike="noStrike">
                          <a:solidFill>
                            <a:srgbClr val="000000"/>
                          </a:solidFill>
                          <a:latin typeface="Arial Narrow"/>
                        </a:rPr>
                        <a:t>0.61%</a:t>
                      </a:r>
                    </a:p>
                  </a:txBody>
                  <a:tcPr marL="0" marR="0" marT="0" marB="0" anchor="ctr">
                    <a:lnL>
                      <a:noFill/>
                    </a:lnL>
                    <a:lnR>
                      <a:noFill/>
                    </a:lnR>
                    <a:lnT>
                      <a:noFill/>
                    </a:lnT>
                    <a:lnB>
                      <a:noFill/>
                    </a:lnB>
                    <a:solidFill>
                      <a:srgbClr val="92D050"/>
                    </a:solidFill>
                  </a:tcPr>
                </a:tc>
                <a:tc>
                  <a:txBody>
                    <a:bodyPr/>
                    <a:lstStyle/>
                    <a:p>
                      <a:pPr algn="ctr" fontAlgn="ctr"/>
                      <a:r>
                        <a:rPr lang="en-US" sz="1050" b="0" i="0" u="none" strike="noStrike">
                          <a:solidFill>
                            <a:srgbClr val="000000"/>
                          </a:solidFill>
                          <a:latin typeface="Arial Narrow"/>
                        </a:rPr>
                        <a:t>4.78%</a:t>
                      </a:r>
                    </a:p>
                  </a:txBody>
                  <a:tcPr marL="0" marR="0" marT="0" marB="0" anchor="ctr">
                    <a:lnL>
                      <a:noFill/>
                    </a:lnL>
                    <a:lnR>
                      <a:noFill/>
                    </a:lnR>
                    <a:lnT>
                      <a:noFill/>
                    </a:lnT>
                    <a:lnB>
                      <a:noFill/>
                    </a:lnB>
                    <a:solidFill>
                      <a:srgbClr val="92D050"/>
                    </a:solidFill>
                  </a:tcPr>
                </a:tc>
                <a:tc>
                  <a:txBody>
                    <a:bodyPr/>
                    <a:lstStyle/>
                    <a:p>
                      <a:pPr algn="ctr" fontAlgn="ctr"/>
                      <a:r>
                        <a:rPr lang="en-US" sz="1050" b="0" i="0" u="none" strike="noStrike">
                          <a:solidFill>
                            <a:srgbClr val="000000"/>
                          </a:solidFill>
                          <a:latin typeface="Arial Narrow"/>
                        </a:rPr>
                        <a:t>18.80%</a:t>
                      </a:r>
                    </a:p>
                  </a:txBody>
                  <a:tcPr marL="0" marR="0" marT="0" marB="0" anchor="ctr">
                    <a:lnL>
                      <a:noFill/>
                    </a:lnL>
                    <a:lnR>
                      <a:noFill/>
                    </a:lnR>
                    <a:lnT>
                      <a:noFill/>
                    </a:lnT>
                    <a:lnB>
                      <a:noFill/>
                    </a:lnB>
                    <a:solidFill>
                      <a:srgbClr val="92D050"/>
                    </a:solidFill>
                  </a:tcPr>
                </a:tc>
                <a:tc>
                  <a:txBody>
                    <a:bodyPr/>
                    <a:lstStyle/>
                    <a:p>
                      <a:pPr algn="ctr" fontAlgn="ctr"/>
                      <a:r>
                        <a:rPr lang="en-US" sz="1050" b="0" i="0" u="none" strike="noStrike">
                          <a:solidFill>
                            <a:srgbClr val="000000"/>
                          </a:solidFill>
                          <a:latin typeface="Arial Narrow"/>
                        </a:rPr>
                        <a:t>3.75%</a:t>
                      </a:r>
                    </a:p>
                  </a:txBody>
                  <a:tcPr marL="0" marR="0" marT="0" marB="0" anchor="ctr">
                    <a:lnL>
                      <a:noFill/>
                    </a:lnL>
                    <a:lnR>
                      <a:noFill/>
                    </a:lnR>
                    <a:lnT>
                      <a:noFill/>
                    </a:lnT>
                    <a:lnB>
                      <a:noFill/>
                    </a:lnB>
                    <a:solidFill>
                      <a:srgbClr val="92D050"/>
                    </a:solidFill>
                  </a:tcPr>
                </a:tc>
                <a:tc>
                  <a:txBody>
                    <a:bodyPr/>
                    <a:lstStyle/>
                    <a:p>
                      <a:pPr algn="ctr" fontAlgn="ctr"/>
                      <a:r>
                        <a:rPr lang="en-US" sz="1050" b="0" i="0" u="none" strike="noStrike">
                          <a:solidFill>
                            <a:srgbClr val="000000"/>
                          </a:solidFill>
                          <a:latin typeface="Arial Narrow"/>
                        </a:rPr>
                        <a:t>5.96%</a:t>
                      </a:r>
                    </a:p>
                  </a:txBody>
                  <a:tcPr marL="0" marR="0" marT="0" marB="0" anchor="ctr">
                    <a:lnL>
                      <a:noFill/>
                    </a:lnL>
                    <a:lnR>
                      <a:noFill/>
                    </a:lnR>
                    <a:lnT>
                      <a:noFill/>
                    </a:lnT>
                    <a:lnB>
                      <a:noFill/>
                    </a:lnB>
                    <a:solidFill>
                      <a:srgbClr val="92D050"/>
                    </a:solidFill>
                  </a:tcPr>
                </a:tc>
                <a:tc>
                  <a:txBody>
                    <a:bodyPr/>
                    <a:lstStyle/>
                    <a:p>
                      <a:pPr algn="ctr" fontAlgn="ctr"/>
                      <a:r>
                        <a:rPr lang="en-US" sz="1050" b="0" i="0" u="none" strike="noStrike">
                          <a:solidFill>
                            <a:srgbClr val="000000"/>
                          </a:solidFill>
                          <a:latin typeface="Arial Narrow"/>
                        </a:rPr>
                        <a:t>25.58%</a:t>
                      </a:r>
                    </a:p>
                  </a:txBody>
                  <a:tcPr marL="0" marR="0" marT="0" marB="0" anchor="ctr">
                    <a:lnL>
                      <a:noFill/>
                    </a:lnL>
                    <a:lnR w="12700" cap="flat" cmpd="sng" algn="ctr">
                      <a:solidFill>
                        <a:schemeClr val="tx1"/>
                      </a:solidFill>
                      <a:prstDash val="solid"/>
                      <a:round/>
                      <a:headEnd type="none" w="med" len="med"/>
                      <a:tailEnd type="none" w="med" len="med"/>
                    </a:lnR>
                    <a:lnT>
                      <a:noFill/>
                    </a:lnT>
                    <a:lnB>
                      <a:noFill/>
                    </a:lnB>
                    <a:solidFill>
                      <a:srgbClr val="92D050"/>
                    </a:solidFill>
                  </a:tcPr>
                </a:tc>
              </a:tr>
              <a:tr h="518377">
                <a:tc vMerge="1">
                  <a:txBody>
                    <a:bodyPr/>
                    <a:lstStyle/>
                    <a:p>
                      <a:endParaRPr lang="en-US"/>
                    </a:p>
                  </a:txBody>
                  <a:tcPr/>
                </a:tc>
                <a:tc>
                  <a:txBody>
                    <a:bodyPr/>
                    <a:lstStyle/>
                    <a:p>
                      <a:pPr algn="ctr" fontAlgn="ctr"/>
                      <a:r>
                        <a:rPr lang="en-US" sz="1050" b="0" i="0" u="none" strike="noStrike">
                          <a:solidFill>
                            <a:srgbClr val="000000"/>
                          </a:solidFill>
                          <a:latin typeface="Arial Narrow"/>
                        </a:rPr>
                        <a:t>Average</a:t>
                      </a:r>
                    </a:p>
                  </a:txBody>
                  <a:tcPr marL="0" marR="0" marT="0" marB="0" anchor="ctr">
                    <a:lnL>
                      <a:noFill/>
                    </a:lnL>
                    <a:lnR>
                      <a:noFill/>
                    </a:lnR>
                    <a:lnT>
                      <a:noFill/>
                    </a:lnT>
                    <a:lnB w="12700" cap="flat" cmpd="sng" algn="ctr">
                      <a:solidFill>
                        <a:schemeClr val="tx1"/>
                      </a:solidFill>
                      <a:prstDash val="solid"/>
                      <a:round/>
                      <a:headEnd type="none" w="med" len="med"/>
                      <a:tailEnd type="none" w="med" len="med"/>
                    </a:lnB>
                    <a:solidFill>
                      <a:srgbClr val="92D050"/>
                    </a:solidFill>
                  </a:tcPr>
                </a:tc>
                <a:tc>
                  <a:txBody>
                    <a:bodyPr/>
                    <a:lstStyle/>
                    <a:p>
                      <a:pPr algn="ctr" fontAlgn="ctr"/>
                      <a:r>
                        <a:rPr lang="en-US" sz="1050" b="0" i="0" u="none" strike="noStrike" dirty="0">
                          <a:solidFill>
                            <a:srgbClr val="000000"/>
                          </a:solidFill>
                          <a:latin typeface="Arial Narrow"/>
                        </a:rPr>
                        <a:t>15.59%</a:t>
                      </a:r>
                    </a:p>
                  </a:txBody>
                  <a:tcPr marL="0" marR="0" marT="0" marB="0" anchor="ctr">
                    <a:lnL>
                      <a:noFill/>
                    </a:lnL>
                    <a:lnR>
                      <a:noFill/>
                    </a:lnR>
                    <a:lnT>
                      <a:noFill/>
                    </a:lnT>
                    <a:lnB w="12700" cap="flat" cmpd="sng" algn="ctr">
                      <a:solidFill>
                        <a:schemeClr val="tx1"/>
                      </a:solidFill>
                      <a:prstDash val="solid"/>
                      <a:round/>
                      <a:headEnd type="none" w="med" len="med"/>
                      <a:tailEnd type="none" w="med" len="med"/>
                    </a:lnB>
                    <a:solidFill>
                      <a:srgbClr val="92D050"/>
                    </a:solidFill>
                  </a:tcPr>
                </a:tc>
                <a:tc>
                  <a:txBody>
                    <a:bodyPr/>
                    <a:lstStyle/>
                    <a:p>
                      <a:pPr algn="ctr" fontAlgn="ctr"/>
                      <a:r>
                        <a:rPr lang="en-US" sz="1050" b="0" i="0" u="none" strike="noStrike" dirty="0">
                          <a:solidFill>
                            <a:srgbClr val="000000"/>
                          </a:solidFill>
                          <a:latin typeface="Arial Narrow"/>
                        </a:rPr>
                        <a:t>9.44%</a:t>
                      </a:r>
                    </a:p>
                  </a:txBody>
                  <a:tcPr marL="0" marR="0" marT="0" marB="0" anchor="ctr">
                    <a:lnL>
                      <a:noFill/>
                    </a:lnL>
                    <a:lnR>
                      <a:noFill/>
                    </a:lnR>
                    <a:lnT>
                      <a:noFill/>
                    </a:lnT>
                    <a:lnB w="12700" cap="flat" cmpd="sng" algn="ctr">
                      <a:solidFill>
                        <a:schemeClr val="tx1"/>
                      </a:solidFill>
                      <a:prstDash val="solid"/>
                      <a:round/>
                      <a:headEnd type="none" w="med" len="med"/>
                      <a:tailEnd type="none" w="med" len="med"/>
                    </a:lnB>
                    <a:solidFill>
                      <a:srgbClr val="92D050"/>
                    </a:solidFill>
                  </a:tcPr>
                </a:tc>
                <a:tc>
                  <a:txBody>
                    <a:bodyPr/>
                    <a:lstStyle/>
                    <a:p>
                      <a:pPr algn="ctr" fontAlgn="ctr"/>
                      <a:r>
                        <a:rPr lang="en-US" sz="1050" b="0" i="0" u="none" strike="noStrike" dirty="0">
                          <a:solidFill>
                            <a:srgbClr val="000000"/>
                          </a:solidFill>
                          <a:latin typeface="Arial Narrow"/>
                        </a:rPr>
                        <a:t>7.47%</a:t>
                      </a:r>
                    </a:p>
                  </a:txBody>
                  <a:tcPr marL="0" marR="0" marT="0" marB="0" anchor="ctr">
                    <a:lnL>
                      <a:noFill/>
                    </a:lnL>
                    <a:lnR>
                      <a:noFill/>
                    </a:lnR>
                    <a:lnT>
                      <a:noFill/>
                    </a:lnT>
                    <a:lnB w="12700" cap="flat" cmpd="sng" algn="ctr">
                      <a:solidFill>
                        <a:schemeClr val="tx1"/>
                      </a:solidFill>
                      <a:prstDash val="solid"/>
                      <a:round/>
                      <a:headEnd type="none" w="med" len="med"/>
                      <a:tailEnd type="none" w="med" len="med"/>
                    </a:lnB>
                    <a:solidFill>
                      <a:srgbClr val="92D050"/>
                    </a:solidFill>
                  </a:tcPr>
                </a:tc>
                <a:tc>
                  <a:txBody>
                    <a:bodyPr/>
                    <a:lstStyle/>
                    <a:p>
                      <a:pPr algn="ctr" fontAlgn="ctr"/>
                      <a:r>
                        <a:rPr lang="en-US" sz="1050" b="0" i="0" u="none" strike="noStrike" dirty="0">
                          <a:solidFill>
                            <a:srgbClr val="000000"/>
                          </a:solidFill>
                          <a:latin typeface="Arial Narrow"/>
                        </a:rPr>
                        <a:t>0.64%</a:t>
                      </a:r>
                    </a:p>
                  </a:txBody>
                  <a:tcPr marL="0" marR="0" marT="0" marB="0" anchor="ctr">
                    <a:lnL>
                      <a:noFill/>
                    </a:lnL>
                    <a:lnR>
                      <a:noFill/>
                    </a:lnR>
                    <a:lnT>
                      <a:noFill/>
                    </a:lnT>
                    <a:lnB w="12700" cap="flat" cmpd="sng" algn="ctr">
                      <a:solidFill>
                        <a:schemeClr val="tx1"/>
                      </a:solidFill>
                      <a:prstDash val="solid"/>
                      <a:round/>
                      <a:headEnd type="none" w="med" len="med"/>
                      <a:tailEnd type="none" w="med" len="med"/>
                    </a:lnB>
                    <a:solidFill>
                      <a:srgbClr val="92D050"/>
                    </a:solidFill>
                  </a:tcPr>
                </a:tc>
                <a:tc>
                  <a:txBody>
                    <a:bodyPr/>
                    <a:lstStyle/>
                    <a:p>
                      <a:pPr algn="ctr" fontAlgn="ctr"/>
                      <a:r>
                        <a:rPr lang="en-US" sz="1050" b="0" i="0" u="none" strike="noStrike">
                          <a:solidFill>
                            <a:srgbClr val="000000"/>
                          </a:solidFill>
                          <a:latin typeface="Arial Narrow"/>
                        </a:rPr>
                        <a:t>4.63%</a:t>
                      </a:r>
                    </a:p>
                  </a:txBody>
                  <a:tcPr marL="0" marR="0" marT="0" marB="0" anchor="ctr">
                    <a:lnL>
                      <a:noFill/>
                    </a:lnL>
                    <a:lnR>
                      <a:noFill/>
                    </a:lnR>
                    <a:lnT>
                      <a:noFill/>
                    </a:lnT>
                    <a:lnB w="12700" cap="flat" cmpd="sng" algn="ctr">
                      <a:solidFill>
                        <a:schemeClr val="tx1"/>
                      </a:solidFill>
                      <a:prstDash val="solid"/>
                      <a:round/>
                      <a:headEnd type="none" w="med" len="med"/>
                      <a:tailEnd type="none" w="med" len="med"/>
                    </a:lnB>
                    <a:solidFill>
                      <a:srgbClr val="92D050"/>
                    </a:solidFill>
                  </a:tcPr>
                </a:tc>
                <a:tc>
                  <a:txBody>
                    <a:bodyPr/>
                    <a:lstStyle/>
                    <a:p>
                      <a:pPr algn="ctr" fontAlgn="ctr"/>
                      <a:r>
                        <a:rPr lang="en-US" sz="1050" b="0" i="0" u="none" strike="noStrike">
                          <a:solidFill>
                            <a:srgbClr val="000000"/>
                          </a:solidFill>
                          <a:latin typeface="Arial Narrow"/>
                        </a:rPr>
                        <a:t>17.55%</a:t>
                      </a:r>
                    </a:p>
                  </a:txBody>
                  <a:tcPr marL="0" marR="0" marT="0" marB="0" anchor="ctr">
                    <a:lnL>
                      <a:noFill/>
                    </a:lnL>
                    <a:lnR>
                      <a:noFill/>
                    </a:lnR>
                    <a:lnT>
                      <a:noFill/>
                    </a:lnT>
                    <a:lnB w="12700" cap="flat" cmpd="sng" algn="ctr">
                      <a:solidFill>
                        <a:schemeClr val="tx1"/>
                      </a:solidFill>
                      <a:prstDash val="solid"/>
                      <a:round/>
                      <a:headEnd type="none" w="med" len="med"/>
                      <a:tailEnd type="none" w="med" len="med"/>
                    </a:lnB>
                    <a:solidFill>
                      <a:srgbClr val="92D050"/>
                    </a:solidFill>
                  </a:tcPr>
                </a:tc>
                <a:tc>
                  <a:txBody>
                    <a:bodyPr/>
                    <a:lstStyle/>
                    <a:p>
                      <a:pPr algn="ctr" fontAlgn="ctr"/>
                      <a:r>
                        <a:rPr lang="en-US" sz="1050" b="0" i="0" u="none" strike="noStrike">
                          <a:solidFill>
                            <a:srgbClr val="000000"/>
                          </a:solidFill>
                          <a:latin typeface="Arial Narrow"/>
                        </a:rPr>
                        <a:t>4.23%</a:t>
                      </a:r>
                    </a:p>
                  </a:txBody>
                  <a:tcPr marL="0" marR="0" marT="0" marB="0" anchor="ctr">
                    <a:lnL>
                      <a:noFill/>
                    </a:lnL>
                    <a:lnR>
                      <a:noFill/>
                    </a:lnR>
                    <a:lnT>
                      <a:noFill/>
                    </a:lnT>
                    <a:lnB w="12700" cap="flat" cmpd="sng" algn="ctr">
                      <a:solidFill>
                        <a:schemeClr val="tx1"/>
                      </a:solidFill>
                      <a:prstDash val="solid"/>
                      <a:round/>
                      <a:headEnd type="none" w="med" len="med"/>
                      <a:tailEnd type="none" w="med" len="med"/>
                    </a:lnB>
                    <a:solidFill>
                      <a:srgbClr val="92D050"/>
                    </a:solidFill>
                  </a:tcPr>
                </a:tc>
                <a:tc>
                  <a:txBody>
                    <a:bodyPr/>
                    <a:lstStyle/>
                    <a:p>
                      <a:pPr algn="ctr" fontAlgn="ctr"/>
                      <a:r>
                        <a:rPr lang="en-US" sz="1050" b="0" i="0" u="none" strike="noStrike" dirty="0">
                          <a:solidFill>
                            <a:srgbClr val="000000"/>
                          </a:solidFill>
                          <a:latin typeface="Arial Narrow"/>
                        </a:rPr>
                        <a:t>4.82%</a:t>
                      </a:r>
                    </a:p>
                  </a:txBody>
                  <a:tcPr marL="0" marR="0" marT="0" marB="0" anchor="ctr">
                    <a:lnL>
                      <a:noFill/>
                    </a:lnL>
                    <a:lnR>
                      <a:noFill/>
                    </a:lnR>
                    <a:lnT>
                      <a:noFill/>
                    </a:lnT>
                    <a:lnB w="12700" cap="flat" cmpd="sng" algn="ctr">
                      <a:solidFill>
                        <a:schemeClr val="tx1"/>
                      </a:solidFill>
                      <a:prstDash val="solid"/>
                      <a:round/>
                      <a:headEnd type="none" w="med" len="med"/>
                      <a:tailEnd type="none" w="med" len="med"/>
                    </a:lnB>
                    <a:solidFill>
                      <a:srgbClr val="92D050"/>
                    </a:solidFill>
                  </a:tcPr>
                </a:tc>
                <a:tc>
                  <a:txBody>
                    <a:bodyPr/>
                    <a:lstStyle/>
                    <a:p>
                      <a:pPr algn="ctr" fontAlgn="ctr"/>
                      <a:r>
                        <a:rPr lang="en-US" sz="1050" b="0" i="0" u="none" strike="noStrike" dirty="0">
                          <a:solidFill>
                            <a:srgbClr val="000000"/>
                          </a:solidFill>
                          <a:latin typeface="Arial Narrow"/>
                        </a:rPr>
                        <a:t>21.48%</a:t>
                      </a:r>
                    </a:p>
                  </a:txBody>
                  <a:tcPr marL="0" marR="0" marT="0" marB="0" anchor="ctr">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92D050"/>
                    </a:solidFill>
                  </a:tcPr>
                </a:tc>
              </a:tr>
            </a:tbl>
          </a:graphicData>
        </a:graphic>
      </p:graphicFrame>
      <p:sp>
        <p:nvSpPr>
          <p:cNvPr id="6" name="Title 1"/>
          <p:cNvSpPr>
            <a:spLocks noGrp="1"/>
          </p:cNvSpPr>
          <p:nvPr>
            <p:ph type="title"/>
          </p:nvPr>
        </p:nvSpPr>
        <p:spPr>
          <a:xfrm>
            <a:off x="-73026" y="288925"/>
            <a:ext cx="6689726" cy="487362"/>
          </a:xfrm>
        </p:spPr>
        <p:txBody>
          <a:bodyPr/>
          <a:lstStyle/>
          <a:p>
            <a:r>
              <a:rPr lang="en-US" sz="2200" b="1" dirty="0" smtClean="0">
                <a:solidFill>
                  <a:srgbClr val="008000"/>
                </a:solidFill>
                <a:latin typeface="Bodoni MT Black" pitchFamily="18" charset="0"/>
              </a:rPr>
              <a:t>Elasticities to be interpreted against the background of structural realities, high elasticity matters not if base is small….</a:t>
            </a:r>
          </a:p>
        </p:txBody>
      </p:sp>
      <p:sp>
        <p:nvSpPr>
          <p:cNvPr id="7" name="Rounded Rectangular Callout 6"/>
          <p:cNvSpPr/>
          <p:nvPr/>
        </p:nvSpPr>
        <p:spPr>
          <a:xfrm>
            <a:off x="555625" y="5327650"/>
            <a:ext cx="1095375" cy="803275"/>
          </a:xfrm>
          <a:prstGeom prst="wedgeRoundRectCallout">
            <a:avLst>
              <a:gd name="adj1" fmla="val 125254"/>
              <a:gd name="adj2" fmla="val -109832"/>
              <a:gd name="adj3" fmla="val 1666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tx1"/>
                </a:solidFill>
              </a:rPr>
              <a:t>Still labour intensive, but base has been eroded!</a:t>
            </a:r>
            <a:endParaRPr lang="en-US" sz="1000" dirty="0">
              <a:solidFill>
                <a:schemeClr val="tx1"/>
              </a:solidFill>
            </a:endParaRPr>
          </a:p>
        </p:txBody>
      </p:sp>
      <p:sp>
        <p:nvSpPr>
          <p:cNvPr id="8" name="Rounded Rectangular Callout 7"/>
          <p:cNvSpPr/>
          <p:nvPr/>
        </p:nvSpPr>
        <p:spPr>
          <a:xfrm>
            <a:off x="4791075" y="5327650"/>
            <a:ext cx="1095375" cy="803275"/>
          </a:xfrm>
          <a:prstGeom prst="wedgeRoundRectCallout">
            <a:avLst>
              <a:gd name="adj1" fmla="val 49891"/>
              <a:gd name="adj2" fmla="val -119318"/>
              <a:gd name="adj3" fmla="val 16667"/>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rgbClr val="0000FF"/>
                </a:solidFill>
              </a:rPr>
              <a:t>Right base, right intensity, but how decent are jobs?</a:t>
            </a:r>
            <a:endParaRPr lang="en-US" sz="1000" dirty="0">
              <a:solidFill>
                <a:srgbClr val="0000FF"/>
              </a:solidFill>
            </a:endParaRPr>
          </a:p>
        </p:txBody>
      </p:sp>
      <p:sp>
        <p:nvSpPr>
          <p:cNvPr id="9" name="Rounded Rectangular Callout 8"/>
          <p:cNvSpPr/>
          <p:nvPr/>
        </p:nvSpPr>
        <p:spPr>
          <a:xfrm>
            <a:off x="5959475" y="5327650"/>
            <a:ext cx="1606550" cy="803275"/>
          </a:xfrm>
          <a:prstGeom prst="wedgeRoundRectCallout">
            <a:avLst>
              <a:gd name="adj1" fmla="val 7004"/>
              <a:gd name="adj2" fmla="val -105089"/>
              <a:gd name="adj3" fmla="val 1666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rgbClr val="0000FF"/>
                </a:solidFill>
              </a:rPr>
              <a:t>Growth in base not matched by jobs, does it suggest more reliance on technology and capital?</a:t>
            </a:r>
            <a:endParaRPr lang="en-US" sz="1000" dirty="0">
              <a:solidFill>
                <a:srgbClr val="0000FF"/>
              </a:solidFill>
            </a:endParaRPr>
          </a:p>
        </p:txBody>
      </p:sp>
      <p:sp>
        <p:nvSpPr>
          <p:cNvPr id="10" name="Rounded Rectangular Callout 9"/>
          <p:cNvSpPr/>
          <p:nvPr/>
        </p:nvSpPr>
        <p:spPr>
          <a:xfrm>
            <a:off x="3622675" y="5327650"/>
            <a:ext cx="1095375" cy="803275"/>
          </a:xfrm>
          <a:prstGeom prst="wedgeRoundRectCallout">
            <a:avLst>
              <a:gd name="adj1" fmla="val 95109"/>
              <a:gd name="adj2" fmla="val -122480"/>
              <a:gd name="adj3" fmla="val 1666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tx1"/>
                </a:solidFill>
              </a:rPr>
              <a:t>Right intensity, small base!</a:t>
            </a:r>
            <a:endParaRPr lang="en-US" sz="1000" dirty="0">
              <a:solidFill>
                <a:schemeClr val="tx1"/>
              </a:solidFill>
            </a:endParaRPr>
          </a:p>
        </p:txBody>
      </p:sp>
      <p:sp>
        <p:nvSpPr>
          <p:cNvPr id="11" name="Rounded Rectangular Callout 10"/>
          <p:cNvSpPr/>
          <p:nvPr/>
        </p:nvSpPr>
        <p:spPr>
          <a:xfrm>
            <a:off x="7566023" y="5327650"/>
            <a:ext cx="1577977" cy="803275"/>
          </a:xfrm>
          <a:prstGeom prst="wedgeRoundRectCallout">
            <a:avLst>
              <a:gd name="adj1" fmla="val -13914"/>
              <a:gd name="adj2" fmla="val -120413"/>
              <a:gd name="adj3" fmla="val 16667"/>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rgbClr val="0000FF"/>
                </a:solidFill>
              </a:rPr>
              <a:t>Right base, right intensity…government employer of choice?</a:t>
            </a:r>
            <a:endParaRPr lang="en-US" sz="1000" dirty="0">
              <a:solidFill>
                <a:srgbClr val="0000FF"/>
              </a:solidFill>
            </a:endParaRPr>
          </a:p>
        </p:txBody>
      </p:sp>
      <p:sp>
        <p:nvSpPr>
          <p:cNvPr id="12" name="Right Brace 11"/>
          <p:cNvSpPr/>
          <p:nvPr/>
        </p:nvSpPr>
        <p:spPr>
          <a:xfrm rot="5400000">
            <a:off x="6799263" y="4195762"/>
            <a:ext cx="219073" cy="1168400"/>
          </a:xfrm>
          <a:prstGeom prst="rightBrace">
            <a:avLst/>
          </a:prstGeom>
          <a:noFill/>
          <a:ln>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Right Brace 12"/>
          <p:cNvSpPr/>
          <p:nvPr/>
        </p:nvSpPr>
        <p:spPr>
          <a:xfrm rot="5400000">
            <a:off x="2417763" y="4195762"/>
            <a:ext cx="219074" cy="1168400"/>
          </a:xfrm>
          <a:prstGeom prst="rightBrace">
            <a:avLst/>
          </a:prstGeom>
          <a:noFill/>
          <a:ln>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Rounded Rectangular Callout 14"/>
          <p:cNvSpPr/>
          <p:nvPr/>
        </p:nvSpPr>
        <p:spPr>
          <a:xfrm>
            <a:off x="1943100" y="5327650"/>
            <a:ext cx="1606550" cy="803275"/>
          </a:xfrm>
          <a:prstGeom prst="wedgeRoundRectCallout">
            <a:avLst>
              <a:gd name="adj1" fmla="val 54435"/>
              <a:gd name="adj2" fmla="val -120899"/>
              <a:gd name="adj3" fmla="val 1666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rgbClr val="0000FF"/>
                </a:solidFill>
              </a:rPr>
              <a:t>Growth in base not matched by jobs, does it suggest more reliance on technology and capital?</a:t>
            </a:r>
            <a:endParaRPr lang="en-US" sz="1000" dirty="0">
              <a:solidFill>
                <a:srgbClr val="0000FF"/>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4025" y="2778125"/>
            <a:ext cx="8307388" cy="487363"/>
          </a:xfrm>
        </p:spPr>
        <p:txBody>
          <a:bodyPr>
            <a:noAutofit/>
          </a:bodyPr>
          <a:lstStyle/>
          <a:p>
            <a:pPr algn="ctr">
              <a:defRPr/>
            </a:pPr>
            <a:r>
              <a:rPr lang="en-US" sz="4800" dirty="0" smtClean="0">
                <a:solidFill>
                  <a:srgbClr val="008000"/>
                </a:solidFill>
                <a:latin typeface="Bodoni MT Black" pitchFamily="18" charset="0"/>
              </a:rPr>
              <a:t>6. Future targets</a:t>
            </a:r>
            <a:endParaRPr lang="en-US" sz="4800" dirty="0">
              <a:solidFill>
                <a:srgbClr val="008000"/>
              </a:solidFill>
              <a:latin typeface="Bodoni MT Black" pitchFamily="18" charset="0"/>
            </a:endParaRPr>
          </a:p>
        </p:txBody>
      </p:sp>
      <p:sp>
        <p:nvSpPr>
          <p:cNvPr id="3" name="Slide Number Placeholder 2"/>
          <p:cNvSpPr>
            <a:spLocks noGrp="1"/>
          </p:cNvSpPr>
          <p:nvPr>
            <p:ph type="sldNum" sz="quarter" idx="12"/>
          </p:nvPr>
        </p:nvSpPr>
        <p:spPr/>
        <p:txBody>
          <a:bodyPr/>
          <a:lstStyle/>
          <a:p>
            <a:pPr>
              <a:defRPr/>
            </a:pPr>
            <a:fld id="{E3F27676-A7E3-45C0-B4DE-C32D4051C8F7}" type="slidenum">
              <a:rPr lang="en-US" smtClean="0"/>
              <a:pPr>
                <a:defRPr/>
              </a:pPr>
              <a:t>24</a:t>
            </a:fld>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82598" y="1811304"/>
          <a:ext cx="8324851" cy="4077835"/>
        </p:xfrm>
        <a:graphic>
          <a:graphicData uri="http://schemas.openxmlformats.org/drawingml/2006/table">
            <a:tbl>
              <a:tblPr/>
              <a:tblGrid>
                <a:gridCol w="1138532"/>
                <a:gridCol w="1138532"/>
                <a:gridCol w="975881"/>
                <a:gridCol w="975881"/>
                <a:gridCol w="813249"/>
                <a:gridCol w="843045"/>
                <a:gridCol w="813249"/>
                <a:gridCol w="894566"/>
                <a:gridCol w="731916"/>
              </a:tblGrid>
              <a:tr h="290278">
                <a:tc>
                  <a:txBody>
                    <a:bodyPr/>
                    <a:lstStyle/>
                    <a:p>
                      <a:pPr>
                        <a:lnSpc>
                          <a:spcPct val="115000"/>
                        </a:lnSpc>
                      </a:pPr>
                      <a:endParaRPr lang="en-US" sz="800" dirty="0">
                        <a:latin typeface="Calibri"/>
                      </a:endParaRPr>
                    </a:p>
                  </a:txBody>
                  <a:tcPr marL="6914" marR="6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3">
                  <a:txBody>
                    <a:bodyPr/>
                    <a:lstStyle/>
                    <a:p>
                      <a:pPr marL="0" marR="0" algn="ctr">
                        <a:lnSpc>
                          <a:spcPct val="115000"/>
                        </a:lnSpc>
                        <a:spcBef>
                          <a:spcPts val="0"/>
                        </a:spcBef>
                        <a:spcAft>
                          <a:spcPts val="0"/>
                        </a:spcAft>
                      </a:pPr>
                      <a:r>
                        <a:rPr lang="en-US" sz="800">
                          <a:solidFill>
                            <a:srgbClr val="000000"/>
                          </a:solidFill>
                          <a:latin typeface="Calibri"/>
                          <a:ea typeface="Times New Roman"/>
                          <a:cs typeface="Times New Roman"/>
                        </a:rPr>
                        <a:t>2009 Figures</a:t>
                      </a:r>
                      <a:endParaRPr lang="en-US" sz="800">
                        <a:latin typeface="Calibri"/>
                        <a:ea typeface="Calibri"/>
                        <a:cs typeface="Times New Roman"/>
                      </a:endParaRPr>
                    </a:p>
                  </a:txBody>
                  <a:tcPr marL="6914" marR="6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latin typeface="Calibri"/>
                          <a:ea typeface="Times New Roman"/>
                          <a:cs typeface="Times New Roman"/>
                        </a:rPr>
                        <a:t>Variables</a:t>
                      </a:r>
                      <a:endParaRPr lang="en-US" sz="800">
                        <a:latin typeface="Calibri"/>
                        <a:ea typeface="Calibri"/>
                        <a:cs typeface="Times New Roman"/>
                      </a:endParaRPr>
                    </a:p>
                  </a:txBody>
                  <a:tcPr marL="6914" marR="6914"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latin typeface="Calibri"/>
                          <a:ea typeface="Times New Roman"/>
                          <a:cs typeface="Times New Roman"/>
                        </a:rPr>
                        <a:t>Employment</a:t>
                      </a:r>
                      <a:endParaRPr lang="en-US" sz="800">
                        <a:latin typeface="Calibri"/>
                        <a:ea typeface="Calibri"/>
                        <a:cs typeface="Times New Roman"/>
                      </a:endParaRPr>
                    </a:p>
                  </a:txBody>
                  <a:tcPr marL="6914" marR="691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latin typeface="Calibri"/>
                          <a:ea typeface="Times New Roman"/>
                          <a:cs typeface="Times New Roman"/>
                        </a:rPr>
                        <a:t>Labour Force</a:t>
                      </a:r>
                      <a:endParaRPr lang="en-US" sz="800">
                        <a:latin typeface="Calibri"/>
                        <a:ea typeface="Calibri"/>
                        <a:cs typeface="Times New Roman"/>
                      </a:endParaRPr>
                    </a:p>
                  </a:txBody>
                  <a:tcPr marL="6914" marR="691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latin typeface="Calibri"/>
                          <a:ea typeface="Times New Roman"/>
                          <a:cs typeface="Times New Roman"/>
                        </a:rPr>
                        <a:t>Unemployment</a:t>
                      </a:r>
                      <a:endParaRPr lang="en-US" sz="800">
                        <a:latin typeface="Calibri"/>
                        <a:ea typeface="Calibri"/>
                        <a:cs typeface="Times New Roman"/>
                      </a:endParaRPr>
                    </a:p>
                  </a:txBody>
                  <a:tcPr marL="6914" marR="691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latin typeface="Calibri"/>
                          <a:ea typeface="Times New Roman"/>
                          <a:cs typeface="Times New Roman"/>
                        </a:rPr>
                        <a:t>Unemployment Rate</a:t>
                      </a:r>
                      <a:endParaRPr lang="en-US" sz="800">
                        <a:latin typeface="Calibri"/>
                        <a:ea typeface="Calibri"/>
                        <a:cs typeface="Times New Roman"/>
                      </a:endParaRPr>
                    </a:p>
                  </a:txBody>
                  <a:tcPr marL="6914" marR="6914"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gridSpan="2">
                  <a:txBody>
                    <a:bodyPr/>
                    <a:lstStyle/>
                    <a:p>
                      <a:pPr marL="0" marR="0" algn="ctr">
                        <a:lnSpc>
                          <a:spcPct val="115000"/>
                        </a:lnSpc>
                        <a:spcBef>
                          <a:spcPts val="0"/>
                        </a:spcBef>
                        <a:spcAft>
                          <a:spcPts val="0"/>
                        </a:spcAft>
                      </a:pPr>
                      <a:r>
                        <a:rPr lang="en-US" sz="800" dirty="0">
                          <a:solidFill>
                            <a:srgbClr val="000000"/>
                          </a:solidFill>
                          <a:latin typeface="Calibri"/>
                          <a:ea typeface="Times New Roman"/>
                          <a:cs typeface="Times New Roman"/>
                        </a:rPr>
                        <a:t>2020 Estimates</a:t>
                      </a:r>
                      <a:endParaRPr lang="en-US" sz="800" dirty="0">
                        <a:latin typeface="Calibri"/>
                        <a:ea typeface="Calibri"/>
                        <a:cs typeface="Times New Roman"/>
                      </a:endParaRPr>
                    </a:p>
                  </a:txBody>
                  <a:tcPr marL="6914" marR="6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lang="en-US"/>
                    </a:p>
                  </a:txBody>
                  <a:tcPr/>
                </a:tc>
              </a:tr>
              <a:tr h="173868">
                <a:tc>
                  <a:txBody>
                    <a:bodyPr/>
                    <a:lstStyle/>
                    <a:p>
                      <a:pPr>
                        <a:lnSpc>
                          <a:spcPct val="115000"/>
                        </a:lnSpc>
                      </a:pPr>
                      <a:endParaRPr lang="en-US" sz="800">
                        <a:latin typeface="Calibri"/>
                      </a:endParaRPr>
                    </a:p>
                  </a:txBody>
                  <a:tcPr marL="6914" marR="6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a:txBody>
                    <a:bodyPr/>
                    <a:lstStyle/>
                    <a:p>
                      <a:pPr marL="0" marR="0" algn="ctr">
                        <a:lnSpc>
                          <a:spcPct val="115000"/>
                        </a:lnSpc>
                        <a:spcBef>
                          <a:spcPts val="0"/>
                        </a:spcBef>
                        <a:spcAft>
                          <a:spcPts val="0"/>
                        </a:spcAft>
                      </a:pPr>
                      <a:r>
                        <a:rPr lang="en-US" sz="800">
                          <a:solidFill>
                            <a:srgbClr val="000000"/>
                          </a:solidFill>
                          <a:latin typeface="Calibri"/>
                          <a:ea typeface="Times New Roman"/>
                          <a:cs typeface="Times New Roman"/>
                        </a:rPr>
                        <a:t>2009</a:t>
                      </a:r>
                      <a:endParaRPr lang="en-US" sz="800">
                        <a:latin typeface="Calibri"/>
                        <a:ea typeface="Calibri"/>
                        <a:cs typeface="Times New Roman"/>
                      </a:endParaRPr>
                    </a:p>
                  </a:txBody>
                  <a:tcPr marL="6914" marR="6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solidFill>
                            <a:srgbClr val="000000"/>
                          </a:solidFill>
                          <a:latin typeface="Calibri"/>
                          <a:ea typeface="Times New Roman"/>
                          <a:cs typeface="Times New Roman"/>
                        </a:rPr>
                        <a:t>697,692</a:t>
                      </a:r>
                      <a:endParaRPr lang="en-US" sz="800">
                        <a:latin typeface="Calibri"/>
                        <a:ea typeface="Calibri"/>
                        <a:cs typeface="Times New Roman"/>
                      </a:endParaRPr>
                    </a:p>
                  </a:txBody>
                  <a:tcPr marL="6914" marR="6914"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solidFill>
                            <a:srgbClr val="000000"/>
                          </a:solidFill>
                          <a:latin typeface="Calibri"/>
                          <a:ea typeface="Times New Roman"/>
                          <a:cs typeface="Times New Roman"/>
                        </a:rPr>
                        <a:t>955,835</a:t>
                      </a:r>
                      <a:endParaRPr lang="en-US" sz="800">
                        <a:latin typeface="Calibri"/>
                        <a:ea typeface="Calibri"/>
                        <a:cs typeface="Times New Roman"/>
                      </a:endParaRPr>
                    </a:p>
                  </a:txBody>
                  <a:tcPr marL="6914" marR="691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solidFill>
                            <a:srgbClr val="000000"/>
                          </a:solidFill>
                          <a:latin typeface="Calibri"/>
                          <a:ea typeface="Times New Roman"/>
                          <a:cs typeface="Times New Roman"/>
                        </a:rPr>
                        <a:t>258,143</a:t>
                      </a:r>
                      <a:endParaRPr lang="en-US" sz="800">
                        <a:latin typeface="Calibri"/>
                        <a:ea typeface="Calibri"/>
                        <a:cs typeface="Times New Roman"/>
                      </a:endParaRPr>
                    </a:p>
                  </a:txBody>
                  <a:tcPr marL="6914" marR="691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solidFill>
                            <a:srgbClr val="000000"/>
                          </a:solidFill>
                          <a:latin typeface="Calibri"/>
                          <a:ea typeface="Times New Roman"/>
                          <a:cs typeface="Times New Roman"/>
                        </a:rPr>
                        <a:t>27,01%</a:t>
                      </a:r>
                      <a:endParaRPr lang="en-US" sz="800">
                        <a:latin typeface="Calibri"/>
                        <a:ea typeface="Calibri"/>
                        <a:cs typeface="Times New Roman"/>
                      </a:endParaRPr>
                    </a:p>
                  </a:txBody>
                  <a:tcPr marL="6914" marR="6914"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vMerge="1">
                  <a:txBody>
                    <a:bodyPr/>
                    <a:lstStyle/>
                    <a:p>
                      <a:endParaRPr lang="en-US"/>
                    </a:p>
                  </a:txBody>
                  <a:tcPr/>
                </a:tc>
                <a:tc hMerge="1" vMerge="1">
                  <a:txBody>
                    <a:bodyPr/>
                    <a:lstStyle/>
                    <a:p>
                      <a:endParaRPr lang="en-US"/>
                    </a:p>
                  </a:txBody>
                  <a:tcPr/>
                </a:tc>
              </a:tr>
              <a:tr h="193521">
                <a:tc>
                  <a:txBody>
                    <a:bodyPr/>
                    <a:lstStyle/>
                    <a:p>
                      <a:pPr>
                        <a:lnSpc>
                          <a:spcPct val="115000"/>
                        </a:lnSpc>
                      </a:pPr>
                      <a:endParaRPr lang="en-US" sz="800">
                        <a:latin typeface="Calibri"/>
                      </a:endParaRPr>
                    </a:p>
                  </a:txBody>
                  <a:tcPr marL="6914" marR="6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marL="0" marR="0" algn="ctr">
                        <a:lnSpc>
                          <a:spcPct val="115000"/>
                        </a:lnSpc>
                        <a:spcBef>
                          <a:spcPts val="0"/>
                        </a:spcBef>
                        <a:spcAft>
                          <a:spcPts val="0"/>
                        </a:spcAft>
                      </a:pPr>
                      <a:r>
                        <a:rPr lang="en-US" sz="800">
                          <a:solidFill>
                            <a:srgbClr val="000000"/>
                          </a:solidFill>
                          <a:latin typeface="Calibri"/>
                          <a:ea typeface="Times New Roman"/>
                          <a:cs typeface="Times New Roman"/>
                        </a:rPr>
                        <a:t>LF Growth Cumulative</a:t>
                      </a:r>
                      <a:endParaRPr lang="en-US" sz="800">
                        <a:latin typeface="Calibri"/>
                        <a:ea typeface="Calibri"/>
                        <a:cs typeface="Times New Roman"/>
                      </a:endParaRPr>
                    </a:p>
                  </a:txBody>
                  <a:tcPr marL="6914" marR="6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800" dirty="0">
                        <a:latin typeface="Calibri"/>
                        <a:ea typeface="Calibri"/>
                        <a:cs typeface="Times New Roman"/>
                      </a:endParaRPr>
                    </a:p>
                  </a:txBody>
                  <a:tcPr marL="6914" marR="6914"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latin typeface="Calibri"/>
                          <a:ea typeface="Times New Roman"/>
                          <a:cs typeface="Times New Roman"/>
                        </a:rPr>
                        <a:t>1,153,024</a:t>
                      </a:r>
                      <a:endParaRPr lang="en-US" sz="800">
                        <a:latin typeface="Calibri"/>
                        <a:ea typeface="Calibri"/>
                        <a:cs typeface="Times New Roman"/>
                      </a:endParaRPr>
                    </a:p>
                  </a:txBody>
                  <a:tcPr marL="6914" marR="691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800" dirty="0">
                        <a:latin typeface="Calibri"/>
                        <a:ea typeface="Calibri"/>
                        <a:cs typeface="Times New Roman"/>
                      </a:endParaRPr>
                    </a:p>
                  </a:txBody>
                  <a:tcPr marL="6914" marR="691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800" dirty="0">
                        <a:latin typeface="Calibri"/>
                        <a:ea typeface="Calibri"/>
                        <a:cs typeface="Times New Roman"/>
                      </a:endParaRPr>
                    </a:p>
                  </a:txBody>
                  <a:tcPr marL="6914" marR="6914"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rowSpan="2">
                  <a:txBody>
                    <a:bodyPr/>
                    <a:lstStyle/>
                    <a:p>
                      <a:pPr marL="0" marR="0" algn="ctr">
                        <a:lnSpc>
                          <a:spcPct val="115000"/>
                        </a:lnSpc>
                        <a:spcBef>
                          <a:spcPts val="0"/>
                        </a:spcBef>
                        <a:spcAft>
                          <a:spcPts val="0"/>
                        </a:spcAft>
                      </a:pPr>
                      <a:r>
                        <a:rPr lang="en-US" sz="800">
                          <a:solidFill>
                            <a:srgbClr val="000000"/>
                          </a:solidFill>
                          <a:latin typeface="Calibri"/>
                          <a:ea typeface="Times New Roman"/>
                          <a:cs typeface="Times New Roman"/>
                        </a:rPr>
                        <a:t>Total Employment</a:t>
                      </a:r>
                      <a:endParaRPr lang="en-US" sz="800">
                        <a:latin typeface="Calibri"/>
                        <a:ea typeface="Calibri"/>
                        <a:cs typeface="Times New Roman"/>
                      </a:endParaRPr>
                    </a:p>
                  </a:txBody>
                  <a:tcPr marL="6914" marR="6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lnSpc>
                          <a:spcPct val="115000"/>
                        </a:lnSpc>
                        <a:spcBef>
                          <a:spcPts val="0"/>
                        </a:spcBef>
                        <a:spcAft>
                          <a:spcPts val="0"/>
                        </a:spcAft>
                      </a:pPr>
                      <a:r>
                        <a:rPr lang="en-US" sz="800">
                          <a:solidFill>
                            <a:srgbClr val="000000"/>
                          </a:solidFill>
                          <a:latin typeface="Calibri"/>
                          <a:ea typeface="Times New Roman"/>
                          <a:cs typeface="Times New Roman"/>
                        </a:rPr>
                        <a:t>Average GDP_R Growth Rates</a:t>
                      </a:r>
                      <a:endParaRPr lang="en-US" sz="800">
                        <a:latin typeface="Calibri"/>
                        <a:ea typeface="Calibri"/>
                        <a:cs typeface="Times New Roman"/>
                      </a:endParaRPr>
                    </a:p>
                  </a:txBody>
                  <a:tcPr marL="6914" marR="6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483799">
                <a:tc rowSpan="6">
                  <a:txBody>
                    <a:bodyPr/>
                    <a:lstStyle/>
                    <a:p>
                      <a:pPr marL="0" marR="0" algn="ctr">
                        <a:lnSpc>
                          <a:spcPct val="115000"/>
                        </a:lnSpc>
                        <a:spcBef>
                          <a:spcPts val="0"/>
                        </a:spcBef>
                        <a:spcAft>
                          <a:spcPts val="0"/>
                        </a:spcAft>
                      </a:pPr>
                      <a:r>
                        <a:rPr lang="en-US" sz="800" dirty="0" smtClean="0">
                          <a:solidFill>
                            <a:srgbClr val="000000"/>
                          </a:solidFill>
                          <a:latin typeface="Calibri"/>
                          <a:ea typeface="Times New Roman"/>
                          <a:cs typeface="Times New Roman"/>
                        </a:rPr>
                        <a:t>Initial </a:t>
                      </a:r>
                    </a:p>
                    <a:p>
                      <a:pPr marL="0" marR="0" algn="ctr">
                        <a:lnSpc>
                          <a:spcPct val="115000"/>
                        </a:lnSpc>
                        <a:spcBef>
                          <a:spcPts val="0"/>
                        </a:spcBef>
                        <a:spcAft>
                          <a:spcPts val="0"/>
                        </a:spcAft>
                      </a:pPr>
                      <a:r>
                        <a:rPr lang="en-US" sz="800" dirty="0" smtClean="0">
                          <a:solidFill>
                            <a:srgbClr val="000000"/>
                          </a:solidFill>
                          <a:latin typeface="Calibri"/>
                          <a:ea typeface="Times New Roman"/>
                          <a:cs typeface="Times New Roman"/>
                        </a:rPr>
                        <a:t>2020 </a:t>
                      </a:r>
                      <a:r>
                        <a:rPr lang="en-US" sz="800" dirty="0">
                          <a:solidFill>
                            <a:srgbClr val="000000"/>
                          </a:solidFill>
                          <a:latin typeface="Calibri"/>
                          <a:ea typeface="Times New Roman"/>
                          <a:cs typeface="Times New Roman"/>
                        </a:rPr>
                        <a:t>Estimates</a:t>
                      </a:r>
                      <a:endParaRPr lang="en-US" sz="800" dirty="0">
                        <a:latin typeface="Calibri"/>
                        <a:ea typeface="Calibri"/>
                        <a:cs typeface="Times New Roman"/>
                      </a:endParaRPr>
                    </a:p>
                  </a:txBody>
                  <a:tcPr marL="6914" marR="6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latin typeface="Calibri"/>
                          <a:ea typeface="Times New Roman"/>
                          <a:cs typeface="Times New Roman"/>
                        </a:rPr>
                        <a:t>Estimate Options</a:t>
                      </a:r>
                      <a:endParaRPr lang="en-US" sz="800">
                        <a:latin typeface="Calibri"/>
                        <a:ea typeface="Calibri"/>
                        <a:cs typeface="Times New Roman"/>
                      </a:endParaRPr>
                    </a:p>
                  </a:txBody>
                  <a:tcPr marL="6914" marR="69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latin typeface="Calibri"/>
                          <a:ea typeface="Times New Roman"/>
                          <a:cs typeface="Times New Roman"/>
                        </a:rPr>
                        <a:t>Employment Target estimates</a:t>
                      </a:r>
                      <a:endParaRPr lang="en-US" sz="800">
                        <a:latin typeface="Calibri"/>
                        <a:ea typeface="Calibri"/>
                        <a:cs typeface="Times New Roman"/>
                      </a:endParaRPr>
                    </a:p>
                  </a:txBody>
                  <a:tcPr marL="6914" marR="6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800">
                          <a:solidFill>
                            <a:srgbClr val="000000"/>
                          </a:solidFill>
                          <a:latin typeface="Calibri"/>
                          <a:ea typeface="Times New Roman"/>
                          <a:cs typeface="Times New Roman"/>
                        </a:rPr>
                        <a:t>Employment Target estimates (per annum)</a:t>
                      </a:r>
                      <a:endParaRPr lang="en-US" sz="800">
                        <a:latin typeface="Calibri"/>
                        <a:ea typeface="Calibri"/>
                        <a:cs typeface="Times New Roman"/>
                      </a:endParaRPr>
                    </a:p>
                  </a:txBody>
                  <a:tcPr marL="6914" marR="6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latin typeface="Calibri"/>
                          <a:ea typeface="Times New Roman"/>
                          <a:cs typeface="Times New Roman"/>
                        </a:rPr>
                        <a:t>Labour Force</a:t>
                      </a:r>
                      <a:endParaRPr lang="en-US" sz="800">
                        <a:latin typeface="Calibri"/>
                        <a:ea typeface="Calibri"/>
                        <a:cs typeface="Times New Roman"/>
                      </a:endParaRPr>
                    </a:p>
                  </a:txBody>
                  <a:tcPr marL="6914" marR="6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latin typeface="Calibri"/>
                          <a:ea typeface="Times New Roman"/>
                          <a:cs typeface="Times New Roman"/>
                        </a:rPr>
                        <a:t>Unemployment</a:t>
                      </a:r>
                      <a:endParaRPr lang="en-US" sz="800">
                        <a:latin typeface="Calibri"/>
                        <a:ea typeface="Calibri"/>
                        <a:cs typeface="Times New Roman"/>
                      </a:endParaRPr>
                    </a:p>
                  </a:txBody>
                  <a:tcPr marL="6914" marR="6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latin typeface="Calibri"/>
                          <a:ea typeface="Times New Roman"/>
                          <a:cs typeface="Times New Roman"/>
                        </a:rPr>
                        <a:t>Resultant Unemployment Rate</a:t>
                      </a:r>
                      <a:endParaRPr lang="en-US" sz="800">
                        <a:latin typeface="Calibri"/>
                        <a:ea typeface="Calibri"/>
                        <a:cs typeface="Times New Roman"/>
                      </a:endParaRPr>
                    </a:p>
                  </a:txBody>
                  <a:tcPr marL="6914" marR="6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r>
              <a:tr h="580556">
                <a:tc vMerge="1">
                  <a:txBody>
                    <a:bodyPr/>
                    <a:lstStyle/>
                    <a:p>
                      <a:endParaRPr lang="en-US"/>
                    </a:p>
                  </a:txBody>
                  <a:tcPr/>
                </a:tc>
                <a:tc>
                  <a:txBody>
                    <a:bodyPr/>
                    <a:lstStyle/>
                    <a:p>
                      <a:pPr marL="0" marR="0" algn="ctr">
                        <a:lnSpc>
                          <a:spcPct val="115000"/>
                        </a:lnSpc>
                        <a:spcBef>
                          <a:spcPts val="0"/>
                        </a:spcBef>
                        <a:spcAft>
                          <a:spcPts val="0"/>
                        </a:spcAft>
                      </a:pPr>
                      <a:r>
                        <a:rPr lang="en-US" sz="800" dirty="0">
                          <a:solidFill>
                            <a:srgbClr val="000000"/>
                          </a:solidFill>
                          <a:latin typeface="Calibri"/>
                          <a:ea typeface="Times New Roman"/>
                          <a:cs typeface="Times New Roman"/>
                        </a:rPr>
                        <a:t>Job Opportunities </a:t>
                      </a:r>
                      <a:r>
                        <a:rPr lang="en-US" sz="800" dirty="0" smtClean="0">
                          <a:solidFill>
                            <a:srgbClr val="000000"/>
                          </a:solidFill>
                          <a:latin typeface="Calibri"/>
                          <a:ea typeface="Times New Roman"/>
                          <a:cs typeface="Times New Roman"/>
                        </a:rPr>
                        <a:t>‘Business-as-usual’ option </a:t>
                      </a:r>
                      <a:endParaRPr lang="en-US" sz="800" dirty="0">
                        <a:latin typeface="Calibri"/>
                        <a:ea typeface="Calibri"/>
                        <a:cs typeface="Times New Roman"/>
                      </a:endParaRPr>
                    </a:p>
                  </a:txBody>
                  <a:tcPr marL="6914" marR="6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800">
                          <a:solidFill>
                            <a:srgbClr val="000000"/>
                          </a:solidFill>
                          <a:latin typeface="Calibri"/>
                          <a:ea typeface="Calibri"/>
                          <a:cs typeface="Times New Roman"/>
                        </a:rPr>
                        <a:t>195,354</a:t>
                      </a:r>
                      <a:endParaRPr lang="en-US" sz="800">
                        <a:latin typeface="Calibri"/>
                        <a:ea typeface="Calibri"/>
                        <a:cs typeface="Times New Roman"/>
                      </a:endParaRPr>
                    </a:p>
                  </a:txBody>
                  <a:tcPr marL="6914" marR="6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1000"/>
                        </a:spcAft>
                      </a:pPr>
                      <a:r>
                        <a:rPr lang="en-US" sz="800">
                          <a:solidFill>
                            <a:srgbClr val="000000"/>
                          </a:solidFill>
                          <a:latin typeface="Calibri"/>
                          <a:ea typeface="Calibri"/>
                          <a:cs typeface="Times New Roman"/>
                        </a:rPr>
                        <a:t>17,760</a:t>
                      </a:r>
                      <a:endParaRPr lang="en-US" sz="800">
                        <a:latin typeface="Calibri"/>
                        <a:ea typeface="Calibri"/>
                        <a:cs typeface="Times New Roman"/>
                      </a:endParaRPr>
                    </a:p>
                  </a:txBody>
                  <a:tcPr marL="6914" marR="6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800" dirty="0">
                          <a:solidFill>
                            <a:srgbClr val="000000"/>
                          </a:solidFill>
                          <a:latin typeface="Calibri"/>
                          <a:ea typeface="Calibri"/>
                          <a:cs typeface="Times New Roman"/>
                        </a:rPr>
                        <a:t>1,153,024</a:t>
                      </a:r>
                      <a:endParaRPr lang="en-US" sz="800" dirty="0">
                        <a:latin typeface="Calibri"/>
                        <a:ea typeface="Calibri"/>
                        <a:cs typeface="Times New Roman"/>
                      </a:endParaRPr>
                    </a:p>
                  </a:txBody>
                  <a:tcPr marL="6914" marR="6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800">
                          <a:solidFill>
                            <a:srgbClr val="000000"/>
                          </a:solidFill>
                          <a:latin typeface="Calibri"/>
                          <a:ea typeface="Calibri"/>
                          <a:cs typeface="Times New Roman"/>
                        </a:rPr>
                        <a:t>259,978</a:t>
                      </a:r>
                      <a:endParaRPr lang="en-US" sz="800">
                        <a:latin typeface="Calibri"/>
                        <a:ea typeface="Calibri"/>
                        <a:cs typeface="Times New Roman"/>
                      </a:endParaRPr>
                    </a:p>
                  </a:txBody>
                  <a:tcPr marL="6914" marR="6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800">
                          <a:solidFill>
                            <a:srgbClr val="000000"/>
                          </a:solidFill>
                          <a:latin typeface="Calibri"/>
                          <a:ea typeface="Calibri"/>
                          <a:cs typeface="Times New Roman"/>
                        </a:rPr>
                        <a:t>22.55%</a:t>
                      </a:r>
                      <a:endParaRPr lang="en-US" sz="800">
                        <a:latin typeface="Calibri"/>
                        <a:ea typeface="Calibri"/>
                        <a:cs typeface="Times New Roman"/>
                      </a:endParaRPr>
                    </a:p>
                  </a:txBody>
                  <a:tcPr marL="6914" marR="6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800">
                          <a:solidFill>
                            <a:srgbClr val="000000"/>
                          </a:solidFill>
                          <a:latin typeface="Calibri"/>
                          <a:ea typeface="Calibri"/>
                          <a:cs typeface="Times New Roman"/>
                        </a:rPr>
                        <a:t>893,046</a:t>
                      </a:r>
                      <a:endParaRPr lang="en-US" sz="800">
                        <a:latin typeface="Calibri"/>
                        <a:ea typeface="Calibri"/>
                        <a:cs typeface="Times New Roman"/>
                      </a:endParaRPr>
                    </a:p>
                  </a:txBody>
                  <a:tcPr marL="6914" marR="6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800">
                          <a:solidFill>
                            <a:srgbClr val="000000"/>
                          </a:solidFill>
                          <a:latin typeface="Calibri"/>
                          <a:ea typeface="Calibri"/>
                          <a:cs typeface="Times New Roman"/>
                        </a:rPr>
                        <a:t>2.90%</a:t>
                      </a:r>
                      <a:endParaRPr lang="en-US" sz="800">
                        <a:latin typeface="Calibri"/>
                        <a:ea typeface="Calibri"/>
                        <a:cs typeface="Times New Roman"/>
                      </a:endParaRPr>
                    </a:p>
                  </a:txBody>
                  <a:tcPr marL="6914" marR="6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387042">
                <a:tc vMerge="1">
                  <a:txBody>
                    <a:bodyPr/>
                    <a:lstStyle/>
                    <a:p>
                      <a:endParaRPr lang="en-US"/>
                    </a:p>
                  </a:txBody>
                  <a:tcPr/>
                </a:tc>
                <a:tc>
                  <a:txBody>
                    <a:bodyPr/>
                    <a:lstStyle/>
                    <a:p>
                      <a:pPr marL="0" marR="0" algn="ctr">
                        <a:lnSpc>
                          <a:spcPct val="115000"/>
                        </a:lnSpc>
                        <a:spcBef>
                          <a:spcPts val="0"/>
                        </a:spcBef>
                        <a:spcAft>
                          <a:spcPts val="0"/>
                        </a:spcAft>
                      </a:pPr>
                      <a:r>
                        <a:rPr lang="en-US" sz="800">
                          <a:solidFill>
                            <a:srgbClr val="000000"/>
                          </a:solidFill>
                          <a:latin typeface="Calibri"/>
                          <a:ea typeface="Times New Roman"/>
                          <a:cs typeface="Times New Roman"/>
                        </a:rPr>
                        <a:t>Employment Growth based on Labour Force Growth</a:t>
                      </a:r>
                      <a:endParaRPr lang="en-US" sz="800">
                        <a:latin typeface="Calibri"/>
                        <a:ea typeface="Calibri"/>
                        <a:cs typeface="Times New Roman"/>
                      </a:endParaRPr>
                    </a:p>
                  </a:txBody>
                  <a:tcPr marL="6914" marR="6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latin typeface="Calibri"/>
                          <a:ea typeface="Times New Roman"/>
                          <a:cs typeface="Times New Roman"/>
                        </a:rPr>
                        <a:t>143,934</a:t>
                      </a:r>
                      <a:endParaRPr lang="en-US" sz="800">
                        <a:latin typeface="Calibri"/>
                        <a:ea typeface="Calibri"/>
                        <a:cs typeface="Times New Roman"/>
                      </a:endParaRPr>
                    </a:p>
                  </a:txBody>
                  <a:tcPr marL="6914" marR="6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800">
                          <a:solidFill>
                            <a:srgbClr val="000000"/>
                          </a:solidFill>
                          <a:latin typeface="Calibri"/>
                          <a:ea typeface="Times New Roman"/>
                          <a:cs typeface="Times New Roman"/>
                        </a:rPr>
                        <a:t>13,084</a:t>
                      </a:r>
                      <a:endParaRPr lang="en-US" sz="800">
                        <a:latin typeface="Calibri"/>
                        <a:ea typeface="Calibri"/>
                        <a:cs typeface="Times New Roman"/>
                      </a:endParaRPr>
                    </a:p>
                  </a:txBody>
                  <a:tcPr marL="6914" marR="6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latin typeface="Calibri"/>
                          <a:ea typeface="Times New Roman"/>
                          <a:cs typeface="Times New Roman"/>
                        </a:rPr>
                        <a:t>1,153,024</a:t>
                      </a:r>
                      <a:endParaRPr lang="en-US" sz="800">
                        <a:latin typeface="Calibri"/>
                        <a:ea typeface="Calibri"/>
                        <a:cs typeface="Times New Roman"/>
                      </a:endParaRPr>
                    </a:p>
                  </a:txBody>
                  <a:tcPr marL="6914" marR="6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latin typeface="Calibri"/>
                          <a:ea typeface="Times New Roman"/>
                          <a:cs typeface="Times New Roman"/>
                        </a:rPr>
                        <a:t>311,398</a:t>
                      </a:r>
                      <a:endParaRPr lang="en-US" sz="800">
                        <a:latin typeface="Calibri"/>
                        <a:ea typeface="Calibri"/>
                        <a:cs typeface="Times New Roman"/>
                      </a:endParaRPr>
                    </a:p>
                  </a:txBody>
                  <a:tcPr marL="6914" marR="6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latin typeface="Calibri"/>
                          <a:ea typeface="Times New Roman"/>
                          <a:cs typeface="Times New Roman"/>
                        </a:rPr>
                        <a:t>27,01%</a:t>
                      </a:r>
                      <a:endParaRPr lang="en-US" sz="800">
                        <a:latin typeface="Calibri"/>
                        <a:ea typeface="Calibri"/>
                        <a:cs typeface="Times New Roman"/>
                      </a:endParaRPr>
                    </a:p>
                  </a:txBody>
                  <a:tcPr marL="6914" marR="6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latin typeface="Calibri"/>
                          <a:ea typeface="Times New Roman"/>
                          <a:cs typeface="Times New Roman"/>
                        </a:rPr>
                        <a:t>841,626</a:t>
                      </a:r>
                      <a:endParaRPr lang="en-US" sz="800">
                        <a:latin typeface="Calibri"/>
                        <a:ea typeface="Calibri"/>
                        <a:cs typeface="Times New Roman"/>
                      </a:endParaRPr>
                    </a:p>
                  </a:txBody>
                  <a:tcPr marL="6914" marR="6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dirty="0">
                          <a:solidFill>
                            <a:srgbClr val="000000"/>
                          </a:solidFill>
                          <a:latin typeface="Calibri"/>
                          <a:ea typeface="Times New Roman"/>
                          <a:cs typeface="Times New Roman"/>
                        </a:rPr>
                        <a:t>2.29%</a:t>
                      </a:r>
                      <a:endParaRPr lang="en-US" sz="800" dirty="0">
                        <a:latin typeface="Calibri"/>
                        <a:ea typeface="Calibri"/>
                        <a:cs typeface="Times New Roman"/>
                      </a:endParaRPr>
                    </a:p>
                  </a:txBody>
                  <a:tcPr marL="6914" marR="6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r>
              <a:tr h="774077">
                <a:tc vMerge="1">
                  <a:txBody>
                    <a:bodyPr/>
                    <a:lstStyle/>
                    <a:p>
                      <a:endParaRPr lang="en-US"/>
                    </a:p>
                  </a:txBody>
                  <a:tcPr/>
                </a:tc>
                <a:tc>
                  <a:txBody>
                    <a:bodyPr/>
                    <a:lstStyle/>
                    <a:p>
                      <a:pPr marL="0" marR="0" algn="ctr">
                        <a:lnSpc>
                          <a:spcPct val="115000"/>
                        </a:lnSpc>
                        <a:spcBef>
                          <a:spcPts val="0"/>
                        </a:spcBef>
                        <a:spcAft>
                          <a:spcPts val="0"/>
                        </a:spcAft>
                      </a:pPr>
                      <a:r>
                        <a:rPr lang="en-US" sz="800" dirty="0">
                          <a:solidFill>
                            <a:srgbClr val="000000"/>
                          </a:solidFill>
                          <a:latin typeface="Calibri"/>
                          <a:ea typeface="Times New Roman"/>
                          <a:cs typeface="Times New Roman"/>
                        </a:rPr>
                        <a:t>Employment Growth based on Labour Force Growth + Reduction of current unemployment by 50%</a:t>
                      </a:r>
                      <a:endParaRPr lang="en-US" sz="800" dirty="0">
                        <a:latin typeface="Calibri"/>
                        <a:ea typeface="Calibri"/>
                        <a:cs typeface="Times New Roman"/>
                      </a:endParaRPr>
                    </a:p>
                  </a:txBody>
                  <a:tcPr marL="6914" marR="6914" marT="0" marB="0" anchor="ctr">
                    <a:lnL w="381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00FF00"/>
                    </a:solidFill>
                  </a:tcPr>
                </a:tc>
                <a:tc>
                  <a:txBody>
                    <a:bodyPr/>
                    <a:lstStyle/>
                    <a:p>
                      <a:pPr marL="0" marR="0" algn="ctr">
                        <a:lnSpc>
                          <a:spcPct val="115000"/>
                        </a:lnSpc>
                        <a:spcBef>
                          <a:spcPts val="0"/>
                        </a:spcBef>
                        <a:spcAft>
                          <a:spcPts val="0"/>
                        </a:spcAft>
                      </a:pPr>
                      <a:r>
                        <a:rPr lang="en-US" sz="800" dirty="0">
                          <a:solidFill>
                            <a:srgbClr val="000000"/>
                          </a:solidFill>
                          <a:latin typeface="Calibri"/>
                          <a:ea typeface="Times New Roman"/>
                          <a:cs typeface="Times New Roman"/>
                        </a:rPr>
                        <a:t>273,006</a:t>
                      </a:r>
                      <a:endParaRPr lang="en-US" sz="800" dirty="0">
                        <a:latin typeface="Calibri"/>
                        <a:ea typeface="Calibri"/>
                        <a:cs typeface="Times New Roman"/>
                      </a:endParaRPr>
                    </a:p>
                  </a:txBody>
                  <a:tcPr marL="6914" marR="6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00FF00"/>
                    </a:solidFill>
                  </a:tcPr>
                </a:tc>
                <a:tc>
                  <a:txBody>
                    <a:bodyPr/>
                    <a:lstStyle/>
                    <a:p>
                      <a:pPr marL="0" marR="0" algn="ctr">
                        <a:lnSpc>
                          <a:spcPct val="115000"/>
                        </a:lnSpc>
                        <a:spcBef>
                          <a:spcPts val="0"/>
                        </a:spcBef>
                        <a:spcAft>
                          <a:spcPts val="0"/>
                        </a:spcAft>
                      </a:pPr>
                      <a:r>
                        <a:rPr lang="en-US" sz="800" dirty="0">
                          <a:solidFill>
                            <a:srgbClr val="000000"/>
                          </a:solidFill>
                          <a:latin typeface="Calibri"/>
                          <a:ea typeface="Times New Roman"/>
                          <a:cs typeface="Times New Roman"/>
                        </a:rPr>
                        <a:t>24,819</a:t>
                      </a:r>
                      <a:endParaRPr lang="en-US" sz="800" dirty="0">
                        <a:latin typeface="Calibri"/>
                        <a:ea typeface="Calibri"/>
                        <a:cs typeface="Times New Roman"/>
                      </a:endParaRPr>
                    </a:p>
                  </a:txBody>
                  <a:tcPr marL="6914" marR="6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00FF00"/>
                    </a:solidFill>
                  </a:tcPr>
                </a:tc>
                <a:tc>
                  <a:txBody>
                    <a:bodyPr/>
                    <a:lstStyle/>
                    <a:p>
                      <a:pPr marL="0" marR="0" algn="ctr">
                        <a:lnSpc>
                          <a:spcPct val="115000"/>
                        </a:lnSpc>
                        <a:spcBef>
                          <a:spcPts val="0"/>
                        </a:spcBef>
                        <a:spcAft>
                          <a:spcPts val="0"/>
                        </a:spcAft>
                      </a:pPr>
                      <a:r>
                        <a:rPr lang="en-US" sz="800" dirty="0">
                          <a:solidFill>
                            <a:srgbClr val="000000"/>
                          </a:solidFill>
                          <a:latin typeface="Calibri"/>
                          <a:ea typeface="Times New Roman"/>
                          <a:cs typeface="Times New Roman"/>
                        </a:rPr>
                        <a:t>1,153,024</a:t>
                      </a:r>
                      <a:endParaRPr lang="en-US" sz="800" dirty="0">
                        <a:latin typeface="Calibri"/>
                        <a:ea typeface="Calibri"/>
                        <a:cs typeface="Times New Roman"/>
                      </a:endParaRPr>
                    </a:p>
                  </a:txBody>
                  <a:tcPr marL="6914" marR="6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00FF00"/>
                    </a:solidFill>
                  </a:tcPr>
                </a:tc>
                <a:tc>
                  <a:txBody>
                    <a:bodyPr/>
                    <a:lstStyle/>
                    <a:p>
                      <a:pPr marL="0" marR="0" algn="ctr">
                        <a:lnSpc>
                          <a:spcPct val="115000"/>
                        </a:lnSpc>
                        <a:spcBef>
                          <a:spcPts val="0"/>
                        </a:spcBef>
                        <a:spcAft>
                          <a:spcPts val="0"/>
                        </a:spcAft>
                      </a:pPr>
                      <a:r>
                        <a:rPr lang="en-US" sz="800" dirty="0">
                          <a:solidFill>
                            <a:srgbClr val="000000"/>
                          </a:solidFill>
                          <a:latin typeface="Calibri"/>
                          <a:ea typeface="Times New Roman"/>
                          <a:cs typeface="Times New Roman"/>
                        </a:rPr>
                        <a:t>182,326</a:t>
                      </a:r>
                      <a:endParaRPr lang="en-US" sz="800" dirty="0">
                        <a:latin typeface="Calibri"/>
                        <a:ea typeface="Calibri"/>
                        <a:cs typeface="Times New Roman"/>
                      </a:endParaRPr>
                    </a:p>
                  </a:txBody>
                  <a:tcPr marL="6914" marR="6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00FF00"/>
                    </a:solidFill>
                  </a:tcPr>
                </a:tc>
                <a:tc>
                  <a:txBody>
                    <a:bodyPr/>
                    <a:lstStyle/>
                    <a:p>
                      <a:pPr marL="0" marR="0" algn="ctr">
                        <a:lnSpc>
                          <a:spcPct val="115000"/>
                        </a:lnSpc>
                        <a:spcBef>
                          <a:spcPts val="0"/>
                        </a:spcBef>
                        <a:spcAft>
                          <a:spcPts val="0"/>
                        </a:spcAft>
                      </a:pPr>
                      <a:r>
                        <a:rPr lang="en-US" sz="800" dirty="0">
                          <a:solidFill>
                            <a:srgbClr val="000000"/>
                          </a:solidFill>
                          <a:latin typeface="Calibri"/>
                          <a:ea typeface="Times New Roman"/>
                          <a:cs typeface="Times New Roman"/>
                        </a:rPr>
                        <a:t>13.50%</a:t>
                      </a:r>
                      <a:endParaRPr lang="en-US" sz="800" dirty="0">
                        <a:latin typeface="Calibri"/>
                        <a:ea typeface="Calibri"/>
                        <a:cs typeface="Times New Roman"/>
                      </a:endParaRPr>
                    </a:p>
                  </a:txBody>
                  <a:tcPr marL="6914" marR="6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00FF00"/>
                    </a:solidFill>
                  </a:tcPr>
                </a:tc>
                <a:tc>
                  <a:txBody>
                    <a:bodyPr/>
                    <a:lstStyle/>
                    <a:p>
                      <a:pPr marL="0" marR="0" algn="ctr">
                        <a:lnSpc>
                          <a:spcPct val="115000"/>
                        </a:lnSpc>
                        <a:spcBef>
                          <a:spcPts val="0"/>
                        </a:spcBef>
                        <a:spcAft>
                          <a:spcPts val="0"/>
                        </a:spcAft>
                      </a:pPr>
                      <a:r>
                        <a:rPr lang="en-US" sz="800" dirty="0">
                          <a:solidFill>
                            <a:srgbClr val="000000"/>
                          </a:solidFill>
                          <a:latin typeface="Calibri"/>
                          <a:ea typeface="Times New Roman"/>
                          <a:cs typeface="Times New Roman"/>
                        </a:rPr>
                        <a:t>970,698</a:t>
                      </a:r>
                      <a:endParaRPr lang="en-US" sz="800" dirty="0">
                        <a:latin typeface="Calibri"/>
                        <a:ea typeface="Calibri"/>
                        <a:cs typeface="Times New Roman"/>
                      </a:endParaRPr>
                    </a:p>
                  </a:txBody>
                  <a:tcPr marL="6914" marR="6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00FF00"/>
                    </a:solidFill>
                  </a:tcPr>
                </a:tc>
                <a:tc>
                  <a:txBody>
                    <a:bodyPr/>
                    <a:lstStyle/>
                    <a:p>
                      <a:pPr marL="0" marR="0" algn="ctr">
                        <a:lnSpc>
                          <a:spcPct val="115000"/>
                        </a:lnSpc>
                        <a:spcBef>
                          <a:spcPts val="0"/>
                        </a:spcBef>
                        <a:spcAft>
                          <a:spcPts val="0"/>
                        </a:spcAft>
                      </a:pPr>
                      <a:r>
                        <a:rPr lang="en-US" sz="800" dirty="0">
                          <a:solidFill>
                            <a:srgbClr val="000000"/>
                          </a:solidFill>
                          <a:latin typeface="Calibri"/>
                          <a:ea typeface="Times New Roman"/>
                          <a:cs typeface="Times New Roman"/>
                        </a:rPr>
                        <a:t>4.34%</a:t>
                      </a:r>
                      <a:endParaRPr lang="en-US" sz="800" dirty="0">
                        <a:latin typeface="Calibri"/>
                        <a:ea typeface="Calibri"/>
                        <a:cs typeface="Times New Roman"/>
                      </a:endParaRPr>
                    </a:p>
                  </a:txBody>
                  <a:tcPr marL="6914" marR="6914" marT="0" marB="0" anchor="ctr">
                    <a:lnL w="12700" cap="flat" cmpd="sng" algn="ctr">
                      <a:solidFill>
                        <a:srgbClr val="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00FF00"/>
                    </a:solidFill>
                  </a:tcPr>
                </a:tc>
              </a:tr>
              <a:tr h="580556">
                <a:tc vMerge="1">
                  <a:txBody>
                    <a:bodyPr/>
                    <a:lstStyle/>
                    <a:p>
                      <a:endParaRPr lang="en-US"/>
                    </a:p>
                  </a:txBody>
                  <a:tcPr/>
                </a:tc>
                <a:tc>
                  <a:txBody>
                    <a:bodyPr/>
                    <a:lstStyle/>
                    <a:p>
                      <a:pPr marL="0" marR="0" algn="ctr">
                        <a:lnSpc>
                          <a:spcPct val="115000"/>
                        </a:lnSpc>
                        <a:spcBef>
                          <a:spcPts val="0"/>
                        </a:spcBef>
                        <a:spcAft>
                          <a:spcPts val="0"/>
                        </a:spcAft>
                      </a:pPr>
                      <a:r>
                        <a:rPr lang="en-US" sz="800" dirty="0">
                          <a:solidFill>
                            <a:srgbClr val="000000"/>
                          </a:solidFill>
                          <a:latin typeface="Calibri"/>
                          <a:ea typeface="Times New Roman"/>
                          <a:cs typeface="Times New Roman"/>
                        </a:rPr>
                        <a:t>NGP Desktop Job Creation targets estimates 2020_Population </a:t>
                      </a:r>
                      <a:r>
                        <a:rPr lang="en-US" sz="800" dirty="0" smtClean="0">
                          <a:solidFill>
                            <a:srgbClr val="000000"/>
                          </a:solidFill>
                          <a:latin typeface="Calibri"/>
                          <a:ea typeface="Times New Roman"/>
                          <a:cs typeface="Times New Roman"/>
                        </a:rPr>
                        <a:t>Share (5.7%)</a:t>
                      </a:r>
                      <a:endParaRPr lang="en-US" sz="800" dirty="0">
                        <a:latin typeface="Calibri"/>
                        <a:ea typeface="Calibri"/>
                        <a:cs typeface="Times New Roman"/>
                      </a:endParaRPr>
                    </a:p>
                  </a:txBody>
                  <a:tcPr marL="6914" marR="6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latin typeface="Calibri"/>
                          <a:ea typeface="Times New Roman"/>
                          <a:cs typeface="Times New Roman"/>
                        </a:rPr>
                        <a:t>285,000</a:t>
                      </a:r>
                      <a:endParaRPr lang="en-US" sz="800">
                        <a:latin typeface="Calibri"/>
                        <a:ea typeface="Calibri"/>
                        <a:cs typeface="Times New Roman"/>
                      </a:endParaRPr>
                    </a:p>
                  </a:txBody>
                  <a:tcPr marL="6914" marR="6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800">
                          <a:solidFill>
                            <a:srgbClr val="000000"/>
                          </a:solidFill>
                          <a:latin typeface="Calibri"/>
                          <a:ea typeface="Times New Roman"/>
                          <a:cs typeface="Times New Roman"/>
                        </a:rPr>
                        <a:t>25,909</a:t>
                      </a:r>
                      <a:endParaRPr lang="en-US" sz="800">
                        <a:latin typeface="Calibri"/>
                        <a:ea typeface="Calibri"/>
                        <a:cs typeface="Times New Roman"/>
                      </a:endParaRPr>
                    </a:p>
                  </a:txBody>
                  <a:tcPr marL="6914" marR="6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latin typeface="Calibri"/>
                          <a:ea typeface="Times New Roman"/>
                          <a:cs typeface="Times New Roman"/>
                        </a:rPr>
                        <a:t>1,153,024</a:t>
                      </a:r>
                      <a:endParaRPr lang="en-US" sz="800">
                        <a:latin typeface="Calibri"/>
                        <a:ea typeface="Calibri"/>
                        <a:cs typeface="Times New Roman"/>
                      </a:endParaRPr>
                    </a:p>
                  </a:txBody>
                  <a:tcPr marL="6914" marR="6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latin typeface="Calibri"/>
                          <a:ea typeface="Times New Roman"/>
                          <a:cs typeface="Times New Roman"/>
                        </a:rPr>
                        <a:t>170,332</a:t>
                      </a:r>
                      <a:endParaRPr lang="en-US" sz="800">
                        <a:latin typeface="Calibri"/>
                        <a:ea typeface="Calibri"/>
                        <a:cs typeface="Times New Roman"/>
                      </a:endParaRPr>
                    </a:p>
                  </a:txBody>
                  <a:tcPr marL="6914" marR="6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latin typeface="Calibri"/>
                          <a:ea typeface="Times New Roman"/>
                          <a:cs typeface="Times New Roman"/>
                        </a:rPr>
                        <a:t>14.77%</a:t>
                      </a:r>
                      <a:endParaRPr lang="en-US" sz="800">
                        <a:latin typeface="Calibri"/>
                        <a:ea typeface="Calibri"/>
                        <a:cs typeface="Times New Roman"/>
                      </a:endParaRPr>
                    </a:p>
                  </a:txBody>
                  <a:tcPr marL="6914" marR="6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latin typeface="Calibri"/>
                          <a:ea typeface="Times New Roman"/>
                          <a:cs typeface="Times New Roman"/>
                        </a:rPr>
                        <a:t>982,692</a:t>
                      </a:r>
                      <a:endParaRPr lang="en-US" sz="800">
                        <a:latin typeface="Calibri"/>
                        <a:ea typeface="Calibri"/>
                        <a:cs typeface="Times New Roman"/>
                      </a:endParaRPr>
                    </a:p>
                  </a:txBody>
                  <a:tcPr marL="6914" marR="6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latin typeface="Calibri"/>
                          <a:ea typeface="Times New Roman"/>
                          <a:cs typeface="Times New Roman"/>
                        </a:rPr>
                        <a:t>4.53%</a:t>
                      </a:r>
                      <a:endParaRPr lang="en-US" sz="800">
                        <a:latin typeface="Calibri"/>
                        <a:ea typeface="Calibri"/>
                        <a:cs typeface="Times New Roman"/>
                      </a:endParaRPr>
                    </a:p>
                  </a:txBody>
                  <a:tcPr marL="6914" marR="6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580556">
                <a:tc vMerge="1">
                  <a:txBody>
                    <a:bodyPr/>
                    <a:lstStyle/>
                    <a:p>
                      <a:endParaRPr lang="en-US"/>
                    </a:p>
                  </a:txBody>
                  <a:tcPr/>
                </a:tc>
                <a:tc>
                  <a:txBody>
                    <a:bodyPr/>
                    <a:lstStyle/>
                    <a:p>
                      <a:pPr marL="0" marR="0" algn="ctr">
                        <a:lnSpc>
                          <a:spcPct val="115000"/>
                        </a:lnSpc>
                        <a:spcBef>
                          <a:spcPts val="0"/>
                        </a:spcBef>
                        <a:spcAft>
                          <a:spcPts val="0"/>
                        </a:spcAft>
                      </a:pPr>
                      <a:r>
                        <a:rPr lang="en-US" sz="800" dirty="0">
                          <a:solidFill>
                            <a:srgbClr val="000000"/>
                          </a:solidFill>
                          <a:latin typeface="Calibri"/>
                          <a:ea typeface="Times New Roman"/>
                          <a:cs typeface="Times New Roman"/>
                        </a:rPr>
                        <a:t>NGP Desktop Job Creation targets estimates 2020_GDP </a:t>
                      </a:r>
                      <a:r>
                        <a:rPr lang="en-US" sz="800" dirty="0" smtClean="0">
                          <a:solidFill>
                            <a:srgbClr val="000000"/>
                          </a:solidFill>
                          <a:latin typeface="Calibri"/>
                          <a:ea typeface="Times New Roman"/>
                          <a:cs typeface="Times New Roman"/>
                        </a:rPr>
                        <a:t>Share (5%)</a:t>
                      </a:r>
                      <a:endParaRPr lang="en-US" sz="800" dirty="0">
                        <a:latin typeface="Calibri"/>
                        <a:ea typeface="Calibri"/>
                        <a:cs typeface="Times New Roman"/>
                      </a:endParaRPr>
                    </a:p>
                  </a:txBody>
                  <a:tcPr marL="6914" marR="6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dirty="0">
                          <a:solidFill>
                            <a:srgbClr val="000000"/>
                          </a:solidFill>
                          <a:latin typeface="Calibri"/>
                          <a:ea typeface="Times New Roman"/>
                          <a:cs typeface="Times New Roman"/>
                        </a:rPr>
                        <a:t>250,000</a:t>
                      </a:r>
                      <a:endParaRPr lang="en-US" sz="800" dirty="0">
                        <a:latin typeface="Calibri"/>
                        <a:ea typeface="Calibri"/>
                        <a:cs typeface="Times New Roman"/>
                      </a:endParaRPr>
                    </a:p>
                  </a:txBody>
                  <a:tcPr marL="6914" marR="6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800">
                          <a:solidFill>
                            <a:srgbClr val="000000"/>
                          </a:solidFill>
                          <a:latin typeface="Calibri"/>
                          <a:ea typeface="Times New Roman"/>
                          <a:cs typeface="Times New Roman"/>
                        </a:rPr>
                        <a:t>22,727</a:t>
                      </a:r>
                      <a:endParaRPr lang="en-US" sz="800">
                        <a:latin typeface="Calibri"/>
                        <a:ea typeface="Calibri"/>
                        <a:cs typeface="Times New Roman"/>
                      </a:endParaRPr>
                    </a:p>
                  </a:txBody>
                  <a:tcPr marL="6914" marR="6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latin typeface="Calibri"/>
                          <a:ea typeface="Times New Roman"/>
                          <a:cs typeface="Times New Roman"/>
                        </a:rPr>
                        <a:t>1,153,024</a:t>
                      </a:r>
                      <a:endParaRPr lang="en-US" sz="800">
                        <a:latin typeface="Calibri"/>
                        <a:ea typeface="Calibri"/>
                        <a:cs typeface="Times New Roman"/>
                      </a:endParaRPr>
                    </a:p>
                  </a:txBody>
                  <a:tcPr marL="6914" marR="6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latin typeface="Calibri"/>
                          <a:ea typeface="Times New Roman"/>
                          <a:cs typeface="Times New Roman"/>
                        </a:rPr>
                        <a:t>205,332</a:t>
                      </a:r>
                      <a:endParaRPr lang="en-US" sz="800">
                        <a:latin typeface="Calibri"/>
                        <a:ea typeface="Calibri"/>
                        <a:cs typeface="Times New Roman"/>
                      </a:endParaRPr>
                    </a:p>
                  </a:txBody>
                  <a:tcPr marL="6914" marR="6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latin typeface="Calibri"/>
                          <a:ea typeface="Times New Roman"/>
                          <a:cs typeface="Times New Roman"/>
                        </a:rPr>
                        <a:t>17.81%</a:t>
                      </a:r>
                      <a:endParaRPr lang="en-US" sz="800">
                        <a:latin typeface="Calibri"/>
                        <a:ea typeface="Calibri"/>
                        <a:cs typeface="Times New Roman"/>
                      </a:endParaRPr>
                    </a:p>
                  </a:txBody>
                  <a:tcPr marL="6914" marR="6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latin typeface="Calibri"/>
                          <a:ea typeface="Times New Roman"/>
                          <a:cs typeface="Times New Roman"/>
                        </a:rPr>
                        <a:t>947,692</a:t>
                      </a:r>
                      <a:endParaRPr lang="en-US" sz="800">
                        <a:latin typeface="Calibri"/>
                        <a:ea typeface="Calibri"/>
                        <a:cs typeface="Times New Roman"/>
                      </a:endParaRPr>
                    </a:p>
                  </a:txBody>
                  <a:tcPr marL="6914" marR="6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dirty="0">
                          <a:solidFill>
                            <a:srgbClr val="000000"/>
                          </a:solidFill>
                          <a:latin typeface="Calibri"/>
                          <a:ea typeface="Times New Roman"/>
                          <a:cs typeface="Times New Roman"/>
                        </a:rPr>
                        <a:t>3.97%</a:t>
                      </a:r>
                      <a:endParaRPr lang="en-US" sz="800" dirty="0">
                        <a:latin typeface="Calibri"/>
                        <a:ea typeface="Calibri"/>
                        <a:cs typeface="Times New Roman"/>
                      </a:endParaRPr>
                    </a:p>
                  </a:txBody>
                  <a:tcPr marL="6914" marR="6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bl>
          </a:graphicData>
        </a:graphic>
      </p:graphicFrame>
      <p:sp>
        <p:nvSpPr>
          <p:cNvPr id="6" name="Content Placeholder 2"/>
          <p:cNvSpPr txBox="1">
            <a:spLocks/>
          </p:cNvSpPr>
          <p:nvPr/>
        </p:nvSpPr>
        <p:spPr bwMode="auto">
          <a:xfrm>
            <a:off x="263525" y="1524000"/>
            <a:ext cx="8689975" cy="3714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1" indent="-342900" algn="just" eaLnBrk="0" hangingPunct="0">
              <a:spcBef>
                <a:spcPct val="20000"/>
              </a:spcBef>
              <a:buFont typeface="Arial" pitchFamily="34" charset="0"/>
              <a:buChar char="•"/>
            </a:pPr>
            <a:r>
              <a:rPr kumimoji="0" lang="en-US" sz="1300" b="1" i="0" u="none" strike="noStrike" kern="0" cap="none" spc="0" normalizeH="0" baseline="0" noProof="0" dirty="0" smtClean="0">
                <a:ln>
                  <a:noFill/>
                </a:ln>
                <a:solidFill>
                  <a:srgbClr val="0000FF"/>
                </a:solidFill>
                <a:effectLst/>
                <a:uLnTx/>
                <a:uFillTx/>
                <a:latin typeface="Georgia" pitchFamily="18" charset="0"/>
                <a:ea typeface="+mn-ea"/>
                <a:cs typeface="+mn-cs"/>
              </a:rPr>
              <a:t>Assumptions: Average annual LF growth 1.61%</a:t>
            </a:r>
            <a:r>
              <a:rPr kumimoji="0" lang="en-US" sz="1300" b="1" i="0" u="none" strike="noStrike" kern="0" cap="none" spc="0" normalizeH="0" noProof="0" dirty="0" smtClean="0">
                <a:ln>
                  <a:noFill/>
                </a:ln>
                <a:solidFill>
                  <a:srgbClr val="0000FF"/>
                </a:solidFill>
                <a:effectLst/>
                <a:uLnTx/>
                <a:uFillTx/>
                <a:latin typeface="Georgia" pitchFamily="18" charset="0"/>
                <a:ea typeface="+mn-ea"/>
                <a:cs typeface="+mn-cs"/>
              </a:rPr>
              <a:t> &amp; s</a:t>
            </a:r>
            <a:r>
              <a:rPr kumimoji="0" lang="en-US" sz="1300" b="1" i="0" u="none" strike="noStrike" kern="0" cap="none" spc="0" normalizeH="0" baseline="0" noProof="0" dirty="0" smtClean="0">
                <a:ln>
                  <a:noFill/>
                </a:ln>
                <a:solidFill>
                  <a:srgbClr val="0000FF"/>
                </a:solidFill>
                <a:effectLst/>
                <a:uLnTx/>
                <a:uFillTx/>
                <a:latin typeface="Georgia" pitchFamily="18" charset="0"/>
                <a:ea typeface="+mn-ea"/>
                <a:cs typeface="+mn-cs"/>
              </a:rPr>
              <a:t>imple</a:t>
            </a:r>
            <a:r>
              <a:rPr kumimoji="0" lang="en-US" sz="1300" b="1" i="0" u="none" strike="noStrike" kern="0" cap="none" spc="0" normalizeH="0" noProof="0" dirty="0" smtClean="0">
                <a:ln>
                  <a:noFill/>
                </a:ln>
                <a:solidFill>
                  <a:srgbClr val="0000FF"/>
                </a:solidFill>
                <a:effectLst/>
                <a:uLnTx/>
                <a:uFillTx/>
                <a:latin typeface="Georgia" pitchFamily="18" charset="0"/>
                <a:ea typeface="+mn-ea"/>
                <a:cs typeface="+mn-cs"/>
              </a:rPr>
              <a:t> growth employment elasticity of 0.8.</a:t>
            </a:r>
            <a:r>
              <a:rPr kumimoji="0" lang="en-US" sz="1300" b="1" i="0" u="none" strike="noStrike" kern="0" cap="none" spc="0" normalizeH="0" baseline="0" noProof="0" dirty="0" smtClean="0">
                <a:ln>
                  <a:noFill/>
                </a:ln>
                <a:solidFill>
                  <a:srgbClr val="0000FF"/>
                </a:solidFill>
                <a:effectLst/>
                <a:uLnTx/>
                <a:uFillTx/>
                <a:latin typeface="Georgia" pitchFamily="18" charset="0"/>
                <a:ea typeface="+mn-ea"/>
                <a:cs typeface="+mn-cs"/>
              </a:rPr>
              <a:t>   </a:t>
            </a:r>
          </a:p>
        </p:txBody>
      </p:sp>
      <p:sp>
        <p:nvSpPr>
          <p:cNvPr id="8" name="Title 1"/>
          <p:cNvSpPr>
            <a:spLocks noGrp="1"/>
          </p:cNvSpPr>
          <p:nvPr>
            <p:ph type="title"/>
          </p:nvPr>
        </p:nvSpPr>
        <p:spPr>
          <a:xfrm>
            <a:off x="-73026" y="458788"/>
            <a:ext cx="6689726" cy="487362"/>
          </a:xfrm>
        </p:spPr>
        <p:txBody>
          <a:bodyPr/>
          <a:lstStyle/>
          <a:p>
            <a:r>
              <a:rPr lang="en-US" sz="2200" b="1" dirty="0" smtClean="0">
                <a:solidFill>
                  <a:srgbClr val="008000"/>
                </a:solidFill>
                <a:latin typeface="Bodoni MT Black" pitchFamily="18" charset="0"/>
              </a:rPr>
              <a:t>Initial 2020 Perspective</a:t>
            </a:r>
            <a:br>
              <a:rPr lang="en-US" sz="2200" b="1" dirty="0" smtClean="0">
                <a:solidFill>
                  <a:srgbClr val="008000"/>
                </a:solidFill>
                <a:latin typeface="Bodoni MT Black" pitchFamily="18" charset="0"/>
              </a:rPr>
            </a:br>
            <a:r>
              <a:rPr lang="en-US" sz="2200" b="1" dirty="0" smtClean="0">
                <a:solidFill>
                  <a:srgbClr val="008000"/>
                </a:solidFill>
                <a:latin typeface="Bodoni MT Black" pitchFamily="18" charset="0"/>
              </a:rPr>
              <a:t> FS needed 4.3% annual GDP growth to absorb new entrants and reduce unemployment by 50%!</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bwMode="auto">
          <a:xfrm>
            <a:off x="73024" y="1524000"/>
            <a:ext cx="8953501" cy="3714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114300" lvl="1" indent="-114300" algn="just" eaLnBrk="0" hangingPunct="0">
              <a:spcBef>
                <a:spcPct val="20000"/>
              </a:spcBef>
              <a:buFont typeface="Arial" pitchFamily="34" charset="0"/>
              <a:buChar char="•"/>
            </a:pPr>
            <a:r>
              <a:rPr kumimoji="0" lang="en-US" sz="1300" b="1" i="0" u="none" strike="noStrike" kern="0" cap="none" spc="0" normalizeH="0" baseline="0" noProof="0" dirty="0" smtClean="0">
                <a:ln>
                  <a:noFill/>
                </a:ln>
                <a:solidFill>
                  <a:srgbClr val="0000FF"/>
                </a:solidFill>
                <a:effectLst/>
                <a:uLnTx/>
                <a:uFillTx/>
                <a:latin typeface="Georgia" pitchFamily="18" charset="0"/>
                <a:ea typeface="+mn-ea"/>
                <a:cs typeface="+mn-cs"/>
              </a:rPr>
              <a:t>Assumptions: Lower average annual LF growth 1.56%</a:t>
            </a:r>
            <a:r>
              <a:rPr kumimoji="0" lang="en-US" sz="1300" b="1" i="0" u="none" strike="noStrike" kern="0" cap="none" spc="0" normalizeH="0" noProof="0" dirty="0" smtClean="0">
                <a:ln>
                  <a:noFill/>
                </a:ln>
                <a:solidFill>
                  <a:srgbClr val="0000FF"/>
                </a:solidFill>
                <a:effectLst/>
                <a:uLnTx/>
                <a:uFillTx/>
                <a:latin typeface="Georgia" pitchFamily="18" charset="0"/>
                <a:ea typeface="+mn-ea"/>
                <a:cs typeface="+mn-cs"/>
              </a:rPr>
              <a:t> &amp; s</a:t>
            </a:r>
            <a:r>
              <a:rPr kumimoji="0" lang="en-US" sz="1300" b="1" i="0" u="none" strike="noStrike" kern="0" cap="none" spc="0" normalizeH="0" baseline="0" noProof="0" dirty="0" smtClean="0">
                <a:ln>
                  <a:noFill/>
                </a:ln>
                <a:solidFill>
                  <a:srgbClr val="0000FF"/>
                </a:solidFill>
                <a:effectLst/>
                <a:uLnTx/>
                <a:uFillTx/>
                <a:latin typeface="Georgia" pitchFamily="18" charset="0"/>
                <a:ea typeface="+mn-ea"/>
                <a:cs typeface="+mn-cs"/>
              </a:rPr>
              <a:t>imple</a:t>
            </a:r>
            <a:r>
              <a:rPr kumimoji="0" lang="en-US" sz="1300" b="1" i="0" u="none" strike="noStrike" kern="0" cap="none" spc="0" normalizeH="0" noProof="0" dirty="0" smtClean="0">
                <a:ln>
                  <a:noFill/>
                </a:ln>
                <a:solidFill>
                  <a:srgbClr val="0000FF"/>
                </a:solidFill>
                <a:effectLst/>
                <a:uLnTx/>
                <a:uFillTx/>
                <a:latin typeface="Georgia" pitchFamily="18" charset="0"/>
                <a:ea typeface="+mn-ea"/>
                <a:cs typeface="+mn-cs"/>
              </a:rPr>
              <a:t> growth employment elasticity of 0.66</a:t>
            </a:r>
            <a:r>
              <a:rPr kumimoji="0" lang="en-US" sz="1300" b="1" i="0" u="none" strike="noStrike" kern="0" cap="none" spc="0" normalizeH="0" baseline="0" noProof="0" dirty="0" smtClean="0">
                <a:ln>
                  <a:noFill/>
                </a:ln>
                <a:solidFill>
                  <a:srgbClr val="0000FF"/>
                </a:solidFill>
                <a:effectLst/>
                <a:uLnTx/>
                <a:uFillTx/>
                <a:latin typeface="Georgia" pitchFamily="18" charset="0"/>
                <a:ea typeface="+mn-ea"/>
                <a:cs typeface="+mn-cs"/>
              </a:rPr>
              <a:t>   </a:t>
            </a:r>
          </a:p>
        </p:txBody>
      </p:sp>
      <p:sp>
        <p:nvSpPr>
          <p:cNvPr id="8" name="Title 1"/>
          <p:cNvSpPr>
            <a:spLocks noGrp="1"/>
          </p:cNvSpPr>
          <p:nvPr>
            <p:ph type="title"/>
          </p:nvPr>
        </p:nvSpPr>
        <p:spPr>
          <a:xfrm>
            <a:off x="-73026" y="458788"/>
            <a:ext cx="6689726" cy="487362"/>
          </a:xfrm>
        </p:spPr>
        <p:txBody>
          <a:bodyPr/>
          <a:lstStyle/>
          <a:p>
            <a:r>
              <a:rPr lang="en-US" sz="2200" b="1" dirty="0" smtClean="0">
                <a:solidFill>
                  <a:srgbClr val="008000"/>
                </a:solidFill>
                <a:latin typeface="Bodoni MT Black" pitchFamily="18" charset="0"/>
              </a:rPr>
              <a:t>Revised 2020 Perspective</a:t>
            </a:r>
            <a:br>
              <a:rPr lang="en-US" sz="2200" b="1" dirty="0" smtClean="0">
                <a:solidFill>
                  <a:srgbClr val="008000"/>
                </a:solidFill>
                <a:latin typeface="Bodoni MT Black" pitchFamily="18" charset="0"/>
              </a:rPr>
            </a:br>
            <a:r>
              <a:rPr lang="en-US" sz="2200" b="1" dirty="0" smtClean="0">
                <a:solidFill>
                  <a:srgbClr val="008000"/>
                </a:solidFill>
                <a:latin typeface="Bodoni MT Black" pitchFamily="18" charset="0"/>
              </a:rPr>
              <a:t> FS needs 5.6% annual GDP growth to absorb new entrants and reduce unemployment by 50%!</a:t>
            </a:r>
          </a:p>
        </p:txBody>
      </p:sp>
      <p:graphicFrame>
        <p:nvGraphicFramePr>
          <p:cNvPr id="7" name="Table 6"/>
          <p:cNvGraphicFramePr>
            <a:graphicFrameLocks noGrp="1"/>
          </p:cNvGraphicFramePr>
          <p:nvPr/>
        </p:nvGraphicFramePr>
        <p:xfrm>
          <a:off x="336554" y="1895475"/>
          <a:ext cx="8543920" cy="4169648"/>
        </p:xfrm>
        <a:graphic>
          <a:graphicData uri="http://schemas.openxmlformats.org/drawingml/2006/table">
            <a:tbl>
              <a:tblPr/>
              <a:tblGrid>
                <a:gridCol w="655896"/>
                <a:gridCol w="3287450"/>
                <a:gridCol w="876300"/>
                <a:gridCol w="657225"/>
                <a:gridCol w="1027622"/>
                <a:gridCol w="727635"/>
                <a:gridCol w="655896"/>
                <a:gridCol w="655896"/>
              </a:tblGrid>
              <a:tr h="348250">
                <a:tc>
                  <a:txBody>
                    <a:bodyPr/>
                    <a:lstStyle/>
                    <a:p>
                      <a:pPr algn="l" fontAlgn="b"/>
                      <a:r>
                        <a:rPr lang="en-US" sz="1100" b="1" i="0" u="none" strike="noStrike" dirty="0">
                          <a:solidFill>
                            <a:srgbClr val="000000"/>
                          </a:solidFill>
                          <a:latin typeface="Calibri" pitchFamily="34" charset="0"/>
                        </a:rPr>
                        <a:t> </a:t>
                      </a: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gridSpan="7">
                  <a:txBody>
                    <a:bodyPr/>
                    <a:lstStyle/>
                    <a:p>
                      <a:pPr algn="ctr" fontAlgn="ctr"/>
                      <a:r>
                        <a:rPr lang="en-US" sz="1100" b="1" i="0" u="none" strike="noStrike" dirty="0">
                          <a:solidFill>
                            <a:srgbClr val="000000"/>
                          </a:solidFill>
                          <a:latin typeface="Calibri" pitchFamily="34" charset="0"/>
                        </a:rPr>
                        <a:t>Estimated Jobs and Requisite GDP Growth rates</a:t>
                      </a: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80419">
                <a:tc>
                  <a:txBody>
                    <a:bodyPr/>
                    <a:lstStyle/>
                    <a:p>
                      <a:pPr algn="l" fontAlgn="b"/>
                      <a:r>
                        <a:rPr lang="en-US" sz="1100" b="1" i="0" u="none" strike="noStrike">
                          <a:solidFill>
                            <a:srgbClr val="000000"/>
                          </a:solidFill>
                          <a:latin typeface="Calibri"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latin typeface="Calibri" pitchFamily="34" charset="0"/>
                        </a:rPr>
                        <a:t>Variables</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latin typeface="Calibri" pitchFamily="34" charset="0"/>
                        </a:rPr>
                        <a:t>Employment</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latin typeface="Calibri" pitchFamily="34" charset="0"/>
                        </a:rPr>
                        <a:t>Labour Force</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latin typeface="Calibri" pitchFamily="34" charset="0"/>
                        </a:rPr>
                        <a:t>Unemployment</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latin typeface="Calibri" pitchFamily="34" charset="0"/>
                        </a:rPr>
                        <a:t>Unemployment Rate</a:t>
                      </a: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1100" b="1" i="0" u="none" strike="noStrike">
                          <a:solidFill>
                            <a:srgbClr val="000000"/>
                          </a:solidFill>
                          <a:latin typeface="Calibri" pitchFamily="34" charset="0"/>
                        </a:rPr>
                        <a:t>Total Employment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1100" b="1" i="0" u="none" strike="noStrike" dirty="0">
                          <a:solidFill>
                            <a:srgbClr val="000000"/>
                          </a:solidFill>
                          <a:latin typeface="Calibri" pitchFamily="34" charset="0"/>
                        </a:rPr>
                        <a:t>Average GDP_R Growth Rates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1667">
                <a:tc rowSpan="2">
                  <a:txBody>
                    <a:bodyPr/>
                    <a:lstStyle/>
                    <a:p>
                      <a:pPr algn="ctr" fontAlgn="ctr"/>
                      <a:r>
                        <a:rPr lang="en-US" sz="1100" b="1" i="0" u="none" strike="noStrike" dirty="0">
                          <a:solidFill>
                            <a:srgbClr val="000000"/>
                          </a:solidFill>
                          <a:latin typeface="Calibri" pitchFamily="34" charset="0"/>
                        </a:rPr>
                        <a:t> 2010 Figures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latin typeface="Calibri" pitchFamily="34" charset="0"/>
                        </a:rPr>
                        <a:t>2010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n-US" sz="1100" b="1" i="0" u="none" strike="noStrike">
                          <a:solidFill>
                            <a:srgbClr val="000000"/>
                          </a:solidFill>
                          <a:latin typeface="Calibri" pitchFamily="34" charset="0"/>
                        </a:rPr>
                        <a:t>       691,284 </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sz="1100" b="1" i="0" u="none" strike="noStrike">
                          <a:solidFill>
                            <a:srgbClr val="000000"/>
                          </a:solidFill>
                          <a:latin typeface="Calibri" pitchFamily="34" charset="0"/>
                        </a:rPr>
                        <a:t>971,546</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sz="1100" b="1" i="0" u="none" strike="noStrike" dirty="0">
                          <a:solidFill>
                            <a:srgbClr val="000000"/>
                          </a:solidFill>
                          <a:latin typeface="Calibri" pitchFamily="34" charset="0"/>
                        </a:rPr>
                        <a:t>280,262</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sz="1100" b="1" i="0" u="none" strike="noStrike">
                          <a:solidFill>
                            <a:srgbClr val="000000"/>
                          </a:solidFill>
                          <a:latin typeface="Calibri" pitchFamily="34" charset="0"/>
                        </a:rPr>
                        <a:t>28.85%</a:t>
                      </a: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vMerge="1">
                  <a:txBody>
                    <a:bodyPr/>
                    <a:lstStyle/>
                    <a:p>
                      <a:endParaRPr lang="en-US"/>
                    </a:p>
                  </a:txBody>
                  <a:tcPr/>
                </a:tc>
                <a:tc vMerge="1">
                  <a:txBody>
                    <a:bodyPr/>
                    <a:lstStyle/>
                    <a:p>
                      <a:endParaRPr lang="en-US"/>
                    </a:p>
                  </a:txBody>
                  <a:tcPr/>
                </a:tc>
              </a:tr>
              <a:tr h="348250">
                <a:tc vMerge="1">
                  <a:txBody>
                    <a:bodyPr/>
                    <a:lstStyle/>
                    <a:p>
                      <a:endParaRPr lang="en-US"/>
                    </a:p>
                  </a:txBody>
                  <a:tcPr/>
                </a:tc>
                <a:tc>
                  <a:txBody>
                    <a:bodyPr/>
                    <a:lstStyle/>
                    <a:p>
                      <a:pPr algn="ctr" fontAlgn="ctr"/>
                      <a:r>
                        <a:rPr lang="en-US" sz="1100" b="1" i="0" u="none" strike="noStrike" dirty="0" smtClean="0">
                          <a:solidFill>
                            <a:srgbClr val="000000"/>
                          </a:solidFill>
                          <a:latin typeface="Calibri" pitchFamily="34" charset="0"/>
                        </a:rPr>
                        <a:t>LF </a:t>
                      </a:r>
                      <a:r>
                        <a:rPr lang="en-US" sz="1100" b="1" i="0" u="none" strike="noStrike" dirty="0">
                          <a:solidFill>
                            <a:srgbClr val="000000"/>
                          </a:solidFill>
                          <a:latin typeface="Calibri" pitchFamily="34" charset="0"/>
                        </a:rPr>
                        <a:t>Growth Cumulative 2020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endParaRPr lang="en-US" sz="1100" b="1" i="0" u="none" strike="noStrike" dirty="0">
                        <a:solidFill>
                          <a:srgbClr val="000000"/>
                        </a:solidFill>
                        <a:latin typeface="Calibri" pitchFamily="34" charset="0"/>
                      </a:endParaRPr>
                    </a:p>
                  </a:txBody>
                  <a:tcPr marL="0" marR="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smtClean="0">
                          <a:solidFill>
                            <a:srgbClr val="000000"/>
                          </a:solidFill>
                          <a:latin typeface="Calibri" pitchFamily="34" charset="0"/>
                        </a:rPr>
                        <a:t>1,171,976 </a:t>
                      </a:r>
                      <a:endParaRPr lang="en-US" sz="1100" b="1" i="0" u="none" strike="noStrike" dirty="0">
                        <a:solidFill>
                          <a:srgbClr val="000000"/>
                        </a:solidFill>
                        <a:latin typeface="Calibri" pitchFamily="34" charset="0"/>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latin typeface="Calibri" pitchFamily="34" charset="0"/>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endParaRPr lang="en-US" sz="1100" b="1" i="0" u="none" strike="noStrike" dirty="0">
                        <a:solidFill>
                          <a:srgbClr val="000000"/>
                        </a:solidFill>
                        <a:latin typeface="Calibri" pitchFamily="34" charset="0"/>
                      </a:endParaRPr>
                    </a:p>
                  </a:txBody>
                  <a:tcPr marL="0" marR="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r>
              <a:tr h="862335">
                <a:tc>
                  <a:txBody>
                    <a:bodyPr/>
                    <a:lstStyle/>
                    <a:p>
                      <a:pPr algn="ctr" fontAlgn="ctr"/>
                      <a:r>
                        <a:rPr lang="en-US" sz="1100" b="1" i="0" u="none" strike="noStrike">
                          <a:solidFill>
                            <a:srgbClr val="000000"/>
                          </a:solidFill>
                          <a:latin typeface="Calibri"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n-US" sz="1100" b="1" i="0" u="none" strike="noStrike" dirty="0">
                          <a:solidFill>
                            <a:srgbClr val="000000"/>
                          </a:solidFill>
                          <a:latin typeface="Calibri"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n-US" sz="1100" b="1" i="0" u="none" strike="noStrike">
                          <a:solidFill>
                            <a:srgbClr val="000000"/>
                          </a:solidFill>
                          <a:latin typeface="Calibri" pitchFamily="34" charset="0"/>
                        </a:rPr>
                        <a:t>Employment Target estimates</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latin typeface="Calibri" pitchFamily="34" charset="0"/>
                        </a:rPr>
                        <a:t>Labour Force</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latin typeface="Calibri" pitchFamily="34" charset="0"/>
                        </a:rPr>
                        <a:t>Unemployment</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latin typeface="Calibri" pitchFamily="34" charset="0"/>
                        </a:rPr>
                        <a:t>Unemployment Rate</a:t>
                      </a: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r>
              <a:tr h="331667">
                <a:tc rowSpan="4">
                  <a:txBody>
                    <a:bodyPr/>
                    <a:lstStyle/>
                    <a:p>
                      <a:pPr algn="ctr" fontAlgn="ctr"/>
                      <a:r>
                        <a:rPr lang="en-US" sz="1100" b="1" i="0" u="none" strike="noStrike">
                          <a:solidFill>
                            <a:srgbClr val="000000"/>
                          </a:solidFill>
                          <a:latin typeface="Calibri" pitchFamily="34" charset="0"/>
                        </a:rPr>
                        <a:t>Revised 2020 estimates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latin typeface="Calibri" pitchFamily="34" charset="0"/>
                        </a:rPr>
                        <a:t> </a:t>
                      </a:r>
                      <a:r>
                        <a:rPr lang="en-US" sz="1100" b="1" i="0" u="none" strike="noStrike" dirty="0" smtClean="0">
                          <a:solidFill>
                            <a:srgbClr val="000000"/>
                          </a:solidFill>
                          <a:latin typeface="Calibri" pitchFamily="34" charset="0"/>
                        </a:rPr>
                        <a:t>Employment</a:t>
                      </a:r>
                      <a:r>
                        <a:rPr lang="en-US" sz="1100" b="1" i="0" u="none" strike="noStrike" baseline="0" dirty="0" smtClean="0">
                          <a:solidFill>
                            <a:srgbClr val="000000"/>
                          </a:solidFill>
                          <a:latin typeface="Calibri" pitchFamily="34" charset="0"/>
                        </a:rPr>
                        <a:t> g</a:t>
                      </a:r>
                      <a:r>
                        <a:rPr lang="en-US" sz="1100" b="1" i="0" u="none" strike="noStrike" dirty="0" smtClean="0">
                          <a:solidFill>
                            <a:srgbClr val="000000"/>
                          </a:solidFill>
                          <a:latin typeface="Calibri" pitchFamily="34" charset="0"/>
                        </a:rPr>
                        <a:t>rowth </a:t>
                      </a:r>
                      <a:r>
                        <a:rPr lang="en-US" sz="1100" b="1" i="0" u="none" strike="noStrike" dirty="0">
                          <a:solidFill>
                            <a:srgbClr val="000000"/>
                          </a:solidFill>
                          <a:latin typeface="Calibri" pitchFamily="34" charset="0"/>
                        </a:rPr>
                        <a:t>based on Labour Force Growth</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38100" cap="flat" cmpd="sng" algn="ctr">
                      <a:solidFill>
                        <a:schemeClr val="tx1"/>
                      </a:solidFill>
                      <a:prstDash val="solid"/>
                      <a:round/>
                      <a:headEnd type="none" w="med" len="med"/>
                      <a:tailEnd type="none" w="med" len="med"/>
                    </a:lnB>
                  </a:tcPr>
                </a:tc>
                <a:tc>
                  <a:txBody>
                    <a:bodyPr/>
                    <a:lstStyle/>
                    <a:p>
                      <a:pPr algn="ctr" fontAlgn="ctr"/>
                      <a:r>
                        <a:rPr lang="en-US" sz="1100" b="1" i="0" u="none" strike="noStrike" dirty="0">
                          <a:solidFill>
                            <a:srgbClr val="000000"/>
                          </a:solidFill>
                          <a:latin typeface="Calibri" pitchFamily="34" charset="0"/>
                        </a:rPr>
                        <a:t>       142,612 </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fontAlgn="ctr"/>
                      <a:r>
                        <a:rPr lang="en-US" sz="1100" b="1" i="0" u="none" strike="noStrike" dirty="0" smtClean="0">
                          <a:solidFill>
                            <a:srgbClr val="000000"/>
                          </a:solidFill>
                          <a:latin typeface="Calibri" pitchFamily="34" charset="0"/>
                        </a:rPr>
                        <a:t> </a:t>
                      </a:r>
                      <a:r>
                        <a:rPr lang="en-US" sz="1100" b="1" i="0" u="none" strike="noStrike" dirty="0">
                          <a:solidFill>
                            <a:srgbClr val="000000"/>
                          </a:solidFill>
                          <a:latin typeface="Calibri" pitchFamily="34" charset="0"/>
                        </a:rPr>
                        <a:t>1,171,976 </a:t>
                      </a:r>
                    </a:p>
                  </a:txBody>
                  <a:tcPr marL="0" marR="0" marT="0" marB="0" anchor="ctr">
                    <a:lnL>
                      <a:noFill/>
                    </a:lnL>
                    <a:lnR>
                      <a:noFill/>
                    </a:lnR>
                    <a:lnT w="1270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ctr"/>
                      <a:r>
                        <a:rPr lang="en-US" sz="1100" b="1" i="0" u="none" strike="noStrike">
                          <a:solidFill>
                            <a:srgbClr val="000000"/>
                          </a:solidFill>
                          <a:latin typeface="Calibri" pitchFamily="34" charset="0"/>
                        </a:rPr>
                        <a:t>         338,080 </a:t>
                      </a:r>
                    </a:p>
                  </a:txBody>
                  <a:tcPr marL="0" marR="0" marT="0" marB="0" anchor="ctr">
                    <a:lnL>
                      <a:noFill/>
                    </a:lnL>
                    <a:lnR>
                      <a:noFill/>
                    </a:lnR>
                    <a:lnT w="1270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ctr"/>
                      <a:r>
                        <a:rPr lang="en-US" sz="1100" b="1" i="0" u="none" strike="noStrike">
                          <a:solidFill>
                            <a:srgbClr val="000000"/>
                          </a:solidFill>
                          <a:latin typeface="Calibri" pitchFamily="34" charset="0"/>
                        </a:rPr>
                        <a:t>28.85%</a:t>
                      </a: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ctr"/>
                      <a:r>
                        <a:rPr lang="en-US" sz="1100" b="1" i="0" u="none" strike="noStrike" dirty="0">
                          <a:solidFill>
                            <a:srgbClr val="000000"/>
                          </a:solidFill>
                          <a:latin typeface="Calibri" pitchFamily="34" charset="0"/>
                        </a:rPr>
                        <a:t> </a:t>
                      </a:r>
                      <a:r>
                        <a:rPr lang="en-US" sz="1100" b="1" i="0" u="none" strike="noStrike" dirty="0" smtClean="0">
                          <a:solidFill>
                            <a:srgbClr val="000000"/>
                          </a:solidFill>
                          <a:latin typeface="Calibri" pitchFamily="34" charset="0"/>
                        </a:rPr>
                        <a:t>833,896 </a:t>
                      </a:r>
                      <a:endParaRPr lang="en-US" sz="1100" b="1" i="0" u="none" strike="noStrike" dirty="0">
                        <a:solidFill>
                          <a:srgbClr val="000000"/>
                        </a:solidFill>
                        <a:latin typeface="Calibri"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ctr"/>
                      <a:r>
                        <a:rPr lang="en-US" sz="1100" b="1" i="0" u="none" strike="noStrike" dirty="0">
                          <a:solidFill>
                            <a:srgbClr val="000000"/>
                          </a:solidFill>
                          <a:latin typeface="Calibri" pitchFamily="34" charset="0"/>
                        </a:rPr>
                        <a:t>2.84%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r>
              <a:tr h="331667">
                <a:tc vMerge="1">
                  <a:txBody>
                    <a:bodyPr/>
                    <a:lstStyle/>
                    <a:p>
                      <a:endParaRPr lang="en-US"/>
                    </a:p>
                  </a:txBody>
                  <a:tcPr/>
                </a:tc>
                <a:tc>
                  <a:txBody>
                    <a:bodyPr/>
                    <a:lstStyle/>
                    <a:p>
                      <a:pPr algn="ctr" fontAlgn="ctr"/>
                      <a:r>
                        <a:rPr lang="en-US" sz="1100" b="1" i="0" u="none" strike="noStrike" dirty="0" smtClean="0">
                          <a:solidFill>
                            <a:srgbClr val="000000"/>
                          </a:solidFill>
                          <a:latin typeface="Calibri" pitchFamily="34" charset="0"/>
                        </a:rPr>
                        <a:t> Employment</a:t>
                      </a:r>
                      <a:r>
                        <a:rPr lang="en-US" sz="1100" b="1" i="0" u="none" strike="noStrike" baseline="0" dirty="0" smtClean="0">
                          <a:solidFill>
                            <a:srgbClr val="000000"/>
                          </a:solidFill>
                          <a:latin typeface="Calibri" pitchFamily="34" charset="0"/>
                        </a:rPr>
                        <a:t> g</a:t>
                      </a:r>
                      <a:r>
                        <a:rPr lang="en-US" sz="1100" b="1" i="0" u="none" strike="noStrike" dirty="0" smtClean="0">
                          <a:solidFill>
                            <a:srgbClr val="000000"/>
                          </a:solidFill>
                          <a:latin typeface="Calibri" pitchFamily="34" charset="0"/>
                        </a:rPr>
                        <a:t>rowth based </a:t>
                      </a:r>
                      <a:r>
                        <a:rPr lang="en-US" sz="1100" b="1" i="0" u="none" strike="noStrike" dirty="0">
                          <a:solidFill>
                            <a:srgbClr val="000000"/>
                          </a:solidFill>
                          <a:latin typeface="Calibri" pitchFamily="34" charset="0"/>
                        </a:rPr>
                        <a:t>on Labour Force Growth + reduction of </a:t>
                      </a:r>
                      <a:r>
                        <a:rPr lang="en-US" sz="1100" b="1" i="0" u="none" strike="noStrike" dirty="0" smtClean="0">
                          <a:solidFill>
                            <a:srgbClr val="000000"/>
                          </a:solidFill>
                          <a:latin typeface="Calibri" pitchFamily="34" charset="0"/>
                        </a:rPr>
                        <a:t>current</a:t>
                      </a:r>
                      <a:r>
                        <a:rPr lang="en-US" sz="1100" b="1" i="0" u="none" strike="noStrike" baseline="0" dirty="0" smtClean="0">
                          <a:solidFill>
                            <a:srgbClr val="000000"/>
                          </a:solidFill>
                          <a:latin typeface="Calibri" pitchFamily="34" charset="0"/>
                        </a:rPr>
                        <a:t> unemployment rate </a:t>
                      </a:r>
                      <a:r>
                        <a:rPr lang="en-US" sz="1100" b="1" i="0" u="none" strike="noStrike" dirty="0" smtClean="0">
                          <a:solidFill>
                            <a:srgbClr val="000000"/>
                          </a:solidFill>
                          <a:latin typeface="Calibri" pitchFamily="34" charset="0"/>
                        </a:rPr>
                        <a:t>by </a:t>
                      </a:r>
                      <a:r>
                        <a:rPr lang="en-US" sz="1100" b="1" i="0" u="none" strike="noStrike" dirty="0">
                          <a:solidFill>
                            <a:srgbClr val="000000"/>
                          </a:solidFill>
                          <a:latin typeface="Calibri" pitchFamily="34" charset="0"/>
                        </a:rPr>
                        <a:t>50%</a:t>
                      </a:r>
                    </a:p>
                  </a:txBody>
                  <a:tcPr marL="0" marR="0" marT="0" marB="0" anchor="ctr">
                    <a:lnL w="381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00FF00"/>
                    </a:solidFill>
                  </a:tcPr>
                </a:tc>
                <a:tc>
                  <a:txBody>
                    <a:bodyPr/>
                    <a:lstStyle/>
                    <a:p>
                      <a:pPr algn="ctr" fontAlgn="ctr"/>
                      <a:r>
                        <a:rPr lang="en-US" sz="1100" b="1" i="0" u="none" strike="noStrike" dirty="0">
                          <a:solidFill>
                            <a:srgbClr val="000000"/>
                          </a:solidFill>
                          <a:latin typeface="Calibri" pitchFamily="34" charset="0"/>
                        </a:rPr>
                        <a:t>       282,743 </a:t>
                      </a:r>
                    </a:p>
                  </a:txBody>
                  <a:tcPr marL="0" marR="0" marT="0" marB="0" anchor="ctr">
                    <a:lnL w="12700" cap="flat" cmpd="sng" algn="ctr">
                      <a:solidFill>
                        <a:srgbClr val="000000"/>
                      </a:solidFill>
                      <a:prstDash val="solid"/>
                      <a:round/>
                      <a:headEnd type="none" w="med" len="med"/>
                      <a:tailEnd type="none" w="med" len="med"/>
                    </a:lnL>
                    <a:lnR>
                      <a:noFill/>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00FF00"/>
                    </a:solidFill>
                  </a:tcPr>
                </a:tc>
                <a:tc>
                  <a:txBody>
                    <a:bodyPr/>
                    <a:lstStyle/>
                    <a:p>
                      <a:pPr algn="ctr" fontAlgn="ctr"/>
                      <a:r>
                        <a:rPr lang="en-US" sz="1100" b="1" i="0" u="none" strike="noStrike" dirty="0" smtClean="0">
                          <a:solidFill>
                            <a:srgbClr val="000000"/>
                          </a:solidFill>
                          <a:latin typeface="Calibri" pitchFamily="34" charset="0"/>
                        </a:rPr>
                        <a:t> </a:t>
                      </a:r>
                      <a:r>
                        <a:rPr lang="en-US" sz="1100" b="1" i="0" u="none" strike="noStrike" dirty="0">
                          <a:solidFill>
                            <a:srgbClr val="000000"/>
                          </a:solidFill>
                          <a:latin typeface="Calibri" pitchFamily="34" charset="0"/>
                        </a:rPr>
                        <a:t>1,171,976 </a:t>
                      </a:r>
                    </a:p>
                  </a:txBody>
                  <a:tcPr marL="0" marR="0" marT="0" marB="0" anchor="ctr">
                    <a:lnL>
                      <a:noFill/>
                    </a:lnL>
                    <a:lnR>
                      <a:noFill/>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00FF00"/>
                    </a:solidFill>
                  </a:tcPr>
                </a:tc>
                <a:tc>
                  <a:txBody>
                    <a:bodyPr/>
                    <a:lstStyle/>
                    <a:p>
                      <a:pPr algn="ctr" fontAlgn="ctr"/>
                      <a:r>
                        <a:rPr lang="en-US" sz="1100" b="1" i="0" u="none" strike="noStrike" dirty="0">
                          <a:solidFill>
                            <a:srgbClr val="000000"/>
                          </a:solidFill>
                          <a:latin typeface="Calibri" pitchFamily="34" charset="0"/>
                        </a:rPr>
                        <a:t>         197,949 </a:t>
                      </a:r>
                    </a:p>
                  </a:txBody>
                  <a:tcPr marL="0" marR="0" marT="0" marB="0" anchor="ctr">
                    <a:lnL>
                      <a:noFill/>
                    </a:lnL>
                    <a:lnR>
                      <a:noFill/>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00FF00"/>
                    </a:solidFill>
                  </a:tcPr>
                </a:tc>
                <a:tc>
                  <a:txBody>
                    <a:bodyPr/>
                    <a:lstStyle/>
                    <a:p>
                      <a:pPr algn="ctr" fontAlgn="ctr"/>
                      <a:r>
                        <a:rPr lang="en-US" sz="1100" b="1" i="0" u="none" strike="noStrike" dirty="0">
                          <a:solidFill>
                            <a:srgbClr val="000000"/>
                          </a:solidFill>
                          <a:latin typeface="Calibri" pitchFamily="34" charset="0"/>
                        </a:rPr>
                        <a:t>16.89%</a:t>
                      </a:r>
                    </a:p>
                  </a:txBody>
                  <a:tcPr marL="0" marR="0" marT="0" marB="0" anchor="ctr">
                    <a:lnL>
                      <a:noFill/>
                    </a:lnL>
                    <a:lnR w="1270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00FF00"/>
                    </a:solidFill>
                  </a:tcPr>
                </a:tc>
                <a:tc>
                  <a:txBody>
                    <a:bodyPr/>
                    <a:lstStyle/>
                    <a:p>
                      <a:pPr algn="ctr" fontAlgn="ctr"/>
                      <a:r>
                        <a:rPr lang="en-US" sz="1100" b="1" i="0" u="none" strike="noStrike" dirty="0" smtClean="0">
                          <a:solidFill>
                            <a:srgbClr val="000000"/>
                          </a:solidFill>
                          <a:latin typeface="Calibri" pitchFamily="34" charset="0"/>
                        </a:rPr>
                        <a:t>974,027 </a:t>
                      </a:r>
                      <a:endParaRPr lang="en-US" sz="1100" b="1" i="0" u="none" strike="noStrike" dirty="0">
                        <a:solidFill>
                          <a:srgbClr val="000000"/>
                        </a:solidFill>
                        <a:latin typeface="Calibri"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00FF00"/>
                    </a:solidFill>
                  </a:tcPr>
                </a:tc>
                <a:tc>
                  <a:txBody>
                    <a:bodyPr/>
                    <a:lstStyle/>
                    <a:p>
                      <a:pPr algn="ctr" fontAlgn="ctr"/>
                      <a:r>
                        <a:rPr lang="en-US" sz="1100" b="1" i="0" u="none" strike="noStrike" dirty="0">
                          <a:solidFill>
                            <a:srgbClr val="000000"/>
                          </a:solidFill>
                          <a:latin typeface="Calibri" pitchFamily="34" charset="0"/>
                        </a:rPr>
                        <a:t>5.63%</a:t>
                      </a:r>
                    </a:p>
                  </a:txBody>
                  <a:tcPr marL="0" marR="0" marT="0" marB="0" anchor="ctr">
                    <a:lnL w="12700" cap="flat" cmpd="sng" algn="ctr">
                      <a:solidFill>
                        <a:srgbClr val="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00FF00"/>
                    </a:solidFill>
                  </a:tcPr>
                </a:tc>
              </a:tr>
              <a:tr h="331667">
                <a:tc vMerge="1">
                  <a:txBody>
                    <a:bodyPr/>
                    <a:lstStyle/>
                    <a:p>
                      <a:endParaRPr lang="en-US"/>
                    </a:p>
                  </a:txBody>
                  <a:tcPr/>
                </a:tc>
                <a:tc>
                  <a:txBody>
                    <a:bodyPr/>
                    <a:lstStyle/>
                    <a:p>
                      <a:pPr algn="ctr" fontAlgn="ctr"/>
                      <a:r>
                        <a:rPr lang="en-US" sz="1100" b="1" i="0" u="none" strike="noStrike" dirty="0">
                          <a:solidFill>
                            <a:srgbClr val="000000"/>
                          </a:solidFill>
                          <a:latin typeface="Calibri" pitchFamily="34" charset="0"/>
                        </a:rPr>
                        <a:t>NGP Desktop Jobs Creation targets estimates 2020_Population Share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a:noFill/>
                    </a:lnB>
                  </a:tcPr>
                </a:tc>
                <a:tc>
                  <a:txBody>
                    <a:bodyPr/>
                    <a:lstStyle/>
                    <a:p>
                      <a:pPr algn="ctr" fontAlgn="ctr"/>
                      <a:r>
                        <a:rPr lang="en-US" sz="1100" b="1" i="0" u="none" strike="noStrike" dirty="0">
                          <a:solidFill>
                            <a:srgbClr val="000000"/>
                          </a:solidFill>
                          <a:latin typeface="Calibri" pitchFamily="34" charset="0"/>
                        </a:rPr>
                        <a:t>       285,000 </a:t>
                      </a:r>
                    </a:p>
                  </a:txBody>
                  <a:tcPr marL="0" marR="0" marT="0" marB="0" anchor="ctr">
                    <a:lnL w="12700" cap="flat" cmpd="sng" algn="ctr">
                      <a:solidFill>
                        <a:srgbClr val="000000"/>
                      </a:solidFill>
                      <a:prstDash val="solid"/>
                      <a:round/>
                      <a:headEnd type="none" w="med" len="med"/>
                      <a:tailEnd type="none" w="med" len="med"/>
                    </a:lnL>
                    <a:lnR>
                      <a:noFill/>
                    </a:lnR>
                    <a:lnT w="38100" cap="flat" cmpd="sng" algn="ctr">
                      <a:solidFill>
                        <a:schemeClr val="tx1"/>
                      </a:solidFill>
                      <a:prstDash val="solid"/>
                      <a:round/>
                      <a:headEnd type="none" w="med" len="med"/>
                      <a:tailEnd type="none" w="med" len="med"/>
                    </a:lnT>
                    <a:lnB>
                      <a:noFill/>
                    </a:lnB>
                    <a:solidFill>
                      <a:srgbClr val="FFFF00"/>
                    </a:solidFill>
                  </a:tcPr>
                </a:tc>
                <a:tc>
                  <a:txBody>
                    <a:bodyPr/>
                    <a:lstStyle/>
                    <a:p>
                      <a:pPr algn="ctr" fontAlgn="ctr"/>
                      <a:r>
                        <a:rPr lang="en-US" sz="1100" b="1" i="0" u="none" strike="noStrike" dirty="0" smtClean="0">
                          <a:solidFill>
                            <a:srgbClr val="000000"/>
                          </a:solidFill>
                          <a:latin typeface="Calibri" pitchFamily="34" charset="0"/>
                        </a:rPr>
                        <a:t> </a:t>
                      </a:r>
                      <a:r>
                        <a:rPr lang="en-US" sz="1100" b="1" i="0" u="none" strike="noStrike" dirty="0">
                          <a:solidFill>
                            <a:srgbClr val="000000"/>
                          </a:solidFill>
                          <a:latin typeface="Calibri" pitchFamily="34" charset="0"/>
                        </a:rPr>
                        <a:t>1,171,976 </a:t>
                      </a:r>
                    </a:p>
                  </a:txBody>
                  <a:tcPr marL="0" marR="0" marT="0" marB="0" anchor="ctr">
                    <a:lnL>
                      <a:noFill/>
                    </a:lnL>
                    <a:lnR>
                      <a:noFill/>
                    </a:lnR>
                    <a:lnT w="38100" cap="flat" cmpd="sng" algn="ctr">
                      <a:solidFill>
                        <a:schemeClr val="tx1"/>
                      </a:solidFill>
                      <a:prstDash val="solid"/>
                      <a:round/>
                      <a:headEnd type="none" w="med" len="med"/>
                      <a:tailEnd type="none" w="med" len="med"/>
                    </a:lnT>
                    <a:lnB>
                      <a:noFill/>
                    </a:lnB>
                  </a:tcPr>
                </a:tc>
                <a:tc>
                  <a:txBody>
                    <a:bodyPr/>
                    <a:lstStyle/>
                    <a:p>
                      <a:pPr algn="ctr" fontAlgn="ctr"/>
                      <a:r>
                        <a:rPr lang="en-US" sz="1100" b="1" i="0" u="none" strike="noStrike">
                          <a:solidFill>
                            <a:srgbClr val="000000"/>
                          </a:solidFill>
                          <a:latin typeface="Calibri" pitchFamily="34" charset="0"/>
                        </a:rPr>
                        <a:t>         195,692 </a:t>
                      </a:r>
                    </a:p>
                  </a:txBody>
                  <a:tcPr marL="0" marR="0" marT="0" marB="0" anchor="ctr">
                    <a:lnL>
                      <a:noFill/>
                    </a:lnL>
                    <a:lnR>
                      <a:noFill/>
                    </a:lnR>
                    <a:lnT w="38100" cap="flat" cmpd="sng" algn="ctr">
                      <a:solidFill>
                        <a:schemeClr val="tx1"/>
                      </a:solidFill>
                      <a:prstDash val="solid"/>
                      <a:round/>
                      <a:headEnd type="none" w="med" len="med"/>
                      <a:tailEnd type="none" w="med" len="med"/>
                    </a:lnT>
                    <a:lnB>
                      <a:noFill/>
                    </a:lnB>
                  </a:tcPr>
                </a:tc>
                <a:tc>
                  <a:txBody>
                    <a:bodyPr/>
                    <a:lstStyle/>
                    <a:p>
                      <a:pPr algn="ctr" fontAlgn="ctr"/>
                      <a:r>
                        <a:rPr lang="en-US" sz="1100" b="1" i="0" u="none" strike="noStrike">
                          <a:solidFill>
                            <a:srgbClr val="000000"/>
                          </a:solidFill>
                          <a:latin typeface="Calibri" pitchFamily="34" charset="0"/>
                        </a:rPr>
                        <a:t>16.70%</a:t>
                      </a:r>
                    </a:p>
                  </a:txBody>
                  <a:tcPr marL="0" marR="0" marT="0" marB="0" anchor="ctr">
                    <a:lnL>
                      <a:noFill/>
                    </a:lnL>
                    <a:lnR w="1270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a:noFill/>
                    </a:lnB>
                  </a:tcPr>
                </a:tc>
                <a:tc>
                  <a:txBody>
                    <a:bodyPr/>
                    <a:lstStyle/>
                    <a:p>
                      <a:pPr algn="ctr" fontAlgn="ctr"/>
                      <a:r>
                        <a:rPr lang="en-US" sz="1100" b="1" i="0" u="none" strike="noStrike" dirty="0" smtClean="0">
                          <a:solidFill>
                            <a:srgbClr val="000000"/>
                          </a:solidFill>
                          <a:latin typeface="Calibri" pitchFamily="34" charset="0"/>
                        </a:rPr>
                        <a:t>976,284 </a:t>
                      </a:r>
                      <a:endParaRPr lang="en-US" sz="1100" b="1" i="0" u="none" strike="noStrike" dirty="0">
                        <a:solidFill>
                          <a:srgbClr val="000000"/>
                        </a:solidFill>
                        <a:latin typeface="Calibri"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a:noFill/>
                    </a:lnB>
                  </a:tcPr>
                </a:tc>
                <a:tc>
                  <a:txBody>
                    <a:bodyPr/>
                    <a:lstStyle/>
                    <a:p>
                      <a:pPr algn="ctr" fontAlgn="ctr"/>
                      <a:r>
                        <a:rPr lang="en-US" sz="1100" b="1" i="0" u="none" strike="noStrike" dirty="0">
                          <a:solidFill>
                            <a:srgbClr val="000000"/>
                          </a:solidFill>
                          <a:latin typeface="Calibri" pitchFamily="34" charset="0"/>
                        </a:rPr>
                        <a:t>5.67%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a:noFill/>
                    </a:lnB>
                    <a:solidFill>
                      <a:srgbClr val="FFFF00"/>
                    </a:solidFill>
                  </a:tcPr>
                </a:tc>
              </a:tr>
              <a:tr h="348250">
                <a:tc vMerge="1">
                  <a:txBody>
                    <a:bodyPr/>
                    <a:lstStyle/>
                    <a:p>
                      <a:endParaRPr lang="en-US"/>
                    </a:p>
                  </a:txBody>
                  <a:tcPr/>
                </a:tc>
                <a:tc>
                  <a:txBody>
                    <a:bodyPr/>
                    <a:lstStyle/>
                    <a:p>
                      <a:pPr algn="ctr" fontAlgn="ctr"/>
                      <a:r>
                        <a:rPr lang="en-US" sz="1100" b="1" i="0" u="none" strike="noStrike">
                          <a:solidFill>
                            <a:srgbClr val="000000"/>
                          </a:solidFill>
                          <a:latin typeface="Calibri" pitchFamily="34" charset="0"/>
                        </a:rPr>
                        <a:t>NGP Desktop Jobs Creation targets estimates 2020_GDP Share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latin typeface="Calibri" pitchFamily="34" charset="0"/>
                        </a:rPr>
                        <a:t>       250,000 </a:t>
                      </a:r>
                    </a:p>
                  </a:txBody>
                  <a:tcPr marL="0" marR="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1" i="0" u="none" strike="noStrike" dirty="0" smtClean="0">
                          <a:solidFill>
                            <a:srgbClr val="000000"/>
                          </a:solidFill>
                          <a:latin typeface="Calibri" pitchFamily="34" charset="0"/>
                        </a:rPr>
                        <a:t>  1,171,976 </a:t>
                      </a:r>
                      <a:endParaRPr lang="en-US" sz="1100" b="1" i="0" u="none" strike="noStrike" dirty="0">
                        <a:solidFill>
                          <a:srgbClr val="000000"/>
                        </a:solidFill>
                        <a:latin typeface="Calibri" pitchFamily="34" charset="0"/>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latin typeface="Calibri" pitchFamily="34" charset="0"/>
                        </a:rPr>
                        <a:t>         230,692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latin typeface="Calibri" pitchFamily="34" charset="0"/>
                        </a:rPr>
                        <a:t>19.68%</a:t>
                      </a:r>
                    </a:p>
                  </a:txBody>
                  <a:tcPr marL="0" marR="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smtClean="0">
                          <a:solidFill>
                            <a:srgbClr val="000000"/>
                          </a:solidFill>
                          <a:latin typeface="Calibri" pitchFamily="34" charset="0"/>
                        </a:rPr>
                        <a:t>941,284 </a:t>
                      </a:r>
                      <a:endParaRPr lang="en-US" sz="1100" b="1" i="0" u="none" strike="noStrike" dirty="0">
                        <a:solidFill>
                          <a:srgbClr val="000000"/>
                        </a:solidFill>
                        <a:latin typeface="Calibri"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latin typeface="Calibri" pitchFamily="34" charset="0"/>
                        </a:rPr>
                        <a:t>4.98%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00"/>
                    </a:solidFill>
                  </a:tcPr>
                </a:tc>
              </a:tr>
              <a:tr h="348250">
                <a:tc>
                  <a:txBody>
                    <a:bodyPr/>
                    <a:lstStyle/>
                    <a:p>
                      <a:pPr algn="ctr" fontAlgn="b"/>
                      <a:endParaRPr lang="en-US" sz="1100" b="1" i="0" u="none" strike="noStrike">
                        <a:solidFill>
                          <a:srgbClr val="000000"/>
                        </a:solidFill>
                        <a:latin typeface="Calibri" pitchFamily="34" charset="0"/>
                      </a:endParaRP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n-US" sz="1100" b="1" i="0" u="none" strike="noStrike">
                          <a:solidFill>
                            <a:srgbClr val="000000"/>
                          </a:solidFill>
                          <a:latin typeface="Calibri" pitchFamily="34" charset="0"/>
                        </a:rPr>
                        <a:t>Job Opportunities based on Current GDP_R projections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latin typeface="Calibri" pitchFamily="34" charset="0"/>
                        </a:rPr>
                        <a:t>       193,560 </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1" i="0" u="none" strike="noStrike" dirty="0" smtClean="0">
                          <a:solidFill>
                            <a:srgbClr val="000000"/>
                          </a:solidFill>
                          <a:latin typeface="Calibri" pitchFamily="34" charset="0"/>
                        </a:rPr>
                        <a:t>1,171,976 </a:t>
                      </a:r>
                      <a:endParaRPr lang="en-US" sz="1100" b="1" i="0" u="none" strike="noStrike" dirty="0">
                        <a:solidFill>
                          <a:srgbClr val="000000"/>
                        </a:solidFill>
                        <a:latin typeface="Calibri"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latin typeface="Calibri" pitchFamily="34" charset="0"/>
                        </a:rPr>
                        <a:t>         287,132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latin typeface="Calibri" pitchFamily="34" charset="0"/>
                        </a:rPr>
                        <a:t>24.50%</a:t>
                      </a: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smtClean="0">
                          <a:solidFill>
                            <a:srgbClr val="000000"/>
                          </a:solidFill>
                          <a:latin typeface="Calibri" pitchFamily="34" charset="0"/>
                        </a:rPr>
                        <a:t>884,844 </a:t>
                      </a:r>
                      <a:endParaRPr lang="en-US" sz="1100" b="1" i="0" u="none" strike="noStrike" dirty="0">
                        <a:solidFill>
                          <a:srgbClr val="000000"/>
                        </a:solidFill>
                        <a:latin typeface="Calibri"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latin typeface="Calibri" pitchFamily="34" charset="0"/>
                        </a:rPr>
                        <a:t>2.90%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bwMode="auto">
          <a:xfrm>
            <a:off x="73024" y="1524000"/>
            <a:ext cx="8953501" cy="3714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114300" lvl="1" indent="-114300" algn="just" eaLnBrk="0" hangingPunct="0">
              <a:spcBef>
                <a:spcPct val="20000"/>
              </a:spcBef>
              <a:buFont typeface="Arial" pitchFamily="34" charset="0"/>
              <a:buChar char="•"/>
            </a:pPr>
            <a:r>
              <a:rPr kumimoji="0" lang="en-US" sz="1300" b="1" i="0" u="none" strike="noStrike" kern="0" cap="none" spc="0" normalizeH="0" baseline="0" noProof="0" dirty="0" smtClean="0">
                <a:ln>
                  <a:noFill/>
                </a:ln>
                <a:solidFill>
                  <a:srgbClr val="0000FF"/>
                </a:solidFill>
                <a:effectLst/>
                <a:uLnTx/>
                <a:uFillTx/>
                <a:latin typeface="Georgia" pitchFamily="18" charset="0"/>
                <a:ea typeface="+mn-ea"/>
                <a:cs typeface="+mn-cs"/>
              </a:rPr>
              <a:t>Assumptions: Lower average annual LF growth 1.56%</a:t>
            </a:r>
            <a:r>
              <a:rPr kumimoji="0" lang="en-US" sz="1300" b="1" i="0" u="none" strike="noStrike" kern="0" cap="none" spc="0" normalizeH="0" noProof="0" dirty="0" smtClean="0">
                <a:ln>
                  <a:noFill/>
                </a:ln>
                <a:solidFill>
                  <a:srgbClr val="0000FF"/>
                </a:solidFill>
                <a:effectLst/>
                <a:uLnTx/>
                <a:uFillTx/>
                <a:latin typeface="Georgia" pitchFamily="18" charset="0"/>
                <a:ea typeface="+mn-ea"/>
                <a:cs typeface="+mn-cs"/>
              </a:rPr>
              <a:t> &amp; s</a:t>
            </a:r>
            <a:r>
              <a:rPr kumimoji="0" lang="en-US" sz="1300" b="1" i="0" u="none" strike="noStrike" kern="0" cap="none" spc="0" normalizeH="0" baseline="0" noProof="0" dirty="0" smtClean="0">
                <a:ln>
                  <a:noFill/>
                </a:ln>
                <a:solidFill>
                  <a:srgbClr val="0000FF"/>
                </a:solidFill>
                <a:effectLst/>
                <a:uLnTx/>
                <a:uFillTx/>
                <a:latin typeface="Georgia" pitchFamily="18" charset="0"/>
                <a:ea typeface="+mn-ea"/>
                <a:cs typeface="+mn-cs"/>
              </a:rPr>
              <a:t>imple</a:t>
            </a:r>
            <a:r>
              <a:rPr kumimoji="0" lang="en-US" sz="1300" b="1" i="0" u="none" strike="noStrike" kern="0" cap="none" spc="0" normalizeH="0" noProof="0" dirty="0" smtClean="0">
                <a:ln>
                  <a:noFill/>
                </a:ln>
                <a:solidFill>
                  <a:srgbClr val="0000FF"/>
                </a:solidFill>
                <a:effectLst/>
                <a:uLnTx/>
                <a:uFillTx/>
                <a:latin typeface="Georgia" pitchFamily="18" charset="0"/>
                <a:ea typeface="+mn-ea"/>
                <a:cs typeface="+mn-cs"/>
              </a:rPr>
              <a:t> growth employment elasticity of 0.66</a:t>
            </a:r>
            <a:r>
              <a:rPr kumimoji="0" lang="en-US" sz="1300" b="1" i="0" u="none" strike="noStrike" kern="0" cap="none" spc="0" normalizeH="0" baseline="0" noProof="0" dirty="0" smtClean="0">
                <a:ln>
                  <a:noFill/>
                </a:ln>
                <a:solidFill>
                  <a:srgbClr val="0000FF"/>
                </a:solidFill>
                <a:effectLst/>
                <a:uLnTx/>
                <a:uFillTx/>
                <a:latin typeface="Georgia" pitchFamily="18" charset="0"/>
                <a:ea typeface="+mn-ea"/>
                <a:cs typeface="+mn-cs"/>
              </a:rPr>
              <a:t>   </a:t>
            </a:r>
          </a:p>
        </p:txBody>
      </p:sp>
      <p:sp>
        <p:nvSpPr>
          <p:cNvPr id="8" name="Title 1"/>
          <p:cNvSpPr>
            <a:spLocks noGrp="1"/>
          </p:cNvSpPr>
          <p:nvPr>
            <p:ph type="title"/>
          </p:nvPr>
        </p:nvSpPr>
        <p:spPr>
          <a:xfrm>
            <a:off x="-73026" y="458788"/>
            <a:ext cx="6689726" cy="487362"/>
          </a:xfrm>
        </p:spPr>
        <p:txBody>
          <a:bodyPr/>
          <a:lstStyle/>
          <a:p>
            <a:r>
              <a:rPr lang="en-US" sz="2200" b="1" dirty="0" smtClean="0">
                <a:solidFill>
                  <a:srgbClr val="008000"/>
                </a:solidFill>
                <a:latin typeface="Bodoni MT Black" pitchFamily="18" charset="0"/>
              </a:rPr>
              <a:t>2030 Perspective</a:t>
            </a:r>
            <a:br>
              <a:rPr lang="en-US" sz="2200" b="1" dirty="0" smtClean="0">
                <a:solidFill>
                  <a:srgbClr val="008000"/>
                </a:solidFill>
                <a:latin typeface="Bodoni MT Black" pitchFamily="18" charset="0"/>
              </a:rPr>
            </a:br>
            <a:r>
              <a:rPr lang="en-US" sz="2200" b="1" dirty="0" smtClean="0">
                <a:solidFill>
                  <a:srgbClr val="008000"/>
                </a:solidFill>
                <a:latin typeface="Bodoni MT Black" pitchFamily="18" charset="0"/>
              </a:rPr>
              <a:t> FS needs 10% annual GDP growth to reduce unemployment rate to 6% by 2030!</a:t>
            </a:r>
          </a:p>
        </p:txBody>
      </p:sp>
      <p:graphicFrame>
        <p:nvGraphicFramePr>
          <p:cNvPr id="10" name="Table 9"/>
          <p:cNvGraphicFramePr>
            <a:graphicFrameLocks noGrp="1"/>
          </p:cNvGraphicFramePr>
          <p:nvPr/>
        </p:nvGraphicFramePr>
        <p:xfrm>
          <a:off x="263523" y="1968499"/>
          <a:ext cx="8543927" cy="4016378"/>
        </p:xfrm>
        <a:graphic>
          <a:graphicData uri="http://schemas.openxmlformats.org/drawingml/2006/table">
            <a:tbl>
              <a:tblPr/>
              <a:tblGrid>
                <a:gridCol w="643560"/>
                <a:gridCol w="2642567"/>
                <a:gridCol w="1314450"/>
                <a:gridCol w="803275"/>
                <a:gridCol w="876300"/>
                <a:gridCol w="876300"/>
                <a:gridCol w="743915"/>
                <a:gridCol w="643560"/>
              </a:tblGrid>
              <a:tr h="924822">
                <a:tc>
                  <a:txBody>
                    <a:bodyPr/>
                    <a:lstStyle/>
                    <a:p>
                      <a:pPr algn="l" fontAlgn="b"/>
                      <a:r>
                        <a:rPr lang="en-US" sz="1000" b="1" i="0" u="none" strike="noStrike" dirty="0">
                          <a:solidFill>
                            <a:srgbClr val="000000"/>
                          </a:solidFill>
                          <a:latin typeface="Calibri"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latin typeface="Calibri" pitchFamily="34" charset="0"/>
                        </a:rPr>
                        <a:t>Variables</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latin typeface="Calibri" pitchFamily="34" charset="0"/>
                        </a:rPr>
                        <a:t>Employment</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latin typeface="Calibri" pitchFamily="34" charset="0"/>
                        </a:rPr>
                        <a:t>Labour Force</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latin typeface="Calibri" pitchFamily="34" charset="0"/>
                        </a:rPr>
                        <a:t>Unemployment</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latin typeface="Calibri" pitchFamily="34" charset="0"/>
                        </a:rPr>
                        <a:t>Unemployment Rate</a:t>
                      </a: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1000" b="1" i="0" u="none" strike="noStrike" dirty="0">
                          <a:solidFill>
                            <a:srgbClr val="000000"/>
                          </a:solidFill>
                          <a:latin typeface="Calibri" pitchFamily="34" charset="0"/>
                        </a:rPr>
                        <a:t>Total Employment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1000" b="1" i="0" u="none" strike="noStrike" dirty="0">
                          <a:solidFill>
                            <a:srgbClr val="000000"/>
                          </a:solidFill>
                          <a:latin typeface="Calibri" pitchFamily="34" charset="0"/>
                        </a:rPr>
                        <a:t>Average GDP_R Growth Rates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528473">
                <a:tc rowSpan="2">
                  <a:txBody>
                    <a:bodyPr/>
                    <a:lstStyle/>
                    <a:p>
                      <a:pPr algn="ctr" fontAlgn="ctr"/>
                      <a:r>
                        <a:rPr lang="en-US" sz="1000" b="1" i="0" u="none" strike="noStrike">
                          <a:solidFill>
                            <a:srgbClr val="000000"/>
                          </a:solidFill>
                          <a:latin typeface="Calibri" pitchFamily="34" charset="0"/>
                        </a:rPr>
                        <a:t> 2010 Figures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latin typeface="Calibri" pitchFamily="34" charset="0"/>
                        </a:rPr>
                        <a:t>2010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n-US" sz="1000" b="1" i="0" u="none" strike="noStrike">
                          <a:solidFill>
                            <a:srgbClr val="000000"/>
                          </a:solidFill>
                          <a:latin typeface="Calibri" pitchFamily="34" charset="0"/>
                        </a:rPr>
                        <a:t>                   691,284 </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sz="1000" b="1" i="0" u="none" strike="noStrike" dirty="0">
                          <a:solidFill>
                            <a:srgbClr val="000000"/>
                          </a:solidFill>
                          <a:latin typeface="Calibri" pitchFamily="34" charset="0"/>
                        </a:rPr>
                        <a:t>971,546</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sz="1000" b="1" i="0" u="none" strike="noStrike">
                          <a:solidFill>
                            <a:srgbClr val="000000"/>
                          </a:solidFill>
                          <a:latin typeface="Calibri" pitchFamily="34" charset="0"/>
                        </a:rPr>
                        <a:t>280,262</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sz="1000" b="1" i="0" u="none" strike="noStrike">
                          <a:solidFill>
                            <a:srgbClr val="000000"/>
                          </a:solidFill>
                          <a:latin typeface="Calibri" pitchFamily="34" charset="0"/>
                        </a:rPr>
                        <a:t>28.85%</a:t>
                      </a: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vMerge="1">
                  <a:txBody>
                    <a:bodyPr/>
                    <a:lstStyle/>
                    <a:p>
                      <a:endParaRPr lang="en-US"/>
                    </a:p>
                  </a:txBody>
                  <a:tcPr/>
                </a:tc>
                <a:tc vMerge="1">
                  <a:txBody>
                    <a:bodyPr/>
                    <a:lstStyle/>
                    <a:p>
                      <a:endParaRPr lang="en-US"/>
                    </a:p>
                  </a:txBody>
                  <a:tcPr/>
                </a:tc>
              </a:tr>
              <a:tr h="554894">
                <a:tc vMerge="1">
                  <a:txBody>
                    <a:bodyPr/>
                    <a:lstStyle/>
                    <a:p>
                      <a:endParaRPr lang="en-US"/>
                    </a:p>
                  </a:txBody>
                  <a:tcPr/>
                </a:tc>
                <a:tc>
                  <a:txBody>
                    <a:bodyPr/>
                    <a:lstStyle/>
                    <a:p>
                      <a:pPr algn="ctr" fontAlgn="ctr"/>
                      <a:r>
                        <a:rPr lang="en-US" sz="1000" b="1" i="0" u="none" strike="noStrike">
                          <a:solidFill>
                            <a:srgbClr val="000000"/>
                          </a:solidFill>
                          <a:latin typeface="Calibri" pitchFamily="34" charset="0"/>
                        </a:rPr>
                        <a:t>LF Growth Cumulative 2030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latin typeface="Calibri" pitchFamily="34" charset="0"/>
                        </a:rPr>
                        <a:t>                1,192,983 </a:t>
                      </a:r>
                    </a:p>
                  </a:txBody>
                  <a:tcPr marL="0" marR="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latin typeface="Calibri" pitchFamily="34" charset="0"/>
                        </a:rPr>
                        <a:t>     1,269,131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0000"/>
                          </a:solidFill>
                          <a:latin typeface="Calibri" pitchFamily="34" charset="0"/>
                        </a:rPr>
                        <a:t>          76,148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latin typeface="Calibri" pitchFamily="34" charset="0"/>
                        </a:rPr>
                        <a:t>6.00%</a:t>
                      </a:r>
                    </a:p>
                  </a:txBody>
                  <a:tcPr marL="0" marR="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r>
              <a:tr h="924822">
                <a:tc rowSpan="3">
                  <a:txBody>
                    <a:bodyPr/>
                    <a:lstStyle/>
                    <a:p>
                      <a:pPr algn="ctr" fontAlgn="ctr"/>
                      <a:r>
                        <a:rPr lang="en-US" sz="1000" b="1" i="0" u="none" strike="noStrike">
                          <a:solidFill>
                            <a:srgbClr val="000000"/>
                          </a:solidFill>
                          <a:latin typeface="Calibri" pitchFamily="34" charset="0"/>
                        </a:rPr>
                        <a:t>2030 estimates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latin typeface="Calibri"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n-US" sz="1000" b="1" i="0" u="none" strike="noStrike" dirty="0">
                          <a:solidFill>
                            <a:srgbClr val="000000"/>
                          </a:solidFill>
                          <a:latin typeface="Calibri" pitchFamily="34" charset="0"/>
                        </a:rPr>
                        <a:t>Employment Target estimates</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1" i="0" u="none" strike="noStrike">
                          <a:solidFill>
                            <a:srgbClr val="000000"/>
                          </a:solidFill>
                          <a:latin typeface="Calibri" pitchFamily="34" charset="0"/>
                        </a:rPr>
                        <a:t>Labour Force</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latin typeface="Calibri" pitchFamily="34" charset="0"/>
                        </a:rPr>
                        <a:t>Unemployment</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latin typeface="Calibri" pitchFamily="34" charset="0"/>
                        </a:rPr>
                        <a:t>Unemployment Rate</a:t>
                      </a: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r>
              <a:tr h="528473">
                <a:tc vMerge="1">
                  <a:txBody>
                    <a:bodyPr/>
                    <a:lstStyle/>
                    <a:p>
                      <a:endParaRPr lang="en-US"/>
                    </a:p>
                  </a:txBody>
                  <a:tcPr/>
                </a:tc>
                <a:tc>
                  <a:txBody>
                    <a:bodyPr/>
                    <a:lstStyle/>
                    <a:p>
                      <a:pPr algn="ctr" fontAlgn="ctr"/>
                      <a:r>
                        <a:rPr lang="en-US" sz="1000" b="1" i="0" u="none" strike="noStrike" dirty="0">
                          <a:solidFill>
                            <a:srgbClr val="000000"/>
                          </a:solidFill>
                          <a:latin typeface="Calibri" pitchFamily="34" charset="0"/>
                        </a:rPr>
                        <a:t> </a:t>
                      </a:r>
                      <a:r>
                        <a:rPr lang="en-US" sz="1000" b="1" i="0" u="none" strike="noStrike" dirty="0" smtClean="0">
                          <a:solidFill>
                            <a:srgbClr val="000000"/>
                          </a:solidFill>
                          <a:latin typeface="Calibri" pitchFamily="34" charset="0"/>
                        </a:rPr>
                        <a:t>Employment growth </a:t>
                      </a:r>
                      <a:r>
                        <a:rPr lang="en-US" sz="1000" b="1" i="0" u="none" strike="noStrike" dirty="0">
                          <a:solidFill>
                            <a:srgbClr val="000000"/>
                          </a:solidFill>
                          <a:latin typeface="Calibri" pitchFamily="34" charset="0"/>
                        </a:rPr>
                        <a:t>based on Labour Force </a:t>
                      </a:r>
                      <a:r>
                        <a:rPr lang="en-US" sz="1000" b="1" i="0" u="none" strike="noStrike" dirty="0" smtClean="0">
                          <a:solidFill>
                            <a:srgbClr val="000000"/>
                          </a:solidFill>
                          <a:latin typeface="Calibri" pitchFamily="34" charset="0"/>
                        </a:rPr>
                        <a:t>growth</a:t>
                      </a:r>
                      <a:endParaRPr lang="en-US" sz="1000" b="1" i="0" u="none" strike="noStrike" dirty="0">
                        <a:solidFill>
                          <a:srgbClr val="000000"/>
                        </a:solidFill>
                        <a:latin typeface="Calibri"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38100" cap="flat" cmpd="sng" algn="ctr">
                      <a:solidFill>
                        <a:schemeClr val="tx1"/>
                      </a:solidFill>
                      <a:prstDash val="solid"/>
                      <a:round/>
                      <a:headEnd type="none" w="med" len="med"/>
                      <a:tailEnd type="none" w="med" len="med"/>
                    </a:lnB>
                  </a:tcPr>
                </a:tc>
                <a:tc>
                  <a:txBody>
                    <a:bodyPr/>
                    <a:lstStyle/>
                    <a:p>
                      <a:pPr algn="ctr" fontAlgn="ctr"/>
                      <a:r>
                        <a:rPr lang="en-US" sz="1000" b="1" i="0" u="none" strike="noStrike" dirty="0">
                          <a:solidFill>
                            <a:srgbClr val="000000"/>
                          </a:solidFill>
                          <a:latin typeface="Calibri" pitchFamily="34" charset="0"/>
                        </a:rPr>
                        <a:t>                   211,740 </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fontAlgn="ctr"/>
                      <a:r>
                        <a:rPr lang="en-US" sz="1000" b="1" i="0" u="none" strike="noStrike" dirty="0">
                          <a:solidFill>
                            <a:srgbClr val="000000"/>
                          </a:solidFill>
                          <a:latin typeface="Calibri" pitchFamily="34" charset="0"/>
                        </a:rPr>
                        <a:t>     1,269,131 </a:t>
                      </a:r>
                    </a:p>
                  </a:txBody>
                  <a:tcPr marL="0" marR="0" marT="0" marB="0" anchor="ctr">
                    <a:lnL>
                      <a:noFill/>
                    </a:lnL>
                    <a:lnR>
                      <a:noFill/>
                    </a:lnR>
                    <a:lnT w="1270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ctr"/>
                      <a:r>
                        <a:rPr lang="en-US" sz="1000" b="1" i="0" u="none" strike="noStrike">
                          <a:solidFill>
                            <a:srgbClr val="000000"/>
                          </a:solidFill>
                          <a:latin typeface="Calibri" pitchFamily="34" charset="0"/>
                        </a:rPr>
                        <a:t>         366,106 </a:t>
                      </a:r>
                    </a:p>
                  </a:txBody>
                  <a:tcPr marL="0" marR="0" marT="0" marB="0" anchor="ctr">
                    <a:lnL>
                      <a:noFill/>
                    </a:lnL>
                    <a:lnR>
                      <a:noFill/>
                    </a:lnR>
                    <a:lnT w="1270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ctr"/>
                      <a:r>
                        <a:rPr lang="en-US" sz="1000" b="1" i="0" u="none" strike="noStrike" dirty="0">
                          <a:solidFill>
                            <a:srgbClr val="000000"/>
                          </a:solidFill>
                          <a:latin typeface="Calibri" pitchFamily="34" charset="0"/>
                        </a:rPr>
                        <a:t>28.85%</a:t>
                      </a: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ctr"/>
                      <a:r>
                        <a:rPr lang="en-US" sz="1000" b="1" i="0" u="none" strike="noStrike" dirty="0">
                          <a:solidFill>
                            <a:srgbClr val="000000"/>
                          </a:solidFill>
                          <a:latin typeface="Calibri" pitchFamily="34" charset="0"/>
                        </a:rPr>
                        <a:t>       903,024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ctr"/>
                      <a:r>
                        <a:rPr lang="en-US" sz="1000" b="1" i="0" u="none" strike="noStrike" dirty="0">
                          <a:solidFill>
                            <a:srgbClr val="000000"/>
                          </a:solidFill>
                          <a:latin typeface="Calibri" pitchFamily="34" charset="0"/>
                        </a:rPr>
                        <a:t>4.21%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r>
              <a:tr h="554894">
                <a:tc vMerge="1">
                  <a:txBody>
                    <a:bodyPr/>
                    <a:lstStyle/>
                    <a:p>
                      <a:endParaRPr lang="en-US"/>
                    </a:p>
                  </a:txBody>
                  <a:tcPr/>
                </a:tc>
                <a:tc>
                  <a:txBody>
                    <a:bodyPr/>
                    <a:lstStyle/>
                    <a:p>
                      <a:pPr algn="ctr" fontAlgn="ctr"/>
                      <a:r>
                        <a:rPr lang="en-US" sz="1000" b="1" i="0" u="none" strike="noStrike" dirty="0">
                          <a:solidFill>
                            <a:srgbClr val="000000"/>
                          </a:solidFill>
                          <a:latin typeface="Calibri" pitchFamily="34" charset="0"/>
                        </a:rPr>
                        <a:t> </a:t>
                      </a:r>
                      <a:r>
                        <a:rPr lang="en-US" sz="1000" b="1" i="0" u="none" strike="noStrike" dirty="0" smtClean="0">
                          <a:solidFill>
                            <a:srgbClr val="000000"/>
                          </a:solidFill>
                          <a:latin typeface="Calibri" pitchFamily="34" charset="0"/>
                        </a:rPr>
                        <a:t>Employment growth to reduce unemployment rate </a:t>
                      </a:r>
                      <a:r>
                        <a:rPr lang="en-US" sz="1000" b="1" i="0" u="none" strike="noStrike" dirty="0">
                          <a:solidFill>
                            <a:srgbClr val="000000"/>
                          </a:solidFill>
                          <a:latin typeface="Calibri" pitchFamily="34" charset="0"/>
                        </a:rPr>
                        <a:t>to 6</a:t>
                      </a:r>
                      <a:r>
                        <a:rPr lang="en-US" sz="1000" b="1" i="0" u="none" strike="noStrike" dirty="0" smtClean="0">
                          <a:solidFill>
                            <a:srgbClr val="000000"/>
                          </a:solidFill>
                          <a:latin typeface="Calibri" pitchFamily="34" charset="0"/>
                        </a:rPr>
                        <a:t>% by 2030</a:t>
                      </a:r>
                      <a:endParaRPr lang="en-US" sz="1000" b="1" i="0" u="none" strike="noStrike" dirty="0">
                        <a:solidFill>
                          <a:srgbClr val="000000"/>
                        </a:solidFill>
                        <a:latin typeface="Calibri" pitchFamily="34" charset="0"/>
                      </a:endParaRPr>
                    </a:p>
                  </a:txBody>
                  <a:tcPr marL="0" marR="0" marT="0" marB="0" anchor="ctr">
                    <a:lnL w="381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00FF00"/>
                    </a:solidFill>
                  </a:tcPr>
                </a:tc>
                <a:tc>
                  <a:txBody>
                    <a:bodyPr/>
                    <a:lstStyle/>
                    <a:p>
                      <a:pPr algn="ctr" fontAlgn="ctr"/>
                      <a:r>
                        <a:rPr lang="en-US" sz="1000" b="1" i="0" u="none" strike="noStrike" dirty="0">
                          <a:solidFill>
                            <a:srgbClr val="000000"/>
                          </a:solidFill>
                          <a:latin typeface="Calibri" pitchFamily="34" charset="0"/>
                        </a:rPr>
                        <a:t>                   501,699 </a:t>
                      </a:r>
                    </a:p>
                  </a:txBody>
                  <a:tcPr marL="0" marR="0" marT="0" marB="0" anchor="ctr">
                    <a:lnL w="12700" cap="flat" cmpd="sng" algn="ctr">
                      <a:solidFill>
                        <a:srgbClr val="000000"/>
                      </a:solidFill>
                      <a:prstDash val="solid"/>
                      <a:round/>
                      <a:headEnd type="none" w="med" len="med"/>
                      <a:tailEnd type="none" w="med" len="med"/>
                    </a:lnL>
                    <a:lnR>
                      <a:noFill/>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00FF00"/>
                    </a:solidFill>
                  </a:tcPr>
                </a:tc>
                <a:tc>
                  <a:txBody>
                    <a:bodyPr/>
                    <a:lstStyle/>
                    <a:p>
                      <a:pPr algn="ctr" fontAlgn="ctr"/>
                      <a:r>
                        <a:rPr lang="en-US" sz="1000" b="1" i="0" u="none" strike="noStrike" dirty="0">
                          <a:solidFill>
                            <a:srgbClr val="000000"/>
                          </a:solidFill>
                          <a:latin typeface="Calibri" pitchFamily="34" charset="0"/>
                        </a:rPr>
                        <a:t>     1,269,131 </a:t>
                      </a:r>
                    </a:p>
                  </a:txBody>
                  <a:tcPr marL="0" marR="0" marT="0" marB="0" anchor="ctr">
                    <a:lnL>
                      <a:noFill/>
                    </a:lnL>
                    <a:lnR>
                      <a:noFill/>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00FF00"/>
                    </a:solidFill>
                  </a:tcPr>
                </a:tc>
                <a:tc>
                  <a:txBody>
                    <a:bodyPr/>
                    <a:lstStyle/>
                    <a:p>
                      <a:pPr algn="ctr" fontAlgn="ctr"/>
                      <a:r>
                        <a:rPr lang="en-US" sz="1000" b="1" i="0" u="none" strike="noStrike" dirty="0">
                          <a:solidFill>
                            <a:srgbClr val="000000"/>
                          </a:solidFill>
                          <a:latin typeface="Calibri" pitchFamily="34" charset="0"/>
                        </a:rPr>
                        <a:t>          76,148 </a:t>
                      </a:r>
                    </a:p>
                  </a:txBody>
                  <a:tcPr marL="0" marR="0" marT="0" marB="0" anchor="ctr">
                    <a:lnL>
                      <a:noFill/>
                    </a:lnL>
                    <a:lnR>
                      <a:noFill/>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00FF00"/>
                    </a:solidFill>
                  </a:tcPr>
                </a:tc>
                <a:tc>
                  <a:txBody>
                    <a:bodyPr/>
                    <a:lstStyle/>
                    <a:p>
                      <a:pPr algn="ctr" fontAlgn="ctr"/>
                      <a:r>
                        <a:rPr lang="en-US" sz="1000" b="1" i="0" u="none" strike="noStrike" dirty="0">
                          <a:solidFill>
                            <a:srgbClr val="000000"/>
                          </a:solidFill>
                          <a:latin typeface="Calibri" pitchFamily="34" charset="0"/>
                        </a:rPr>
                        <a:t>6.00%</a:t>
                      </a:r>
                    </a:p>
                  </a:txBody>
                  <a:tcPr marL="0" marR="0" marT="0" marB="0" anchor="ctr">
                    <a:lnL>
                      <a:noFill/>
                    </a:lnL>
                    <a:lnR w="1270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00FF00"/>
                    </a:solidFill>
                  </a:tcPr>
                </a:tc>
                <a:tc>
                  <a:txBody>
                    <a:bodyPr/>
                    <a:lstStyle/>
                    <a:p>
                      <a:pPr algn="ctr" fontAlgn="ctr"/>
                      <a:r>
                        <a:rPr lang="en-US" sz="1000" b="1" i="0" u="none" strike="noStrike" dirty="0">
                          <a:solidFill>
                            <a:srgbClr val="000000"/>
                          </a:solidFill>
                          <a:latin typeface="Calibri" pitchFamily="34" charset="0"/>
                        </a:rPr>
                        <a:t>     1,192,983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00FF00"/>
                    </a:solidFill>
                  </a:tcPr>
                </a:tc>
                <a:tc>
                  <a:txBody>
                    <a:bodyPr/>
                    <a:lstStyle/>
                    <a:p>
                      <a:pPr algn="ctr" fontAlgn="ctr"/>
                      <a:r>
                        <a:rPr lang="en-US" sz="1000" b="1" i="0" u="none" strike="noStrike" dirty="0">
                          <a:solidFill>
                            <a:srgbClr val="000000"/>
                          </a:solidFill>
                          <a:latin typeface="Calibri" pitchFamily="34" charset="0"/>
                        </a:rPr>
                        <a:t>9.99%</a:t>
                      </a:r>
                    </a:p>
                  </a:txBody>
                  <a:tcPr marL="0" marR="0" marT="0" marB="0" anchor="ctr">
                    <a:lnL w="12700" cap="flat" cmpd="sng" algn="ctr">
                      <a:solidFill>
                        <a:srgbClr val="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00FF00"/>
                    </a:solidFill>
                  </a:tcPr>
                </a:tc>
              </a:tr>
            </a:tbl>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4025" y="2778125"/>
            <a:ext cx="8307388" cy="487363"/>
          </a:xfrm>
        </p:spPr>
        <p:txBody>
          <a:bodyPr>
            <a:noAutofit/>
          </a:bodyPr>
          <a:lstStyle/>
          <a:p>
            <a:pPr algn="ctr">
              <a:defRPr/>
            </a:pPr>
            <a:r>
              <a:rPr lang="en-US" sz="4800" dirty="0" smtClean="0">
                <a:solidFill>
                  <a:srgbClr val="008000"/>
                </a:solidFill>
                <a:latin typeface="Bodoni MT Black" pitchFamily="18" charset="0"/>
              </a:rPr>
              <a:t>7. POLICY RECOMMENDATIONS</a:t>
            </a:r>
            <a:endParaRPr lang="en-US" sz="4800" dirty="0">
              <a:solidFill>
                <a:srgbClr val="008000"/>
              </a:solidFill>
              <a:latin typeface="Bodoni MT Black" pitchFamily="18" charset="0"/>
            </a:endParaRPr>
          </a:p>
        </p:txBody>
      </p:sp>
      <p:sp>
        <p:nvSpPr>
          <p:cNvPr id="3" name="Slide Number Placeholder 2"/>
          <p:cNvSpPr>
            <a:spLocks noGrp="1"/>
          </p:cNvSpPr>
          <p:nvPr>
            <p:ph type="sldNum" sz="quarter" idx="12"/>
          </p:nvPr>
        </p:nvSpPr>
        <p:spPr/>
        <p:txBody>
          <a:bodyPr/>
          <a:lstStyle/>
          <a:p>
            <a:pPr>
              <a:defRPr/>
            </a:pPr>
            <a:fld id="{E3F27676-A7E3-45C0-B4DE-C32D4051C8F7}" type="slidenum">
              <a:rPr lang="en-US" smtClean="0"/>
              <a:pPr>
                <a:defRPr/>
              </a:pPr>
              <a:t>28</a:t>
            </a:fld>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65225"/>
            <a:ext cx="8229600" cy="4525963"/>
          </a:xfrm>
        </p:spPr>
        <p:txBody>
          <a:bodyPr/>
          <a:lstStyle/>
          <a:p>
            <a:pPr algn="just"/>
            <a:r>
              <a:rPr lang="en-US" sz="1400" dirty="0" smtClean="0">
                <a:latin typeface="Georgia" pitchFamily="18" charset="0"/>
              </a:rPr>
              <a:t>Employment growth has lagged behind economic growth, something that has become a concern to many countries of the world, thus attracting interested from scholars and policy makers;</a:t>
            </a:r>
          </a:p>
          <a:p>
            <a:pPr algn="just"/>
            <a:endParaRPr lang="en-US" sz="800" dirty="0" smtClean="0">
              <a:latin typeface="Georgia" pitchFamily="18" charset="0"/>
            </a:endParaRPr>
          </a:p>
          <a:p>
            <a:pPr algn="just"/>
            <a:r>
              <a:rPr lang="en-US" sz="1400" dirty="0" smtClean="0">
                <a:latin typeface="Georgia" pitchFamily="18" charset="0"/>
              </a:rPr>
              <a:t>Free State has not escaped this phenomenon, both the simple and modeled growth elasticities of employment confirm growth in the provincial economy between 1996 and 2009 has indeed resulted in employment;</a:t>
            </a:r>
          </a:p>
          <a:p>
            <a:pPr algn="just"/>
            <a:endParaRPr lang="en-US" sz="800" dirty="0" smtClean="0">
              <a:latin typeface="Georgia" pitchFamily="18" charset="0"/>
            </a:endParaRPr>
          </a:p>
          <a:p>
            <a:pPr algn="just"/>
            <a:r>
              <a:rPr lang="en-US" sz="1400" dirty="0" smtClean="0">
                <a:latin typeface="Georgia" pitchFamily="18" charset="0"/>
              </a:rPr>
              <a:t>However, labour supply factors such as substantial growth in the labour force as well as increases in labour force participation rates have dwarfed the gains of economic growth on employment;</a:t>
            </a:r>
          </a:p>
          <a:p>
            <a:pPr algn="just"/>
            <a:endParaRPr lang="en-US" sz="800" dirty="0" smtClean="0">
              <a:latin typeface="Georgia" pitchFamily="18" charset="0"/>
            </a:endParaRPr>
          </a:p>
          <a:p>
            <a:pPr algn="just"/>
            <a:r>
              <a:rPr lang="en-US" sz="1400" dirty="0" smtClean="0">
                <a:latin typeface="Georgia" pitchFamily="18" charset="0"/>
              </a:rPr>
              <a:t>Consequently, </a:t>
            </a:r>
            <a:r>
              <a:rPr lang="en-US" sz="1400" dirty="0" smtClean="0">
                <a:solidFill>
                  <a:srgbClr val="0000FF"/>
                </a:solidFill>
                <a:latin typeface="Georgia" pitchFamily="18" charset="0"/>
              </a:rPr>
              <a:t>halving unemployment in the midst of a growing labour force in the province requires a minimum average growth of 6% in the economy for the next ten years up to 2020;</a:t>
            </a:r>
          </a:p>
          <a:p>
            <a:pPr algn="just"/>
            <a:endParaRPr lang="en-US" sz="1400" dirty="0" smtClean="0">
              <a:solidFill>
                <a:srgbClr val="0000FF"/>
              </a:solidFill>
              <a:latin typeface="Georgia" pitchFamily="18" charset="0"/>
            </a:endParaRPr>
          </a:p>
          <a:p>
            <a:pPr algn="just"/>
            <a:r>
              <a:rPr lang="en-US" sz="1400" dirty="0" smtClean="0">
                <a:solidFill>
                  <a:srgbClr val="0000FF"/>
                </a:solidFill>
                <a:latin typeface="Georgia" pitchFamily="18" charset="0"/>
              </a:rPr>
              <a:t>Alternatively, reducing unemployment to 6% by 2030 requires the provincial economy to grow by an average of 10% per annum up to 2030;</a:t>
            </a:r>
          </a:p>
          <a:p>
            <a:pPr algn="just"/>
            <a:endParaRPr lang="en-US" sz="1400" dirty="0" smtClean="0">
              <a:solidFill>
                <a:srgbClr val="0000FF"/>
              </a:solidFill>
              <a:latin typeface="Georgia" pitchFamily="18" charset="0"/>
            </a:endParaRPr>
          </a:p>
          <a:p>
            <a:pPr algn="just"/>
            <a:r>
              <a:rPr lang="en-US" sz="1400" dirty="0" smtClean="0">
                <a:latin typeface="Georgia" pitchFamily="18" charset="0"/>
              </a:rPr>
              <a:t>This is only possible if the province could, amongst others:</a:t>
            </a:r>
          </a:p>
          <a:p>
            <a:pPr lvl="1" algn="just"/>
            <a:r>
              <a:rPr lang="en-US" sz="1400" i="1" dirty="0" smtClean="0">
                <a:latin typeface="Georgia" pitchFamily="18" charset="0"/>
              </a:rPr>
              <a:t>Accelerate economic growth – need for a ‘Big Push’; </a:t>
            </a:r>
          </a:p>
          <a:p>
            <a:pPr lvl="1" algn="just"/>
            <a:r>
              <a:rPr lang="en-US" sz="1400" i="1" dirty="0" smtClean="0">
                <a:latin typeface="Georgia" pitchFamily="18" charset="0"/>
              </a:rPr>
              <a:t>Put special emphasis on more labour intensive sectors and induce a faster growth thereof; </a:t>
            </a:r>
          </a:p>
          <a:p>
            <a:pPr lvl="1" algn="just"/>
            <a:r>
              <a:rPr lang="en-US" sz="1400" i="1" dirty="0" smtClean="0">
                <a:latin typeface="Georgia" pitchFamily="18" charset="0"/>
              </a:rPr>
              <a:t>Improve the skill of the province’s work force; </a:t>
            </a:r>
          </a:p>
          <a:p>
            <a:pPr lvl="1" algn="just"/>
            <a:r>
              <a:rPr lang="en-US" sz="1400" i="1" dirty="0" smtClean="0">
                <a:latin typeface="Georgia" pitchFamily="18" charset="0"/>
              </a:rPr>
              <a:t>Identify innovative solutions to improve the functioning of the labour market; and</a:t>
            </a:r>
          </a:p>
          <a:p>
            <a:pPr lvl="1" algn="just"/>
            <a:r>
              <a:rPr lang="en-US" sz="1400" i="1" dirty="0" smtClean="0">
                <a:latin typeface="Georgia" pitchFamily="18" charset="0"/>
              </a:rPr>
              <a:t>Break some structural rigidities. </a:t>
            </a:r>
            <a:endParaRPr lang="en-US" sz="1400" i="1" dirty="0">
              <a:latin typeface="Georgia" pitchFamily="18" charset="0"/>
            </a:endParaRPr>
          </a:p>
        </p:txBody>
      </p:sp>
      <p:sp>
        <p:nvSpPr>
          <p:cNvPr id="4" name="Title 1"/>
          <p:cNvSpPr>
            <a:spLocks noGrp="1"/>
          </p:cNvSpPr>
          <p:nvPr>
            <p:ph type="title"/>
          </p:nvPr>
        </p:nvSpPr>
        <p:spPr>
          <a:xfrm>
            <a:off x="-292101" y="288925"/>
            <a:ext cx="7493001" cy="487362"/>
          </a:xfrm>
        </p:spPr>
        <p:txBody>
          <a:bodyPr/>
          <a:lstStyle/>
          <a:p>
            <a:r>
              <a:rPr lang="en-US" sz="3200" b="1" dirty="0" smtClean="0">
                <a:solidFill>
                  <a:srgbClr val="008000"/>
                </a:solidFill>
                <a:latin typeface="Bodoni MT Black" pitchFamily="18" charset="0"/>
              </a:rPr>
              <a:t>Conclusion &amp; Policy Recommendations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4025" y="2778125"/>
            <a:ext cx="8307388" cy="487363"/>
          </a:xfrm>
        </p:spPr>
        <p:txBody>
          <a:bodyPr>
            <a:noAutofit/>
          </a:bodyPr>
          <a:lstStyle/>
          <a:p>
            <a:pPr algn="ctr">
              <a:defRPr/>
            </a:pPr>
            <a:r>
              <a:rPr lang="en-US" sz="4800" dirty="0" smtClean="0">
                <a:solidFill>
                  <a:srgbClr val="008000"/>
                </a:solidFill>
                <a:latin typeface="Bodoni MT Black" pitchFamily="18" charset="0"/>
              </a:rPr>
              <a:t>1. RATIONALE &amp; BACKGROUND</a:t>
            </a:r>
            <a:endParaRPr lang="en-US" sz="4800" dirty="0">
              <a:solidFill>
                <a:srgbClr val="008000"/>
              </a:solidFill>
              <a:latin typeface="Bodoni MT Black" pitchFamily="18" charset="0"/>
            </a:endParaRPr>
          </a:p>
        </p:txBody>
      </p:sp>
      <p:sp>
        <p:nvSpPr>
          <p:cNvPr id="3" name="Slide Number Placeholder 2"/>
          <p:cNvSpPr>
            <a:spLocks noGrp="1"/>
          </p:cNvSpPr>
          <p:nvPr>
            <p:ph type="sldNum" sz="quarter" idx="12"/>
          </p:nvPr>
        </p:nvSpPr>
        <p:spPr/>
        <p:txBody>
          <a:bodyPr/>
          <a:lstStyle/>
          <a:p>
            <a:pPr>
              <a:defRPr/>
            </a:pPr>
            <a:fld id="{E3F27676-A7E3-45C0-B4DE-C32D4051C8F7}" type="slidenum">
              <a:rPr lang="en-US" smtClean="0"/>
              <a:pPr>
                <a:defRPr/>
              </a:pPr>
              <a:t>3</a:t>
            </a:fld>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454025" y="2128837"/>
            <a:ext cx="8207375" cy="1081087"/>
          </a:xfrm>
        </p:spPr>
        <p:txBody>
          <a:bodyPr/>
          <a:lstStyle/>
          <a:p>
            <a:pPr algn="ctr"/>
            <a:r>
              <a:rPr lang="en-US" cap="none" dirty="0" smtClean="0">
                <a:solidFill>
                  <a:srgbClr val="008000"/>
                </a:solidFill>
                <a:latin typeface="Bodoni MT Black" pitchFamily="18" charset="0"/>
              </a:rPr>
              <a:t>Thank You</a:t>
            </a:r>
            <a:br>
              <a:rPr lang="en-US" cap="none" dirty="0" smtClean="0">
                <a:solidFill>
                  <a:srgbClr val="008000"/>
                </a:solidFill>
                <a:latin typeface="Bodoni MT Black" pitchFamily="18" charset="0"/>
              </a:rPr>
            </a:br>
            <a:endParaRPr lang="en-US" b="0" cap="none" dirty="0" smtClean="0">
              <a:solidFill>
                <a:srgbClr val="0000FF"/>
              </a:solidFill>
              <a:latin typeface="Bodoni MT Black" pitchFamily="18" charset="0"/>
            </a:endParaRPr>
          </a:p>
        </p:txBody>
      </p:sp>
      <p:sp>
        <p:nvSpPr>
          <p:cNvPr id="44035" name="TextBox 2"/>
          <p:cNvSpPr txBox="1">
            <a:spLocks noChangeArrowheads="1"/>
          </p:cNvSpPr>
          <p:nvPr/>
        </p:nvSpPr>
        <p:spPr bwMode="auto">
          <a:xfrm>
            <a:off x="2476500" y="4368800"/>
            <a:ext cx="4318811" cy="1754326"/>
          </a:xfrm>
          <a:prstGeom prst="rect">
            <a:avLst/>
          </a:prstGeom>
          <a:noFill/>
          <a:ln w="9525">
            <a:noFill/>
            <a:miter lim="800000"/>
            <a:headEnd/>
            <a:tailEnd/>
          </a:ln>
        </p:spPr>
        <p:txBody>
          <a:bodyPr wrap="none">
            <a:spAutoFit/>
          </a:bodyPr>
          <a:lstStyle/>
          <a:p>
            <a:pPr algn="ctr"/>
            <a:r>
              <a:rPr lang="en-US" b="1" dirty="0">
                <a:latin typeface="Georgia" pitchFamily="18" charset="0"/>
              </a:rPr>
              <a:t>IJ Moses</a:t>
            </a:r>
          </a:p>
          <a:p>
            <a:pPr algn="ctr"/>
            <a:r>
              <a:rPr lang="en-US" dirty="0">
                <a:latin typeface="Georgia" pitchFamily="18" charset="0"/>
              </a:rPr>
              <a:t>Chief Economist: </a:t>
            </a:r>
            <a:r>
              <a:rPr lang="en-US" dirty="0" smtClean="0">
                <a:latin typeface="Georgia" pitchFamily="18" charset="0"/>
              </a:rPr>
              <a:t>FS Provincial </a:t>
            </a:r>
            <a:r>
              <a:rPr lang="en-US" dirty="0">
                <a:latin typeface="Georgia" pitchFamily="18" charset="0"/>
              </a:rPr>
              <a:t>Treasury</a:t>
            </a:r>
          </a:p>
          <a:p>
            <a:pPr algn="ctr"/>
            <a:r>
              <a:rPr lang="en-US" dirty="0">
                <a:latin typeface="Georgia" pitchFamily="18" charset="0"/>
              </a:rPr>
              <a:t>Tel: +27-51-405-5978</a:t>
            </a:r>
          </a:p>
          <a:p>
            <a:pPr algn="ctr"/>
            <a:r>
              <a:rPr lang="en-US" dirty="0">
                <a:latin typeface="Georgia" pitchFamily="18" charset="0"/>
              </a:rPr>
              <a:t>Fax: +27-51-405-4999</a:t>
            </a:r>
          </a:p>
          <a:p>
            <a:pPr algn="ctr"/>
            <a:r>
              <a:rPr lang="en-US" dirty="0">
                <a:latin typeface="Georgia" pitchFamily="18" charset="0"/>
              </a:rPr>
              <a:t>Email: Mosesj@treasury.fs.gov.za</a:t>
            </a:r>
          </a:p>
          <a:p>
            <a:pPr algn="ctr"/>
            <a:endParaRPr lang="en-US" b="1" dirty="0">
              <a:latin typeface="Georgia" pitchFamily="18" charset="0"/>
            </a:endParaRPr>
          </a:p>
        </p:txBody>
      </p:sp>
      <p:sp>
        <p:nvSpPr>
          <p:cNvPr id="4" name="Slide Number Placeholder 3"/>
          <p:cNvSpPr>
            <a:spLocks noGrp="1"/>
          </p:cNvSpPr>
          <p:nvPr>
            <p:ph type="sldNum" sz="quarter" idx="12"/>
          </p:nvPr>
        </p:nvSpPr>
        <p:spPr/>
        <p:txBody>
          <a:bodyPr/>
          <a:lstStyle/>
          <a:p>
            <a:pPr>
              <a:defRPr/>
            </a:pPr>
            <a:fld id="{E3F27676-A7E3-45C0-B4DE-C32D4051C8F7}" type="slidenum">
              <a:rPr lang="en-US" smtClean="0"/>
              <a:pPr>
                <a:defRPr/>
              </a:pPr>
              <a:t>30</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ontent Placeholder 2"/>
          <p:cNvSpPr>
            <a:spLocks noGrp="1"/>
          </p:cNvSpPr>
          <p:nvPr>
            <p:ph idx="1"/>
          </p:nvPr>
        </p:nvSpPr>
        <p:spPr>
          <a:xfrm>
            <a:off x="309563" y="1092200"/>
            <a:ext cx="8524875" cy="4525963"/>
          </a:xfrm>
        </p:spPr>
        <p:txBody>
          <a:bodyPr/>
          <a:lstStyle/>
          <a:p>
            <a:pPr algn="just"/>
            <a:r>
              <a:rPr lang="en-US" sz="2000" dirty="0" smtClean="0">
                <a:solidFill>
                  <a:schemeClr val="tx1"/>
                </a:solidFill>
                <a:latin typeface="Georgia" pitchFamily="18" charset="0"/>
              </a:rPr>
              <a:t>There is a need for provinces to customize national policies (e.g. GDS; IPAP2; NGP &amp; NDP)</a:t>
            </a:r>
          </a:p>
          <a:p>
            <a:pPr algn="just"/>
            <a:endParaRPr lang="en-US" sz="400" dirty="0" smtClean="0">
              <a:latin typeface="Georgia" pitchFamily="18" charset="0"/>
            </a:endParaRPr>
          </a:p>
          <a:p>
            <a:pPr algn="just"/>
            <a:r>
              <a:rPr lang="en-US" sz="2000" dirty="0" smtClean="0">
                <a:solidFill>
                  <a:schemeClr val="tx1"/>
                </a:solidFill>
                <a:latin typeface="Georgia" pitchFamily="18" charset="0"/>
              </a:rPr>
              <a:t>This requires researched and evidence-based inputs into the policy-making process</a:t>
            </a:r>
            <a:r>
              <a:rPr lang="en-US" sz="2000" dirty="0" smtClean="0">
                <a:latin typeface="Georgia" pitchFamily="18" charset="0"/>
              </a:rPr>
              <a:t>;</a:t>
            </a:r>
            <a:endParaRPr lang="en-US" sz="2000" dirty="0" smtClean="0">
              <a:solidFill>
                <a:schemeClr val="tx1"/>
              </a:solidFill>
              <a:latin typeface="Georgia" pitchFamily="18" charset="0"/>
            </a:endParaRPr>
          </a:p>
          <a:p>
            <a:pPr algn="just"/>
            <a:endParaRPr lang="en-US" sz="400" dirty="0" smtClean="0">
              <a:solidFill>
                <a:schemeClr val="tx1"/>
              </a:solidFill>
              <a:latin typeface="Georgia" pitchFamily="18" charset="0"/>
            </a:endParaRPr>
          </a:p>
          <a:p>
            <a:pPr algn="just"/>
            <a:r>
              <a:rPr lang="en-US" sz="2000" dirty="0" smtClean="0">
                <a:latin typeface="Georgia" pitchFamily="18" charset="0"/>
              </a:rPr>
              <a:t>N</a:t>
            </a:r>
            <a:r>
              <a:rPr lang="en-US" sz="2000" dirty="0" smtClean="0">
                <a:solidFill>
                  <a:schemeClr val="tx1"/>
                </a:solidFill>
                <a:latin typeface="Georgia" pitchFamily="18" charset="0"/>
              </a:rPr>
              <a:t>ational policies benefit from a surplus of data, which makes research a bit easier at that level</a:t>
            </a:r>
            <a:r>
              <a:rPr lang="en-US" sz="2000" dirty="0" smtClean="0">
                <a:latin typeface="Georgia" pitchFamily="18" charset="0"/>
              </a:rPr>
              <a:t>;</a:t>
            </a:r>
          </a:p>
          <a:p>
            <a:pPr algn="just"/>
            <a:endParaRPr lang="en-US" sz="400" dirty="0" smtClean="0">
              <a:solidFill>
                <a:schemeClr val="tx1"/>
              </a:solidFill>
              <a:latin typeface="Georgia" pitchFamily="18" charset="0"/>
            </a:endParaRPr>
          </a:p>
          <a:p>
            <a:pPr algn="just"/>
            <a:r>
              <a:rPr lang="en-US" sz="2000" dirty="0" smtClean="0">
                <a:solidFill>
                  <a:schemeClr val="tx1"/>
                </a:solidFill>
                <a:latin typeface="Georgia" pitchFamily="18" charset="0"/>
              </a:rPr>
              <a:t>On the contrary, provincial policies, priorities and action plans </a:t>
            </a:r>
            <a:r>
              <a:rPr lang="en-US" sz="2000" dirty="0" smtClean="0">
                <a:solidFill>
                  <a:srgbClr val="FF0000"/>
                </a:solidFill>
                <a:latin typeface="Georgia" pitchFamily="18" charset="0"/>
              </a:rPr>
              <a:t>(including budgets!)</a:t>
            </a:r>
            <a:r>
              <a:rPr lang="en-US" sz="2000" dirty="0" smtClean="0">
                <a:solidFill>
                  <a:schemeClr val="tx1"/>
                </a:solidFill>
                <a:latin typeface="Georgia" pitchFamily="18" charset="0"/>
              </a:rPr>
              <a:t> are hamstrung by the dearth of data, with the result that scholars have not paid sufficient attention to provincial and local government issues, despite the enormous challenges facing these tiers of government</a:t>
            </a:r>
            <a:r>
              <a:rPr lang="en-US" sz="2000" dirty="0" smtClean="0">
                <a:latin typeface="Georgia" pitchFamily="18" charset="0"/>
              </a:rPr>
              <a:t>;</a:t>
            </a:r>
          </a:p>
          <a:p>
            <a:pPr algn="just"/>
            <a:endParaRPr lang="en-US" sz="400" dirty="0" smtClean="0">
              <a:solidFill>
                <a:schemeClr val="tx1"/>
              </a:solidFill>
              <a:latin typeface="Georgia" pitchFamily="18" charset="0"/>
            </a:endParaRPr>
          </a:p>
          <a:p>
            <a:pPr algn="just"/>
            <a:r>
              <a:rPr lang="en-US" sz="2000" dirty="0" smtClean="0">
                <a:solidFill>
                  <a:schemeClr val="tx1"/>
                </a:solidFill>
                <a:latin typeface="Georgia" pitchFamily="18" charset="0"/>
              </a:rPr>
              <a:t>The absence of data need not be a reason to limit analysis to national issues, but an opportunity to find ways to apply analysis to provinces</a:t>
            </a:r>
            <a:r>
              <a:rPr lang="en-US" sz="2000" dirty="0" smtClean="0">
                <a:latin typeface="Georgia" pitchFamily="18" charset="0"/>
              </a:rPr>
              <a:t>;</a:t>
            </a:r>
            <a:endParaRPr lang="en-US" sz="2000" dirty="0" smtClean="0">
              <a:solidFill>
                <a:schemeClr val="tx1"/>
              </a:solidFill>
              <a:latin typeface="Georgia" pitchFamily="18" charset="0"/>
            </a:endParaRPr>
          </a:p>
          <a:p>
            <a:pPr algn="just"/>
            <a:endParaRPr lang="en-US" sz="400" dirty="0" smtClean="0">
              <a:latin typeface="Georgia" pitchFamily="18" charset="0"/>
            </a:endParaRPr>
          </a:p>
          <a:p>
            <a:pPr algn="just"/>
            <a:r>
              <a:rPr lang="en-US" sz="2000" dirty="0" smtClean="0">
                <a:solidFill>
                  <a:schemeClr val="tx1"/>
                </a:solidFill>
                <a:latin typeface="Georgia" pitchFamily="18" charset="0"/>
              </a:rPr>
              <a:t>Input into the development of the GDS &amp; Employment Strategy. </a:t>
            </a:r>
          </a:p>
          <a:p>
            <a:pPr lvl="1" algn="just"/>
            <a:endParaRPr lang="en-US" sz="2000" b="1" dirty="0" smtClean="0">
              <a:latin typeface="Georgia" pitchFamily="18" charset="0"/>
            </a:endParaRPr>
          </a:p>
          <a:p>
            <a:pPr algn="just"/>
            <a:endParaRPr lang="en-US" sz="2000" b="1" dirty="0" smtClean="0">
              <a:latin typeface="Georgia" pitchFamily="18" charset="0"/>
            </a:endParaRPr>
          </a:p>
          <a:p>
            <a:pPr algn="just"/>
            <a:endParaRPr lang="en-US" sz="2000" b="1" dirty="0" smtClean="0">
              <a:latin typeface="Georgia" pitchFamily="18" charset="0"/>
            </a:endParaRPr>
          </a:p>
          <a:p>
            <a:pPr algn="just">
              <a:buFontTx/>
              <a:buNone/>
            </a:pPr>
            <a:r>
              <a:rPr lang="en-US" sz="2000" b="1" dirty="0" smtClean="0">
                <a:latin typeface="Georgia" pitchFamily="18" charset="0"/>
              </a:rPr>
              <a:t> </a:t>
            </a:r>
          </a:p>
          <a:p>
            <a:pPr algn="just"/>
            <a:endParaRPr lang="en-US" sz="2000" b="1" dirty="0" smtClean="0">
              <a:latin typeface="Georgia" pitchFamily="18" charset="0"/>
            </a:endParaRPr>
          </a:p>
        </p:txBody>
      </p:sp>
      <p:sp>
        <p:nvSpPr>
          <p:cNvPr id="7171" name="Title 1"/>
          <p:cNvSpPr>
            <a:spLocks noGrp="1"/>
          </p:cNvSpPr>
          <p:nvPr>
            <p:ph type="title"/>
          </p:nvPr>
        </p:nvSpPr>
        <p:spPr>
          <a:xfrm>
            <a:off x="457200" y="268288"/>
            <a:ext cx="6137275" cy="487362"/>
          </a:xfrm>
        </p:spPr>
        <p:txBody>
          <a:bodyPr/>
          <a:lstStyle/>
          <a:p>
            <a:r>
              <a:rPr lang="en-US" sz="3200" b="1" dirty="0" smtClean="0">
                <a:solidFill>
                  <a:srgbClr val="008000"/>
                </a:solidFill>
                <a:latin typeface="Bodoni MT Black" pitchFamily="18" charset="0"/>
              </a:rPr>
              <a:t>Rationale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ontent Placeholder 2"/>
          <p:cNvSpPr>
            <a:spLocks noGrp="1"/>
          </p:cNvSpPr>
          <p:nvPr>
            <p:ph idx="1"/>
          </p:nvPr>
        </p:nvSpPr>
        <p:spPr>
          <a:xfrm>
            <a:off x="309563" y="1092200"/>
            <a:ext cx="8524875" cy="4525963"/>
          </a:xfrm>
        </p:spPr>
        <p:txBody>
          <a:bodyPr/>
          <a:lstStyle/>
          <a:p>
            <a:pPr algn="just"/>
            <a:r>
              <a:rPr lang="en-US" sz="2000" dirty="0" smtClean="0">
                <a:latin typeface="Georgia" pitchFamily="18" charset="0"/>
              </a:rPr>
              <a:t>Original paper presented at ERSA in May 2011</a:t>
            </a:r>
          </a:p>
          <a:p>
            <a:pPr algn="just"/>
            <a:endParaRPr lang="en-US" sz="2000" dirty="0" smtClean="0">
              <a:solidFill>
                <a:schemeClr val="tx1"/>
              </a:solidFill>
              <a:latin typeface="Georgia" pitchFamily="18" charset="0"/>
            </a:endParaRPr>
          </a:p>
          <a:p>
            <a:pPr algn="just"/>
            <a:r>
              <a:rPr lang="en-US" sz="2000" dirty="0" smtClean="0">
                <a:latin typeface="Georgia" pitchFamily="18" charset="0"/>
              </a:rPr>
              <a:t>Various customized and updated versions of this paper have been presented at various platforms, namely:</a:t>
            </a:r>
            <a:endParaRPr lang="en-US" sz="2000" dirty="0" smtClean="0">
              <a:solidFill>
                <a:schemeClr val="tx1"/>
              </a:solidFill>
              <a:latin typeface="Georgia" pitchFamily="18" charset="0"/>
            </a:endParaRPr>
          </a:p>
          <a:p>
            <a:pPr lvl="1" algn="just"/>
            <a:r>
              <a:rPr lang="en-US" sz="1600" dirty="0" err="1" smtClean="0">
                <a:latin typeface="Georgia" pitchFamily="18" charset="0"/>
              </a:rPr>
              <a:t>Volkblad’s</a:t>
            </a:r>
            <a:r>
              <a:rPr lang="en-US" sz="1600" dirty="0" smtClean="0">
                <a:latin typeface="Georgia" pitchFamily="18" charset="0"/>
              </a:rPr>
              <a:t> Editorial Board</a:t>
            </a:r>
          </a:p>
          <a:p>
            <a:pPr lvl="1" algn="just"/>
            <a:r>
              <a:rPr lang="en-US" sz="1600" dirty="0" smtClean="0">
                <a:solidFill>
                  <a:schemeClr val="tx1"/>
                </a:solidFill>
                <a:latin typeface="Georgia" pitchFamily="18" charset="0"/>
              </a:rPr>
              <a:t>SALGA’s Provincial Special LED Task Team</a:t>
            </a:r>
          </a:p>
          <a:p>
            <a:pPr lvl="1" algn="just"/>
            <a:r>
              <a:rPr lang="en-US" sz="1600" dirty="0" smtClean="0">
                <a:solidFill>
                  <a:schemeClr val="tx1"/>
                </a:solidFill>
                <a:latin typeface="Georgia" pitchFamily="18" charset="0"/>
              </a:rPr>
              <a:t>Premier’s Coordinating Forum</a:t>
            </a:r>
          </a:p>
          <a:p>
            <a:pPr lvl="1" algn="just"/>
            <a:r>
              <a:rPr lang="en-US" sz="1600" dirty="0" err="1" smtClean="0">
                <a:latin typeface="Georgia" pitchFamily="18" charset="0"/>
              </a:rPr>
              <a:t>Fezile</a:t>
            </a:r>
            <a:r>
              <a:rPr lang="en-US" sz="1600" dirty="0" smtClean="0">
                <a:latin typeface="Georgia" pitchFamily="18" charset="0"/>
              </a:rPr>
              <a:t> </a:t>
            </a:r>
            <a:r>
              <a:rPr lang="en-US" sz="1600" dirty="0" err="1" smtClean="0">
                <a:latin typeface="Georgia" pitchFamily="18" charset="0"/>
              </a:rPr>
              <a:t>Dabi</a:t>
            </a:r>
            <a:r>
              <a:rPr lang="en-US" sz="1600" dirty="0" smtClean="0">
                <a:latin typeface="Georgia" pitchFamily="18" charset="0"/>
              </a:rPr>
              <a:t> District Municipality IDP Indaba </a:t>
            </a:r>
            <a:endParaRPr lang="en-US" sz="1600" dirty="0" smtClean="0">
              <a:solidFill>
                <a:schemeClr val="tx1"/>
              </a:solidFill>
              <a:latin typeface="Georgia" pitchFamily="18" charset="0"/>
            </a:endParaRPr>
          </a:p>
          <a:p>
            <a:pPr lvl="1" algn="just"/>
            <a:r>
              <a:rPr lang="en-US" sz="1600" dirty="0" smtClean="0">
                <a:latin typeface="Georgia" pitchFamily="18" charset="0"/>
              </a:rPr>
              <a:t>Guest Lecture at the Central University of Technology</a:t>
            </a:r>
          </a:p>
          <a:p>
            <a:pPr lvl="1" algn="just"/>
            <a:endParaRPr lang="en-US" sz="1600" dirty="0" smtClean="0">
              <a:latin typeface="Georgia" pitchFamily="18" charset="0"/>
            </a:endParaRPr>
          </a:p>
          <a:p>
            <a:pPr algn="just"/>
            <a:r>
              <a:rPr lang="en-US" sz="2000" dirty="0" smtClean="0">
                <a:latin typeface="Georgia" pitchFamily="18" charset="0"/>
              </a:rPr>
              <a:t>Original estimates have revised due to:</a:t>
            </a:r>
          </a:p>
          <a:p>
            <a:pPr lvl="1" algn="just"/>
            <a:r>
              <a:rPr lang="en-US" sz="1600" dirty="0" smtClean="0">
                <a:latin typeface="Georgia" pitchFamily="18" charset="0"/>
              </a:rPr>
              <a:t>data updates</a:t>
            </a:r>
          </a:p>
          <a:p>
            <a:pPr lvl="1" algn="just"/>
            <a:r>
              <a:rPr lang="en-US" sz="1600" dirty="0" smtClean="0">
                <a:latin typeface="Georgia" pitchFamily="18" charset="0"/>
              </a:rPr>
              <a:t>New national targets (i.e. NDP) </a:t>
            </a:r>
          </a:p>
          <a:p>
            <a:pPr lvl="1" algn="just">
              <a:buNone/>
            </a:pPr>
            <a:r>
              <a:rPr lang="en-US" sz="2000" dirty="0" smtClean="0">
                <a:solidFill>
                  <a:schemeClr val="tx1"/>
                </a:solidFill>
                <a:latin typeface="Georgia" pitchFamily="18" charset="0"/>
              </a:rPr>
              <a:t> </a:t>
            </a:r>
          </a:p>
          <a:p>
            <a:pPr lvl="1" algn="just"/>
            <a:endParaRPr lang="en-US" sz="2000" b="1" dirty="0" smtClean="0">
              <a:latin typeface="Georgia" pitchFamily="18" charset="0"/>
            </a:endParaRPr>
          </a:p>
          <a:p>
            <a:pPr algn="just"/>
            <a:endParaRPr lang="en-US" sz="2000" b="1" dirty="0" smtClean="0">
              <a:latin typeface="Georgia" pitchFamily="18" charset="0"/>
            </a:endParaRPr>
          </a:p>
          <a:p>
            <a:pPr algn="just"/>
            <a:endParaRPr lang="en-US" sz="2000" b="1" dirty="0" smtClean="0">
              <a:latin typeface="Georgia" pitchFamily="18" charset="0"/>
            </a:endParaRPr>
          </a:p>
          <a:p>
            <a:pPr algn="just">
              <a:buFontTx/>
              <a:buNone/>
            </a:pPr>
            <a:r>
              <a:rPr lang="en-US" sz="2000" b="1" dirty="0" smtClean="0">
                <a:latin typeface="Georgia" pitchFamily="18" charset="0"/>
              </a:rPr>
              <a:t> </a:t>
            </a:r>
          </a:p>
          <a:p>
            <a:pPr algn="just"/>
            <a:endParaRPr lang="en-US" sz="2000" b="1" dirty="0" smtClean="0">
              <a:latin typeface="Georgia" pitchFamily="18" charset="0"/>
            </a:endParaRPr>
          </a:p>
        </p:txBody>
      </p:sp>
      <p:sp>
        <p:nvSpPr>
          <p:cNvPr id="7171" name="Title 1"/>
          <p:cNvSpPr>
            <a:spLocks noGrp="1"/>
          </p:cNvSpPr>
          <p:nvPr>
            <p:ph type="title"/>
          </p:nvPr>
        </p:nvSpPr>
        <p:spPr>
          <a:xfrm>
            <a:off x="457200" y="268288"/>
            <a:ext cx="6137275" cy="487362"/>
          </a:xfrm>
        </p:spPr>
        <p:txBody>
          <a:bodyPr/>
          <a:lstStyle/>
          <a:p>
            <a:r>
              <a:rPr lang="en-US" sz="3200" b="1" dirty="0" smtClean="0">
                <a:solidFill>
                  <a:srgbClr val="008000"/>
                </a:solidFill>
                <a:latin typeface="Bodoni MT Black" pitchFamily="18" charset="0"/>
              </a:rPr>
              <a:t>Background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4025" y="2778125"/>
            <a:ext cx="8307388" cy="487363"/>
          </a:xfrm>
        </p:spPr>
        <p:txBody>
          <a:bodyPr>
            <a:noAutofit/>
          </a:bodyPr>
          <a:lstStyle/>
          <a:p>
            <a:pPr algn="ctr">
              <a:defRPr/>
            </a:pPr>
            <a:r>
              <a:rPr lang="en-US" sz="4800" dirty="0" smtClean="0">
                <a:solidFill>
                  <a:srgbClr val="008000"/>
                </a:solidFill>
                <a:latin typeface="Bodoni MT Black" pitchFamily="18" charset="0"/>
              </a:rPr>
              <a:t>2. </a:t>
            </a:r>
            <a:r>
              <a:rPr lang="en-US" sz="4800" dirty="0" err="1" smtClean="0">
                <a:solidFill>
                  <a:srgbClr val="008000"/>
                </a:solidFill>
                <a:latin typeface="Bodoni MT Black" pitchFamily="18" charset="0"/>
              </a:rPr>
              <a:t>UNemployment</a:t>
            </a:r>
            <a:r>
              <a:rPr lang="en-US" sz="4800" dirty="0" smtClean="0">
                <a:solidFill>
                  <a:srgbClr val="008000"/>
                </a:solidFill>
                <a:latin typeface="Bodoni MT Black" pitchFamily="18" charset="0"/>
              </a:rPr>
              <a:t> &amp;  economic growth: FREE STATE TRENDS</a:t>
            </a:r>
            <a:endParaRPr lang="en-US" sz="4800" dirty="0">
              <a:solidFill>
                <a:srgbClr val="008000"/>
              </a:solidFill>
              <a:latin typeface="Bodoni MT Black" pitchFamily="18" charset="0"/>
            </a:endParaRPr>
          </a:p>
        </p:txBody>
      </p:sp>
      <p:sp>
        <p:nvSpPr>
          <p:cNvPr id="3" name="Slide Number Placeholder 2"/>
          <p:cNvSpPr>
            <a:spLocks noGrp="1"/>
          </p:cNvSpPr>
          <p:nvPr>
            <p:ph type="sldNum" sz="quarter" idx="12"/>
          </p:nvPr>
        </p:nvSpPr>
        <p:spPr/>
        <p:txBody>
          <a:bodyPr/>
          <a:lstStyle/>
          <a:p>
            <a:pPr>
              <a:defRPr/>
            </a:pPr>
            <a:fld id="{E3F27676-A7E3-45C0-B4DE-C32D4051C8F7}" type="slidenum">
              <a:rPr lang="en-US" smtClean="0"/>
              <a:pPr>
                <a:defRPr/>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1"/>
          </p:nvPr>
        </p:nvSpPr>
        <p:spPr>
          <a:xfrm>
            <a:off x="238125" y="1238250"/>
            <a:ext cx="8569325" cy="1460500"/>
          </a:xfrm>
        </p:spPr>
        <p:txBody>
          <a:bodyPr/>
          <a:lstStyle/>
          <a:p>
            <a:pPr algn="just"/>
            <a:r>
              <a:rPr lang="en-US" sz="1800" dirty="0" smtClean="0">
                <a:solidFill>
                  <a:schemeClr val="tx1"/>
                </a:solidFill>
                <a:latin typeface="Georgia" pitchFamily="18" charset="0"/>
              </a:rPr>
              <a:t>Accelerating growth and expanding employment opportunities are the goals of economic policy. Provision of productive employment for the continuing increase in the labour force is an integral part of the objective of inclusive growth (</a:t>
            </a:r>
            <a:r>
              <a:rPr lang="en-US" sz="1800" dirty="0" err="1" smtClean="0">
                <a:solidFill>
                  <a:schemeClr val="tx1"/>
                </a:solidFill>
                <a:latin typeface="Georgia" pitchFamily="18" charset="0"/>
              </a:rPr>
              <a:t>Rangarajan</a:t>
            </a:r>
            <a:r>
              <a:rPr lang="en-US" sz="1800" dirty="0" smtClean="0">
                <a:latin typeface="Georgia" pitchFamily="18" charset="0"/>
              </a:rPr>
              <a:t>, </a:t>
            </a:r>
            <a:r>
              <a:rPr lang="en-US" sz="1800" dirty="0" smtClean="0">
                <a:solidFill>
                  <a:schemeClr val="tx1"/>
                </a:solidFill>
                <a:latin typeface="Georgia" pitchFamily="18" charset="0"/>
              </a:rPr>
              <a:t>2006:1) </a:t>
            </a:r>
          </a:p>
          <a:p>
            <a:pPr algn="just"/>
            <a:endParaRPr lang="en-US" sz="1800" dirty="0" smtClean="0">
              <a:latin typeface="Georgia" pitchFamily="18" charset="0"/>
            </a:endParaRPr>
          </a:p>
          <a:p>
            <a:pPr algn="just">
              <a:buNone/>
            </a:pPr>
            <a:r>
              <a:rPr lang="en-US" sz="1600" i="1" dirty="0" smtClean="0">
                <a:solidFill>
                  <a:schemeClr val="tx1"/>
                </a:solidFill>
                <a:latin typeface="Georgia" pitchFamily="18" charset="0"/>
              </a:rPr>
              <a:t>Real GDP growth (constant 2005 prices): South Africa and Free State</a:t>
            </a:r>
            <a:endParaRPr lang="en-US" sz="1600" dirty="0" smtClean="0">
              <a:solidFill>
                <a:schemeClr val="tx1"/>
              </a:solidFill>
              <a:latin typeface="Georgia" pitchFamily="18" charset="0"/>
            </a:endParaRPr>
          </a:p>
          <a:p>
            <a:pPr algn="just"/>
            <a:endParaRPr lang="en-US" sz="1800" dirty="0" smtClean="0">
              <a:latin typeface="Georgia" pitchFamily="18" charset="0"/>
            </a:endParaRPr>
          </a:p>
          <a:p>
            <a:pPr algn="just"/>
            <a:endParaRPr lang="en-US" sz="1800" dirty="0" smtClean="0">
              <a:solidFill>
                <a:schemeClr val="tx1"/>
              </a:solidFill>
              <a:latin typeface="Georgia" pitchFamily="18" charset="0"/>
            </a:endParaRPr>
          </a:p>
          <a:p>
            <a:pPr algn="just"/>
            <a:endParaRPr lang="en-US" sz="1800" dirty="0" smtClean="0">
              <a:latin typeface="Georgia" pitchFamily="18" charset="0"/>
            </a:endParaRPr>
          </a:p>
          <a:p>
            <a:pPr algn="just"/>
            <a:endParaRPr lang="en-US" sz="1800" dirty="0" smtClean="0">
              <a:solidFill>
                <a:schemeClr val="tx1"/>
              </a:solidFill>
              <a:latin typeface="Georgia" pitchFamily="18" charset="0"/>
            </a:endParaRPr>
          </a:p>
          <a:p>
            <a:pPr algn="just"/>
            <a:endParaRPr lang="en-US" sz="1800" dirty="0" smtClean="0">
              <a:latin typeface="Georgia" pitchFamily="18" charset="0"/>
            </a:endParaRPr>
          </a:p>
          <a:p>
            <a:pPr algn="just"/>
            <a:endParaRPr lang="en-US" sz="1800" dirty="0" smtClean="0">
              <a:solidFill>
                <a:schemeClr val="tx1"/>
              </a:solidFill>
              <a:latin typeface="Georgia" pitchFamily="18" charset="0"/>
            </a:endParaRPr>
          </a:p>
          <a:p>
            <a:pPr algn="just"/>
            <a:endParaRPr lang="en-US" sz="1800" dirty="0" smtClean="0">
              <a:latin typeface="Georgia" pitchFamily="18" charset="0"/>
            </a:endParaRPr>
          </a:p>
          <a:p>
            <a:pPr algn="just"/>
            <a:endParaRPr lang="en-US" sz="1800" dirty="0" smtClean="0">
              <a:solidFill>
                <a:schemeClr val="tx1"/>
              </a:solidFill>
              <a:latin typeface="Georgia" pitchFamily="18" charset="0"/>
            </a:endParaRPr>
          </a:p>
          <a:p>
            <a:pPr algn="just"/>
            <a:r>
              <a:rPr lang="en-US" sz="1800" dirty="0" smtClean="0">
                <a:solidFill>
                  <a:schemeClr val="tx1"/>
                </a:solidFill>
                <a:latin typeface="Georgia" pitchFamily="18" charset="0"/>
              </a:rPr>
              <a:t>On average, growth has been phenomenal, but…..</a:t>
            </a:r>
          </a:p>
          <a:p>
            <a:pPr algn="just">
              <a:buNone/>
            </a:pPr>
            <a:endParaRPr lang="en-US" sz="1800" dirty="0" smtClean="0">
              <a:latin typeface="Georgia" pitchFamily="18" charset="0"/>
            </a:endParaRPr>
          </a:p>
          <a:p>
            <a:pPr algn="just">
              <a:buNone/>
            </a:pPr>
            <a:r>
              <a:rPr lang="en-US" sz="1400" i="1" dirty="0" smtClean="0">
                <a:solidFill>
                  <a:schemeClr val="tx1"/>
                </a:solidFill>
                <a:latin typeface="Georgia" pitchFamily="18" charset="0"/>
              </a:rPr>
              <a:t> </a:t>
            </a:r>
          </a:p>
          <a:p>
            <a:pPr algn="just">
              <a:buNone/>
            </a:pPr>
            <a:endParaRPr lang="en-US" sz="1800" b="1" dirty="0" smtClean="0">
              <a:latin typeface="Georgia" pitchFamily="18" charset="0"/>
            </a:endParaRPr>
          </a:p>
          <a:p>
            <a:pPr algn="just">
              <a:buNone/>
            </a:pPr>
            <a:r>
              <a:rPr lang="en-US" sz="1800" b="1" dirty="0" smtClean="0">
                <a:latin typeface="Georgia" pitchFamily="18" charset="0"/>
              </a:rPr>
              <a:t> </a:t>
            </a:r>
          </a:p>
          <a:p>
            <a:pPr algn="just">
              <a:buFontTx/>
              <a:buNone/>
            </a:pPr>
            <a:endParaRPr lang="en-US" sz="1800" b="1" dirty="0" smtClean="0">
              <a:latin typeface="Georgia" pitchFamily="18" charset="0"/>
            </a:endParaRPr>
          </a:p>
        </p:txBody>
      </p:sp>
      <p:sp>
        <p:nvSpPr>
          <p:cNvPr id="12291" name="Title 1"/>
          <p:cNvSpPr>
            <a:spLocks noGrp="1"/>
          </p:cNvSpPr>
          <p:nvPr>
            <p:ph type="title"/>
          </p:nvPr>
        </p:nvSpPr>
        <p:spPr>
          <a:xfrm>
            <a:off x="-174625" y="239713"/>
            <a:ext cx="6791325" cy="487362"/>
          </a:xfrm>
        </p:spPr>
        <p:txBody>
          <a:bodyPr/>
          <a:lstStyle/>
          <a:p>
            <a:r>
              <a:rPr lang="en-US" sz="3200" b="1" dirty="0" smtClean="0">
                <a:solidFill>
                  <a:srgbClr val="008000"/>
                </a:solidFill>
                <a:latin typeface="Bodoni MT Black" pitchFamily="18" charset="0"/>
              </a:rPr>
              <a:t>On average, economic growth has been phenomenal...</a:t>
            </a:r>
          </a:p>
        </p:txBody>
      </p:sp>
      <p:graphicFrame>
        <p:nvGraphicFramePr>
          <p:cNvPr id="5" name="Chart 4"/>
          <p:cNvGraphicFramePr/>
          <p:nvPr/>
        </p:nvGraphicFramePr>
        <p:xfrm>
          <a:off x="263525" y="2990850"/>
          <a:ext cx="8324850" cy="2701925"/>
        </p:xfrm>
        <a:graphic>
          <a:graphicData uri="http://schemas.openxmlformats.org/drawingml/2006/chart">
            <c:chart xmlns:c="http://schemas.openxmlformats.org/drawingml/2006/chart" xmlns:r="http://schemas.openxmlformats.org/officeDocument/2006/relationships" r:id="rId2"/>
          </a:graphicData>
        </a:graphic>
      </p:graphicFrame>
      <p:cxnSp>
        <p:nvCxnSpPr>
          <p:cNvPr id="8" name="Straight Arrow Connector 7"/>
          <p:cNvCxnSpPr/>
          <p:nvPr/>
        </p:nvCxnSpPr>
        <p:spPr>
          <a:xfrm rot="5400000" flipH="1" flipV="1">
            <a:off x="1687513" y="5291138"/>
            <a:ext cx="365125" cy="1588"/>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5400000" flipH="1" flipV="1">
            <a:off x="2783682" y="5290344"/>
            <a:ext cx="365125" cy="1588"/>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1"/>
          </p:nvPr>
        </p:nvSpPr>
        <p:spPr>
          <a:xfrm>
            <a:off x="238125" y="1311275"/>
            <a:ext cx="8569325" cy="1460500"/>
          </a:xfrm>
        </p:spPr>
        <p:txBody>
          <a:bodyPr/>
          <a:lstStyle/>
          <a:p>
            <a:pPr algn="just"/>
            <a:r>
              <a:rPr lang="en-US" sz="1800" dirty="0" smtClean="0">
                <a:solidFill>
                  <a:schemeClr val="tx1"/>
                </a:solidFill>
                <a:latin typeface="Georgia" pitchFamily="18" charset="0"/>
              </a:rPr>
              <a:t>Unemployment is said to have jumped from around 13% in 1994 to around 30% by end of decade (</a:t>
            </a:r>
            <a:r>
              <a:rPr lang="en-US" sz="1800" dirty="0" err="1" smtClean="0">
                <a:solidFill>
                  <a:schemeClr val="tx1"/>
                </a:solidFill>
                <a:latin typeface="Georgia" pitchFamily="18" charset="0"/>
              </a:rPr>
              <a:t>Banerjee</a:t>
            </a:r>
            <a:r>
              <a:rPr lang="en-US" sz="1800" dirty="0" smtClean="0">
                <a:solidFill>
                  <a:schemeClr val="tx1"/>
                </a:solidFill>
                <a:latin typeface="Georgia" pitchFamily="18" charset="0"/>
              </a:rPr>
              <a:t>, </a:t>
            </a:r>
            <a:r>
              <a:rPr lang="en-US" sz="1800" dirty="0" err="1" smtClean="0">
                <a:solidFill>
                  <a:schemeClr val="tx1"/>
                </a:solidFill>
                <a:latin typeface="Georgia" pitchFamily="18" charset="0"/>
              </a:rPr>
              <a:t>Galiani</a:t>
            </a:r>
            <a:r>
              <a:rPr lang="en-US" sz="1800" dirty="0" smtClean="0">
                <a:solidFill>
                  <a:schemeClr val="tx1"/>
                </a:solidFill>
                <a:latin typeface="Georgia" pitchFamily="18" charset="0"/>
              </a:rPr>
              <a:t>, </a:t>
            </a:r>
            <a:r>
              <a:rPr lang="en-US" sz="1800" dirty="0" err="1" smtClean="0">
                <a:solidFill>
                  <a:schemeClr val="tx1"/>
                </a:solidFill>
                <a:latin typeface="Georgia" pitchFamily="18" charset="0"/>
              </a:rPr>
              <a:t>Levinsohn</a:t>
            </a:r>
            <a:r>
              <a:rPr lang="en-US" sz="1800" dirty="0" smtClean="0">
                <a:solidFill>
                  <a:schemeClr val="tx1"/>
                </a:solidFill>
                <a:latin typeface="Georgia" pitchFamily="18" charset="0"/>
              </a:rPr>
              <a:t>, </a:t>
            </a:r>
            <a:r>
              <a:rPr lang="en-US" sz="1800" dirty="0" err="1" smtClean="0">
                <a:solidFill>
                  <a:schemeClr val="tx1"/>
                </a:solidFill>
                <a:latin typeface="Georgia" pitchFamily="18" charset="0"/>
              </a:rPr>
              <a:t>Mclaren</a:t>
            </a:r>
            <a:r>
              <a:rPr lang="en-US" sz="1800" dirty="0" smtClean="0">
                <a:solidFill>
                  <a:schemeClr val="tx1"/>
                </a:solidFill>
                <a:latin typeface="Georgia" pitchFamily="18" charset="0"/>
              </a:rPr>
              <a:t>, and </a:t>
            </a:r>
            <a:r>
              <a:rPr lang="en-US" sz="1800" dirty="0" err="1" smtClean="0">
                <a:solidFill>
                  <a:schemeClr val="tx1"/>
                </a:solidFill>
                <a:latin typeface="Georgia" pitchFamily="18" charset="0"/>
              </a:rPr>
              <a:t>Woolard</a:t>
            </a:r>
            <a:r>
              <a:rPr lang="en-US" sz="1800" dirty="0" smtClean="0">
                <a:solidFill>
                  <a:schemeClr val="tx1"/>
                </a:solidFill>
                <a:latin typeface="Georgia" pitchFamily="18" charset="0"/>
              </a:rPr>
              <a:t> (2008:2)</a:t>
            </a:r>
          </a:p>
          <a:p>
            <a:pPr algn="just"/>
            <a:endParaRPr lang="en-US" sz="1800" dirty="0" smtClean="0">
              <a:latin typeface="Georgia" pitchFamily="18" charset="0"/>
            </a:endParaRPr>
          </a:p>
          <a:p>
            <a:pPr algn="just">
              <a:buNone/>
            </a:pPr>
            <a:r>
              <a:rPr lang="en-US" sz="1600" i="1" dirty="0" smtClean="0">
                <a:solidFill>
                  <a:schemeClr val="tx1"/>
                </a:solidFill>
                <a:latin typeface="Georgia" pitchFamily="18" charset="0"/>
              </a:rPr>
              <a:t>Unemployment Rate (Official): South Africa and Free State</a:t>
            </a:r>
            <a:endParaRPr lang="en-US" sz="1600" dirty="0" smtClean="0">
              <a:latin typeface="Georgia" pitchFamily="18" charset="0"/>
            </a:endParaRPr>
          </a:p>
          <a:p>
            <a:pPr algn="just"/>
            <a:endParaRPr lang="en-US" sz="1800" dirty="0" smtClean="0">
              <a:solidFill>
                <a:schemeClr val="tx1"/>
              </a:solidFill>
              <a:latin typeface="Georgia" pitchFamily="18" charset="0"/>
            </a:endParaRPr>
          </a:p>
          <a:p>
            <a:pPr algn="just"/>
            <a:endParaRPr lang="en-US" sz="1800" dirty="0" smtClean="0">
              <a:latin typeface="Georgia" pitchFamily="18" charset="0"/>
            </a:endParaRPr>
          </a:p>
          <a:p>
            <a:pPr algn="just"/>
            <a:endParaRPr lang="en-US" sz="1800" dirty="0" smtClean="0">
              <a:solidFill>
                <a:schemeClr val="tx1"/>
              </a:solidFill>
              <a:latin typeface="Georgia" pitchFamily="18" charset="0"/>
            </a:endParaRPr>
          </a:p>
          <a:p>
            <a:pPr algn="just"/>
            <a:endParaRPr lang="en-US" sz="1800" dirty="0" smtClean="0">
              <a:latin typeface="Georgia" pitchFamily="18" charset="0"/>
            </a:endParaRPr>
          </a:p>
          <a:p>
            <a:pPr algn="just"/>
            <a:endParaRPr lang="en-US" sz="1800" dirty="0" smtClean="0">
              <a:solidFill>
                <a:schemeClr val="tx1"/>
              </a:solidFill>
              <a:latin typeface="Georgia" pitchFamily="18" charset="0"/>
            </a:endParaRPr>
          </a:p>
          <a:p>
            <a:pPr algn="just"/>
            <a:endParaRPr lang="en-US" sz="1800" dirty="0" smtClean="0">
              <a:solidFill>
                <a:schemeClr val="tx1"/>
              </a:solidFill>
              <a:latin typeface="Georgia" pitchFamily="18" charset="0"/>
            </a:endParaRPr>
          </a:p>
          <a:p>
            <a:pPr algn="just">
              <a:buNone/>
            </a:pPr>
            <a:r>
              <a:rPr lang="en-US" sz="1800" dirty="0" smtClean="0">
                <a:solidFill>
                  <a:schemeClr val="tx1"/>
                </a:solidFill>
                <a:latin typeface="Georgia" pitchFamily="18" charset="0"/>
              </a:rPr>
              <a:t> </a:t>
            </a:r>
          </a:p>
          <a:p>
            <a:pPr algn="just"/>
            <a:r>
              <a:rPr lang="en-US" sz="1800" dirty="0" smtClean="0">
                <a:solidFill>
                  <a:schemeClr val="tx1"/>
                </a:solidFill>
                <a:latin typeface="Georgia" pitchFamily="18" charset="0"/>
              </a:rPr>
              <a:t>High levels of unemployment in the midst of </a:t>
            </a:r>
            <a:r>
              <a:rPr lang="en-US" sz="1800" dirty="0" smtClean="0">
                <a:latin typeface="Georgia" pitchFamily="18" charset="0"/>
              </a:rPr>
              <a:t>positive output growth resulted in the notion of ‘jobless growth’ and arguments, directly and indirectly, for a ‘new growth path’ (COSATU, 2009; </a:t>
            </a:r>
            <a:r>
              <a:rPr lang="en-US" sz="1800" dirty="0" err="1" smtClean="0">
                <a:latin typeface="Georgia" pitchFamily="18" charset="0"/>
              </a:rPr>
              <a:t>Turok</a:t>
            </a:r>
            <a:r>
              <a:rPr lang="en-US" sz="1800" dirty="0" smtClean="0">
                <a:latin typeface="Georgia" pitchFamily="18" charset="0"/>
              </a:rPr>
              <a:t>, 2009; etc.)</a:t>
            </a:r>
          </a:p>
          <a:p>
            <a:pPr algn="just"/>
            <a:endParaRPr lang="en-US" sz="1800" dirty="0" smtClean="0">
              <a:latin typeface="Georgia" pitchFamily="18" charset="0"/>
            </a:endParaRPr>
          </a:p>
          <a:p>
            <a:pPr algn="just">
              <a:buNone/>
            </a:pPr>
            <a:r>
              <a:rPr lang="en-US" sz="1800" dirty="0" smtClean="0">
                <a:latin typeface="Georgia" pitchFamily="18" charset="0"/>
              </a:rPr>
              <a:t> </a:t>
            </a:r>
          </a:p>
          <a:p>
            <a:pPr algn="just">
              <a:buNone/>
            </a:pPr>
            <a:r>
              <a:rPr lang="en-US" sz="1800" dirty="0" smtClean="0">
                <a:solidFill>
                  <a:schemeClr val="tx1"/>
                </a:solidFill>
                <a:latin typeface="Georgia" pitchFamily="18" charset="0"/>
              </a:rPr>
              <a:t> </a:t>
            </a:r>
          </a:p>
          <a:p>
            <a:pPr algn="just"/>
            <a:endParaRPr lang="en-US" sz="1800" dirty="0" smtClean="0">
              <a:latin typeface="Georgia" pitchFamily="18" charset="0"/>
            </a:endParaRPr>
          </a:p>
          <a:p>
            <a:pPr algn="just"/>
            <a:endParaRPr lang="en-US" sz="1800" dirty="0" smtClean="0">
              <a:latin typeface="Georgia" pitchFamily="18" charset="0"/>
            </a:endParaRPr>
          </a:p>
          <a:p>
            <a:pPr algn="just"/>
            <a:endParaRPr lang="en-US" sz="1800" dirty="0" smtClean="0">
              <a:solidFill>
                <a:schemeClr val="tx1"/>
              </a:solidFill>
              <a:latin typeface="Georgia" pitchFamily="18" charset="0"/>
            </a:endParaRPr>
          </a:p>
          <a:p>
            <a:pPr algn="just"/>
            <a:endParaRPr lang="en-US" sz="1800" dirty="0" smtClean="0">
              <a:latin typeface="Georgia" pitchFamily="18" charset="0"/>
            </a:endParaRPr>
          </a:p>
          <a:p>
            <a:pPr algn="just"/>
            <a:endParaRPr lang="en-US" sz="1800" dirty="0" smtClean="0">
              <a:solidFill>
                <a:schemeClr val="tx1"/>
              </a:solidFill>
              <a:latin typeface="Georgia" pitchFamily="18" charset="0"/>
            </a:endParaRPr>
          </a:p>
          <a:p>
            <a:pPr algn="just"/>
            <a:endParaRPr lang="en-US" sz="1800" dirty="0" smtClean="0">
              <a:latin typeface="Georgia" pitchFamily="18" charset="0"/>
            </a:endParaRPr>
          </a:p>
          <a:p>
            <a:pPr algn="just"/>
            <a:endParaRPr lang="en-US" sz="1800" dirty="0" smtClean="0">
              <a:solidFill>
                <a:schemeClr val="tx1"/>
              </a:solidFill>
              <a:latin typeface="Georgia" pitchFamily="18" charset="0"/>
            </a:endParaRPr>
          </a:p>
          <a:p>
            <a:pPr algn="just"/>
            <a:endParaRPr lang="en-US" sz="1800" dirty="0" smtClean="0">
              <a:latin typeface="Georgia" pitchFamily="18" charset="0"/>
            </a:endParaRPr>
          </a:p>
          <a:p>
            <a:pPr algn="just"/>
            <a:endParaRPr lang="en-US" sz="1800" dirty="0" smtClean="0">
              <a:solidFill>
                <a:schemeClr val="tx1"/>
              </a:solidFill>
              <a:latin typeface="Georgia" pitchFamily="18" charset="0"/>
            </a:endParaRPr>
          </a:p>
          <a:p>
            <a:pPr algn="just"/>
            <a:r>
              <a:rPr lang="en-US" sz="1800" dirty="0" smtClean="0">
                <a:solidFill>
                  <a:schemeClr val="tx1"/>
                </a:solidFill>
                <a:latin typeface="Georgia" pitchFamily="18" charset="0"/>
              </a:rPr>
              <a:t>On average, growth has been phenomenal, but…..</a:t>
            </a:r>
          </a:p>
          <a:p>
            <a:pPr algn="just">
              <a:buNone/>
            </a:pPr>
            <a:endParaRPr lang="en-US" sz="1800" dirty="0" smtClean="0">
              <a:latin typeface="Georgia" pitchFamily="18" charset="0"/>
            </a:endParaRPr>
          </a:p>
          <a:p>
            <a:pPr algn="just">
              <a:buNone/>
            </a:pPr>
            <a:r>
              <a:rPr lang="en-US" sz="1400" i="1" dirty="0" smtClean="0">
                <a:solidFill>
                  <a:schemeClr val="tx1"/>
                </a:solidFill>
                <a:latin typeface="Georgia" pitchFamily="18" charset="0"/>
              </a:rPr>
              <a:t> </a:t>
            </a:r>
          </a:p>
          <a:p>
            <a:pPr algn="just">
              <a:buNone/>
            </a:pPr>
            <a:endParaRPr lang="en-US" sz="1800" b="1" dirty="0" smtClean="0">
              <a:latin typeface="Georgia" pitchFamily="18" charset="0"/>
            </a:endParaRPr>
          </a:p>
          <a:p>
            <a:pPr algn="just">
              <a:buNone/>
            </a:pPr>
            <a:r>
              <a:rPr lang="en-US" sz="1800" b="1" dirty="0" smtClean="0">
                <a:latin typeface="Georgia" pitchFamily="18" charset="0"/>
              </a:rPr>
              <a:t> </a:t>
            </a:r>
          </a:p>
          <a:p>
            <a:pPr algn="just">
              <a:buFontTx/>
              <a:buNone/>
            </a:pPr>
            <a:endParaRPr lang="en-US" sz="1800" b="1" dirty="0" smtClean="0">
              <a:latin typeface="Georgia" pitchFamily="18" charset="0"/>
            </a:endParaRPr>
          </a:p>
        </p:txBody>
      </p:sp>
      <p:sp>
        <p:nvSpPr>
          <p:cNvPr id="12291" name="Title 1"/>
          <p:cNvSpPr>
            <a:spLocks noGrp="1"/>
          </p:cNvSpPr>
          <p:nvPr>
            <p:ph type="title"/>
          </p:nvPr>
        </p:nvSpPr>
        <p:spPr>
          <a:xfrm>
            <a:off x="-174625" y="239713"/>
            <a:ext cx="6937375" cy="487362"/>
          </a:xfrm>
        </p:spPr>
        <p:txBody>
          <a:bodyPr/>
          <a:lstStyle/>
          <a:p>
            <a:r>
              <a:rPr lang="en-US" sz="3200" b="1" dirty="0" smtClean="0">
                <a:solidFill>
                  <a:srgbClr val="008000"/>
                </a:solidFill>
                <a:latin typeface="Bodoni MT Black" pitchFamily="18" charset="0"/>
              </a:rPr>
              <a:t>Unemployment remains stubbornly high…. </a:t>
            </a:r>
          </a:p>
        </p:txBody>
      </p:sp>
      <p:graphicFrame>
        <p:nvGraphicFramePr>
          <p:cNvPr id="6" name="Chart 5"/>
          <p:cNvGraphicFramePr/>
          <p:nvPr/>
        </p:nvGraphicFramePr>
        <p:xfrm>
          <a:off x="336550" y="2844800"/>
          <a:ext cx="8397875" cy="219075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4025" y="2778125"/>
            <a:ext cx="8307388" cy="487363"/>
          </a:xfrm>
        </p:spPr>
        <p:txBody>
          <a:bodyPr>
            <a:noAutofit/>
          </a:bodyPr>
          <a:lstStyle/>
          <a:p>
            <a:pPr algn="ctr">
              <a:defRPr/>
            </a:pPr>
            <a:r>
              <a:rPr lang="en-US" sz="4800" dirty="0" smtClean="0">
                <a:solidFill>
                  <a:srgbClr val="008000"/>
                </a:solidFill>
                <a:latin typeface="Bodoni MT Black" pitchFamily="18" charset="0"/>
              </a:rPr>
              <a:t>3. </a:t>
            </a:r>
            <a:r>
              <a:rPr lang="en-US" sz="4800" dirty="0" err="1" smtClean="0">
                <a:solidFill>
                  <a:srgbClr val="008000"/>
                </a:solidFill>
                <a:latin typeface="Bodoni MT Black" pitchFamily="18" charset="0"/>
              </a:rPr>
              <a:t>MEASURing</a:t>
            </a:r>
            <a:r>
              <a:rPr lang="en-US" sz="4800" dirty="0" smtClean="0">
                <a:solidFill>
                  <a:srgbClr val="008000"/>
                </a:solidFill>
                <a:latin typeface="Bodoni MT Black" pitchFamily="18" charset="0"/>
              </a:rPr>
              <a:t> growth elasticity of employment</a:t>
            </a:r>
            <a:endParaRPr lang="en-US" sz="4800" dirty="0">
              <a:solidFill>
                <a:srgbClr val="008000"/>
              </a:solidFill>
              <a:latin typeface="Bodoni MT Black" pitchFamily="18" charset="0"/>
            </a:endParaRPr>
          </a:p>
        </p:txBody>
      </p:sp>
      <p:sp>
        <p:nvSpPr>
          <p:cNvPr id="3" name="Slide Number Placeholder 2"/>
          <p:cNvSpPr>
            <a:spLocks noGrp="1"/>
          </p:cNvSpPr>
          <p:nvPr>
            <p:ph type="sldNum" sz="quarter" idx="12"/>
          </p:nvPr>
        </p:nvSpPr>
        <p:spPr/>
        <p:txBody>
          <a:bodyPr/>
          <a:lstStyle/>
          <a:p>
            <a:pPr>
              <a:defRPr/>
            </a:pPr>
            <a:fld id="{E3F27676-A7E3-45C0-B4DE-C32D4051C8F7}" type="slidenum">
              <a:rPr lang="en-US" smtClean="0"/>
              <a:pPr>
                <a:defRPr/>
              </a:pPr>
              <a:t>9</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anny Macholo">
  <a:themeElements>
    <a:clrScheme name="Banny Machol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anny Machol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anny Machol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anny Machol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anny Machol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anny Machol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anny Machol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anny Machol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anny Machol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anny Machol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anny Machol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anny Machol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anny Machol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anny Machol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8015</TotalTime>
  <Words>3175</Words>
  <Application>Microsoft Office PowerPoint</Application>
  <PresentationFormat>On-screen Show (4:3)</PresentationFormat>
  <Paragraphs>883</Paragraphs>
  <Slides>30</Slides>
  <Notes>2</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Banny Macholo</vt:lpstr>
      <vt:lpstr>Slide 1</vt:lpstr>
      <vt:lpstr>Presentation Layout</vt:lpstr>
      <vt:lpstr>1. RATIONALE &amp; BACKGROUND</vt:lpstr>
      <vt:lpstr>Rationale</vt:lpstr>
      <vt:lpstr>Background</vt:lpstr>
      <vt:lpstr>2. UNemployment &amp;  economic growth: FREE STATE TRENDS</vt:lpstr>
      <vt:lpstr>On average, economic growth has been phenomenal...</vt:lpstr>
      <vt:lpstr>Unemployment remains stubbornly high…. </vt:lpstr>
      <vt:lpstr>3. MEASURing growth elasticity of employment</vt:lpstr>
      <vt:lpstr>Growth Elasticity of Employment: Simple Measure</vt:lpstr>
      <vt:lpstr>Growth Elasticity of Employment: Regression Approach</vt:lpstr>
      <vt:lpstr>4. Literature Overview </vt:lpstr>
      <vt:lpstr>Worldwide, decline in employment intensity of growth linked to structural change….</vt:lpstr>
      <vt:lpstr>Employment intensity of growth still an issue among BICS…..</vt:lpstr>
      <vt:lpstr>Studies on SA emphasise shift of analysis from demand to supply-side</vt:lpstr>
      <vt:lpstr>Emergency of strong arguments for labour market reforms…</vt:lpstr>
      <vt:lpstr>5. Growth elasticity of employment Empirical tests</vt:lpstr>
      <vt:lpstr>Data &amp; Methodology</vt:lpstr>
      <vt:lpstr>Data challenges huge, but we can’t throw our hands up in the air….</vt:lpstr>
      <vt:lpstr>Result 1  Coefficient varies between 0.70 and 0.94</vt:lpstr>
      <vt:lpstr>Result 2 Coefficient averages 0.82, similar to Bhorat’s findings</vt:lpstr>
      <vt:lpstr>Result 3  Mining &amp; Trade have highest coefficient, but structure of economy is key….</vt:lpstr>
      <vt:lpstr>Elasticities to be interpreted against the background of structural realities, high elasticity matters not if base is small….</vt:lpstr>
      <vt:lpstr>6. Future targets</vt:lpstr>
      <vt:lpstr>Initial 2020 Perspective  FS needed 4.3% annual GDP growth to absorb new entrants and reduce unemployment by 50%!</vt:lpstr>
      <vt:lpstr>Revised 2020 Perspective  FS needs 5.6% annual GDP growth to absorb new entrants and reduce unemployment by 50%!</vt:lpstr>
      <vt:lpstr>2030 Perspective  FS needs 10% annual GDP growth to reduce unemployment rate to 6% by 2030!</vt:lpstr>
      <vt:lpstr>7. POLICY RECOMMENDATIONS</vt:lpstr>
      <vt:lpstr>Conclusion &amp; Policy Recommendations</vt:lpstr>
      <vt:lpstr>Thank You </vt:lpstr>
    </vt:vector>
  </TitlesOfParts>
  <Company>DOT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Sustainable Resource Management Monthly Meeting</dc:title>
  <dc:creator>82586985</dc:creator>
  <cp:lastModifiedBy>54171229</cp:lastModifiedBy>
  <cp:revision>539</cp:revision>
  <dcterms:created xsi:type="dcterms:W3CDTF">2008-03-27T07:20:55Z</dcterms:created>
  <dcterms:modified xsi:type="dcterms:W3CDTF">2011-11-30T06:37:27Z</dcterms:modified>
</cp:coreProperties>
</file>