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Default Extension="gif" ContentType="image/gif"/>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4"/>
  </p:notesMasterIdLst>
  <p:sldIdLst>
    <p:sldId id="263" r:id="rId2"/>
    <p:sldId id="265" r:id="rId3"/>
    <p:sldId id="266" r:id="rId4"/>
    <p:sldId id="306" r:id="rId5"/>
    <p:sldId id="308" r:id="rId6"/>
    <p:sldId id="309" r:id="rId7"/>
    <p:sldId id="298" r:id="rId8"/>
    <p:sldId id="280" r:id="rId9"/>
    <p:sldId id="302" r:id="rId10"/>
    <p:sldId id="303" r:id="rId11"/>
    <p:sldId id="305" r:id="rId12"/>
    <p:sldId id="299" r:id="rId13"/>
    <p:sldId id="356" r:id="rId14"/>
    <p:sldId id="307" r:id="rId15"/>
    <p:sldId id="278" r:id="rId16"/>
    <p:sldId id="282" r:id="rId17"/>
    <p:sldId id="310" r:id="rId18"/>
    <p:sldId id="349" r:id="rId19"/>
    <p:sldId id="296" r:id="rId20"/>
    <p:sldId id="351" r:id="rId21"/>
    <p:sldId id="352" r:id="rId22"/>
    <p:sldId id="259" r:id="rId23"/>
    <p:sldId id="267" r:id="rId24"/>
    <p:sldId id="260" r:id="rId25"/>
    <p:sldId id="269" r:id="rId26"/>
    <p:sldId id="261" r:id="rId27"/>
    <p:sldId id="293" r:id="rId28"/>
    <p:sldId id="294" r:id="rId29"/>
    <p:sldId id="357" r:id="rId30"/>
    <p:sldId id="328" r:id="rId31"/>
    <p:sldId id="329" r:id="rId32"/>
    <p:sldId id="330" r:id="rId33"/>
    <p:sldId id="331" r:id="rId34"/>
    <p:sldId id="332" r:id="rId35"/>
    <p:sldId id="333" r:id="rId36"/>
    <p:sldId id="334" r:id="rId37"/>
    <p:sldId id="335" r:id="rId38"/>
    <p:sldId id="354" r:id="rId39"/>
    <p:sldId id="313" r:id="rId40"/>
    <p:sldId id="314" r:id="rId41"/>
    <p:sldId id="315" r:id="rId42"/>
    <p:sldId id="316" r:id="rId43"/>
    <p:sldId id="317" r:id="rId44"/>
    <p:sldId id="318" r:id="rId45"/>
    <p:sldId id="320" r:id="rId46"/>
    <p:sldId id="321" r:id="rId47"/>
    <p:sldId id="322" r:id="rId48"/>
    <p:sldId id="324" r:id="rId49"/>
    <p:sldId id="325" r:id="rId50"/>
    <p:sldId id="326" r:id="rId51"/>
    <p:sldId id="327" r:id="rId52"/>
    <p:sldId id="336" r:id="rId53"/>
    <p:sldId id="337" r:id="rId54"/>
    <p:sldId id="340" r:id="rId55"/>
    <p:sldId id="339" r:id="rId56"/>
    <p:sldId id="341" r:id="rId57"/>
    <p:sldId id="342" r:id="rId58"/>
    <p:sldId id="343" r:id="rId59"/>
    <p:sldId id="344" r:id="rId60"/>
    <p:sldId id="345" r:id="rId61"/>
    <p:sldId id="346" r:id="rId62"/>
    <p:sldId id="264" r:id="rId6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D34F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53" autoAdjust="0"/>
    <p:restoredTop sz="94690" autoAdjust="0"/>
  </p:normalViewPr>
  <p:slideViewPr>
    <p:cSldViewPr>
      <p:cViewPr>
        <p:scale>
          <a:sx n="100" d="100"/>
          <a:sy n="100" d="100"/>
        </p:scale>
        <p:origin x="-62" y="1133"/>
      </p:cViewPr>
      <p:guideLst>
        <p:guide orient="horz" pos="2160"/>
        <p:guide pos="2880"/>
      </p:guideLst>
    </p:cSldViewPr>
  </p:slideViewPr>
  <p:outlineViewPr>
    <p:cViewPr>
      <p:scale>
        <a:sx n="33" d="100"/>
        <a:sy n="33" d="100"/>
      </p:scale>
      <p:origin x="72" y="66270"/>
    </p:cViewPr>
  </p:outlineViewPr>
  <p:notesTextViewPr>
    <p:cViewPr>
      <p:scale>
        <a:sx n="100" d="100"/>
        <a:sy n="100" d="100"/>
      </p:scale>
      <p:origin x="0" y="0"/>
    </p:cViewPr>
  </p:notesTextViewPr>
  <p:sorterViewPr>
    <p:cViewPr>
      <p:scale>
        <a:sx n="100" d="100"/>
        <a:sy n="100" d="100"/>
      </p:scale>
      <p:origin x="0" y="33696"/>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91A4EB-A632-473B-9354-30521CDB5270}"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GB"/>
        </a:p>
      </dgm:t>
    </dgm:pt>
    <dgm:pt modelId="{E0515D32-6512-4299-8448-EDC2C4179746}">
      <dgm:prSet phldrT="[Text]" custT="1"/>
      <dgm:spPr>
        <a:solidFill>
          <a:schemeClr val="accent6">
            <a:lumMod val="60000"/>
            <a:lumOff val="40000"/>
          </a:schemeClr>
        </a:solidFill>
      </dgm:spPr>
      <dgm:t>
        <a:bodyPr/>
        <a:lstStyle/>
        <a:p>
          <a:r>
            <a:rPr lang="en-US" sz="2200" b="1" dirty="0" smtClean="0">
              <a:solidFill>
                <a:schemeClr val="tx1"/>
              </a:solidFill>
              <a:latin typeface="Calisto MT" pitchFamily="18" charset="0"/>
            </a:rPr>
            <a:t>&gt;</a:t>
          </a:r>
          <a:r>
            <a:rPr lang="en-US" sz="2000" dirty="0" smtClean="0">
              <a:solidFill>
                <a:schemeClr val="tx1"/>
              </a:solidFill>
              <a:latin typeface="Calisto MT" pitchFamily="18" charset="0"/>
            </a:rPr>
            <a:t> </a:t>
          </a:r>
          <a:r>
            <a:rPr lang="en-US" sz="2400" b="1" dirty="0" smtClean="0">
              <a:solidFill>
                <a:schemeClr val="tx1"/>
              </a:solidFill>
              <a:latin typeface="Calisto MT" pitchFamily="18" charset="0"/>
            </a:rPr>
            <a:t>Introduction: Background</a:t>
          </a:r>
          <a:endParaRPr lang="en-GB" sz="2400" b="1" dirty="0">
            <a:solidFill>
              <a:schemeClr val="tx1"/>
            </a:solidFill>
            <a:latin typeface="Calisto MT" pitchFamily="18" charset="0"/>
          </a:endParaRPr>
        </a:p>
      </dgm:t>
    </dgm:pt>
    <dgm:pt modelId="{A911C374-ADDB-4E05-9426-E6C826EA6A26}" type="parTrans" cxnId="{79B6409A-1C62-44A3-8031-886CFA160F8D}">
      <dgm:prSet/>
      <dgm:spPr/>
      <dgm:t>
        <a:bodyPr/>
        <a:lstStyle/>
        <a:p>
          <a:endParaRPr lang="en-GB"/>
        </a:p>
      </dgm:t>
    </dgm:pt>
    <dgm:pt modelId="{EA0F0AFE-1C23-4444-A4A4-81B22272B696}" type="sibTrans" cxnId="{79B6409A-1C62-44A3-8031-886CFA160F8D}">
      <dgm:prSet/>
      <dgm:spPr>
        <a:solidFill>
          <a:srgbClr val="FF0000">
            <a:alpha val="90000"/>
          </a:srgbClr>
        </a:solidFill>
      </dgm:spPr>
      <dgm:t>
        <a:bodyPr/>
        <a:lstStyle/>
        <a:p>
          <a:endParaRPr lang="en-GB"/>
        </a:p>
      </dgm:t>
    </dgm:pt>
    <dgm:pt modelId="{83B37564-8F0E-44DF-A824-A1D29CDC82A4}">
      <dgm:prSet phldrT="[Text]" custT="1"/>
      <dgm:spPr/>
      <dgm:t>
        <a:bodyPr/>
        <a:lstStyle/>
        <a:p>
          <a:r>
            <a:rPr lang="en-US" sz="2200" b="1" dirty="0" smtClean="0">
              <a:solidFill>
                <a:schemeClr val="tx1"/>
              </a:solidFill>
              <a:latin typeface="Calisto MT" pitchFamily="18" charset="0"/>
            </a:rPr>
            <a:t>&gt;</a:t>
          </a:r>
          <a:r>
            <a:rPr lang="en-US" sz="2000" dirty="0" smtClean="0">
              <a:solidFill>
                <a:schemeClr val="tx1"/>
              </a:solidFill>
              <a:latin typeface="Calisto MT" pitchFamily="18" charset="0"/>
            </a:rPr>
            <a:t> </a:t>
          </a:r>
          <a:r>
            <a:rPr lang="en-US" sz="2200" b="1" dirty="0" smtClean="0">
              <a:solidFill>
                <a:schemeClr val="tx1"/>
              </a:solidFill>
              <a:latin typeface="Calisto MT" pitchFamily="18" charset="0"/>
            </a:rPr>
            <a:t>Critical Review: ANCYL’s Proposed Models</a:t>
          </a:r>
          <a:endParaRPr lang="en-GB" sz="2200" b="1" dirty="0">
            <a:solidFill>
              <a:schemeClr val="tx1"/>
            </a:solidFill>
            <a:latin typeface="Calisto MT" pitchFamily="18" charset="0"/>
          </a:endParaRPr>
        </a:p>
      </dgm:t>
    </dgm:pt>
    <dgm:pt modelId="{C8BE0A87-6BC9-4054-B838-FBA6BCE7E2E0}" type="parTrans" cxnId="{075A8EF7-0FD2-4A93-BFD5-378AB7888FDE}">
      <dgm:prSet/>
      <dgm:spPr/>
      <dgm:t>
        <a:bodyPr/>
        <a:lstStyle/>
        <a:p>
          <a:endParaRPr lang="en-GB"/>
        </a:p>
      </dgm:t>
    </dgm:pt>
    <dgm:pt modelId="{A7522D24-0799-4D20-9802-B8DCC8FACB24}" type="sibTrans" cxnId="{075A8EF7-0FD2-4A93-BFD5-378AB7888FDE}">
      <dgm:prSet/>
      <dgm:spPr>
        <a:solidFill>
          <a:srgbClr val="FF0000">
            <a:alpha val="90000"/>
          </a:srgbClr>
        </a:solidFill>
      </dgm:spPr>
      <dgm:t>
        <a:bodyPr/>
        <a:lstStyle/>
        <a:p>
          <a:endParaRPr lang="en-GB" dirty="0"/>
        </a:p>
      </dgm:t>
    </dgm:pt>
    <dgm:pt modelId="{B69212EB-BB3B-47FF-8270-78A1CF2DA27A}">
      <dgm:prSet phldrT="[Text]" custT="1"/>
      <dgm:spPr/>
      <dgm:t>
        <a:bodyPr/>
        <a:lstStyle/>
        <a:p>
          <a:r>
            <a:rPr lang="en-US" sz="2200" b="1" dirty="0" smtClean="0">
              <a:solidFill>
                <a:schemeClr val="tx1"/>
              </a:solidFill>
              <a:latin typeface="Calisto MT" pitchFamily="18" charset="0"/>
            </a:rPr>
            <a:t>&gt; Balance of Evidence: Case Studies (4 SADC’s Countries)</a:t>
          </a:r>
          <a:endParaRPr lang="en-GB" sz="2200" b="1" dirty="0">
            <a:solidFill>
              <a:schemeClr val="tx1"/>
            </a:solidFill>
            <a:latin typeface="Calisto MT" pitchFamily="18" charset="0"/>
          </a:endParaRPr>
        </a:p>
      </dgm:t>
    </dgm:pt>
    <dgm:pt modelId="{298DB6D3-F740-4E85-AB21-C654EBE3443C}" type="parTrans" cxnId="{02D2251A-EF7A-4A70-8273-472AED1E5639}">
      <dgm:prSet/>
      <dgm:spPr/>
      <dgm:t>
        <a:bodyPr/>
        <a:lstStyle/>
        <a:p>
          <a:endParaRPr lang="en-GB"/>
        </a:p>
      </dgm:t>
    </dgm:pt>
    <dgm:pt modelId="{2E0A2694-9818-4CEE-A4E0-FDE1AD97FFDB}" type="sibTrans" cxnId="{02D2251A-EF7A-4A70-8273-472AED1E5639}">
      <dgm:prSet/>
      <dgm:spPr/>
      <dgm:t>
        <a:bodyPr/>
        <a:lstStyle/>
        <a:p>
          <a:endParaRPr lang="en-GB"/>
        </a:p>
      </dgm:t>
    </dgm:pt>
    <dgm:pt modelId="{4D9E1D68-EF87-47CE-B6C2-3407A5975D0C}">
      <dgm:prSet custT="1"/>
      <dgm:spPr>
        <a:solidFill>
          <a:schemeClr val="accent2">
            <a:lumMod val="20000"/>
            <a:lumOff val="80000"/>
          </a:schemeClr>
        </a:solidFill>
      </dgm:spPr>
      <dgm:t>
        <a:bodyPr/>
        <a:lstStyle/>
        <a:p>
          <a:r>
            <a:rPr lang="en-US" sz="2200" b="1" dirty="0" smtClean="0">
              <a:solidFill>
                <a:schemeClr val="tx1"/>
              </a:solidFill>
              <a:latin typeface="Calisto MT" pitchFamily="18" charset="0"/>
            </a:rPr>
            <a:t>&gt;</a:t>
          </a:r>
          <a:r>
            <a:rPr lang="en-US" sz="2200" dirty="0" smtClean="0">
              <a:solidFill>
                <a:schemeClr val="tx1"/>
              </a:solidFill>
              <a:latin typeface="Calisto MT" pitchFamily="18" charset="0"/>
            </a:rPr>
            <a:t> </a:t>
          </a:r>
          <a:r>
            <a:rPr lang="en-US" sz="2200" b="1" dirty="0" smtClean="0">
              <a:solidFill>
                <a:schemeClr val="tx1"/>
              </a:solidFill>
              <a:latin typeface="Calisto MT" pitchFamily="18" charset="0"/>
            </a:rPr>
            <a:t>Nationalize SA’s Mining Sector. Why?</a:t>
          </a:r>
          <a:endParaRPr lang="en-GB" sz="2200" b="1" dirty="0">
            <a:solidFill>
              <a:schemeClr val="tx1"/>
            </a:solidFill>
            <a:latin typeface="Calisto MT" pitchFamily="18" charset="0"/>
          </a:endParaRPr>
        </a:p>
      </dgm:t>
    </dgm:pt>
    <dgm:pt modelId="{9A475373-27B5-4526-A160-5419D033C6BE}" type="parTrans" cxnId="{371CD002-D1CF-4B57-933C-90B9A072045B}">
      <dgm:prSet/>
      <dgm:spPr/>
      <dgm:t>
        <a:bodyPr/>
        <a:lstStyle/>
        <a:p>
          <a:endParaRPr lang="en-GB"/>
        </a:p>
      </dgm:t>
    </dgm:pt>
    <dgm:pt modelId="{DA5B4C00-B38A-4C49-B904-EAB7375C6F01}" type="sibTrans" cxnId="{371CD002-D1CF-4B57-933C-90B9A072045B}">
      <dgm:prSet/>
      <dgm:spPr>
        <a:solidFill>
          <a:srgbClr val="FF0000">
            <a:alpha val="90000"/>
          </a:srgbClr>
        </a:solidFill>
      </dgm:spPr>
      <dgm:t>
        <a:bodyPr/>
        <a:lstStyle/>
        <a:p>
          <a:endParaRPr lang="en-GB">
            <a:solidFill>
              <a:schemeClr val="tx1"/>
            </a:solidFill>
          </a:endParaRPr>
        </a:p>
      </dgm:t>
    </dgm:pt>
    <dgm:pt modelId="{2829A0F6-8AC9-42E3-9A91-B64CDCA77208}">
      <dgm:prSet custT="1"/>
      <dgm:spPr>
        <a:solidFill>
          <a:schemeClr val="accent4">
            <a:lumMod val="20000"/>
            <a:lumOff val="80000"/>
          </a:schemeClr>
        </a:solidFill>
      </dgm:spPr>
      <dgm:t>
        <a:bodyPr/>
        <a:lstStyle/>
        <a:p>
          <a:r>
            <a:rPr lang="en-US" sz="2200" b="1" dirty="0" smtClean="0">
              <a:solidFill>
                <a:schemeClr val="tx1"/>
              </a:solidFill>
              <a:latin typeface="Calisto MT" pitchFamily="18" charset="0"/>
            </a:rPr>
            <a:t>&gt;</a:t>
          </a:r>
          <a:r>
            <a:rPr lang="en-US" sz="2000" dirty="0" smtClean="0">
              <a:solidFill>
                <a:schemeClr val="tx1"/>
              </a:solidFill>
              <a:latin typeface="Calisto MT" pitchFamily="18" charset="0"/>
            </a:rPr>
            <a:t> </a:t>
          </a:r>
          <a:r>
            <a:rPr lang="en-US" sz="2200" b="1" dirty="0" smtClean="0">
              <a:solidFill>
                <a:schemeClr val="tx1"/>
              </a:solidFill>
              <a:latin typeface="Calisto MT" pitchFamily="18" charset="0"/>
            </a:rPr>
            <a:t>What does Extant Literature says?</a:t>
          </a:r>
          <a:endParaRPr lang="en-GB" sz="2200" b="1" dirty="0">
            <a:solidFill>
              <a:schemeClr val="tx1"/>
            </a:solidFill>
            <a:latin typeface="Calisto MT" pitchFamily="18" charset="0"/>
          </a:endParaRPr>
        </a:p>
      </dgm:t>
    </dgm:pt>
    <dgm:pt modelId="{846C1F43-F953-438F-BDDF-D3439FC5A1C2}" type="parTrans" cxnId="{6BE585E9-046F-4383-AF07-7E99AD168001}">
      <dgm:prSet/>
      <dgm:spPr/>
      <dgm:t>
        <a:bodyPr/>
        <a:lstStyle/>
        <a:p>
          <a:endParaRPr lang="en-GB"/>
        </a:p>
      </dgm:t>
    </dgm:pt>
    <dgm:pt modelId="{64ED8820-78E4-4517-9BBA-2646CF2109D0}" type="sibTrans" cxnId="{6BE585E9-046F-4383-AF07-7E99AD168001}">
      <dgm:prSet/>
      <dgm:spPr>
        <a:solidFill>
          <a:srgbClr val="FF0000">
            <a:alpha val="90000"/>
          </a:srgbClr>
        </a:solidFill>
      </dgm:spPr>
      <dgm:t>
        <a:bodyPr/>
        <a:lstStyle/>
        <a:p>
          <a:endParaRPr lang="en-GB"/>
        </a:p>
      </dgm:t>
    </dgm:pt>
    <dgm:pt modelId="{0C9CBADD-B69A-45EF-B514-8A7F90F272E0}" type="pres">
      <dgm:prSet presAssocID="{0191A4EB-A632-473B-9354-30521CDB5270}" presName="outerComposite" presStyleCnt="0">
        <dgm:presLayoutVars>
          <dgm:chMax val="5"/>
          <dgm:dir/>
          <dgm:resizeHandles val="exact"/>
        </dgm:presLayoutVars>
      </dgm:prSet>
      <dgm:spPr/>
      <dgm:t>
        <a:bodyPr/>
        <a:lstStyle/>
        <a:p>
          <a:endParaRPr lang="en-GB"/>
        </a:p>
      </dgm:t>
    </dgm:pt>
    <dgm:pt modelId="{A876C792-01C6-4778-9ED4-A4798DECEC83}" type="pres">
      <dgm:prSet presAssocID="{0191A4EB-A632-473B-9354-30521CDB5270}" presName="dummyMaxCanvas" presStyleCnt="0">
        <dgm:presLayoutVars/>
      </dgm:prSet>
      <dgm:spPr/>
    </dgm:pt>
    <dgm:pt modelId="{C019725B-3C18-4A08-B7C7-DF1DC8510E15}" type="pres">
      <dgm:prSet presAssocID="{0191A4EB-A632-473B-9354-30521CDB5270}" presName="FiveNodes_1" presStyleLbl="node1" presStyleIdx="0" presStyleCnt="5" custScaleX="129870" custLinFactNeighborX="16064">
        <dgm:presLayoutVars>
          <dgm:bulletEnabled val="1"/>
        </dgm:presLayoutVars>
      </dgm:prSet>
      <dgm:spPr/>
      <dgm:t>
        <a:bodyPr/>
        <a:lstStyle/>
        <a:p>
          <a:endParaRPr lang="en-GB"/>
        </a:p>
      </dgm:t>
    </dgm:pt>
    <dgm:pt modelId="{48F3D1ED-FF15-4807-8AFC-9FBA75692EBC}" type="pres">
      <dgm:prSet presAssocID="{0191A4EB-A632-473B-9354-30521CDB5270}" presName="FiveNodes_2" presStyleLbl="node1" presStyleIdx="1" presStyleCnt="5" custScaleX="129870" custLinFactNeighborX="8597" custLinFactNeighborY="-12879">
        <dgm:presLayoutVars>
          <dgm:bulletEnabled val="1"/>
        </dgm:presLayoutVars>
      </dgm:prSet>
      <dgm:spPr/>
      <dgm:t>
        <a:bodyPr/>
        <a:lstStyle/>
        <a:p>
          <a:endParaRPr lang="en-GB"/>
        </a:p>
      </dgm:t>
    </dgm:pt>
    <dgm:pt modelId="{6851AEF5-ABF1-402B-830A-E300226DCCD7}" type="pres">
      <dgm:prSet presAssocID="{0191A4EB-A632-473B-9354-30521CDB5270}" presName="FiveNodes_3" presStyleLbl="node1" presStyleIdx="2" presStyleCnt="5" custScaleX="129870" custScaleY="150896" custLinFactNeighborX="-3129" custLinFactNeighborY="-12724">
        <dgm:presLayoutVars>
          <dgm:bulletEnabled val="1"/>
        </dgm:presLayoutVars>
      </dgm:prSet>
      <dgm:spPr/>
      <dgm:t>
        <a:bodyPr/>
        <a:lstStyle/>
        <a:p>
          <a:endParaRPr lang="en-GB"/>
        </a:p>
      </dgm:t>
    </dgm:pt>
    <dgm:pt modelId="{213EB643-58F2-4E6A-B314-E9C10054A76C}" type="pres">
      <dgm:prSet presAssocID="{0191A4EB-A632-473B-9354-30521CDB5270}" presName="FiveNodes_4" presStyleLbl="node1" presStyleIdx="3" presStyleCnt="5" custScaleX="129870" custLinFactNeighborX="-9726" custLinFactNeighborY="-38636">
        <dgm:presLayoutVars>
          <dgm:bulletEnabled val="1"/>
        </dgm:presLayoutVars>
      </dgm:prSet>
      <dgm:spPr/>
      <dgm:t>
        <a:bodyPr/>
        <a:lstStyle/>
        <a:p>
          <a:endParaRPr lang="en-GB"/>
        </a:p>
      </dgm:t>
    </dgm:pt>
    <dgm:pt modelId="{D76377D2-A6FE-4C8D-A65F-F1E4A43A4D4E}" type="pres">
      <dgm:prSet presAssocID="{0191A4EB-A632-473B-9354-30521CDB5270}" presName="FiveNodes_5" presStyleLbl="node1" presStyleIdx="4" presStyleCnt="5" custScaleX="129870" custScaleY="96408" custLinFactNeighborX="-14935" custLinFactNeighborY="-56117">
        <dgm:presLayoutVars>
          <dgm:bulletEnabled val="1"/>
        </dgm:presLayoutVars>
      </dgm:prSet>
      <dgm:spPr/>
      <dgm:t>
        <a:bodyPr/>
        <a:lstStyle/>
        <a:p>
          <a:endParaRPr lang="en-GB"/>
        </a:p>
      </dgm:t>
    </dgm:pt>
    <dgm:pt modelId="{55C20B4C-BC73-44BA-AA26-46C2FE57D0B6}" type="pres">
      <dgm:prSet presAssocID="{0191A4EB-A632-473B-9354-30521CDB5270}" presName="FiveConn_1-2" presStyleLbl="fgAccFollowNode1" presStyleIdx="0" presStyleCnt="4" custLinFactNeighborX="-8025" custLinFactNeighborY="-4476">
        <dgm:presLayoutVars>
          <dgm:bulletEnabled val="1"/>
        </dgm:presLayoutVars>
      </dgm:prSet>
      <dgm:spPr/>
      <dgm:t>
        <a:bodyPr/>
        <a:lstStyle/>
        <a:p>
          <a:endParaRPr lang="en-GB"/>
        </a:p>
      </dgm:t>
    </dgm:pt>
    <dgm:pt modelId="{BD4F0703-99B3-4066-B9F1-B918037713B5}" type="pres">
      <dgm:prSet presAssocID="{0191A4EB-A632-473B-9354-30521CDB5270}" presName="FiveConn_2-3" presStyleLbl="fgAccFollowNode1" presStyleIdx="1" presStyleCnt="4" custLinFactNeighborX="-46308" custLinFactNeighborY="-60982">
        <dgm:presLayoutVars>
          <dgm:bulletEnabled val="1"/>
        </dgm:presLayoutVars>
      </dgm:prSet>
      <dgm:spPr/>
      <dgm:t>
        <a:bodyPr/>
        <a:lstStyle/>
        <a:p>
          <a:endParaRPr lang="en-GB"/>
        </a:p>
      </dgm:t>
    </dgm:pt>
    <dgm:pt modelId="{A97E8FC0-7428-49AA-87AB-658AFCDC7307}" type="pres">
      <dgm:prSet presAssocID="{0191A4EB-A632-473B-9354-30521CDB5270}" presName="FiveConn_3-4" presStyleLbl="fgAccFollowNode1" presStyleIdx="2" presStyleCnt="4" custScaleX="100000" custScaleY="100000" custLinFactNeighborX="-60850" custLinFactNeighborY="-43697">
        <dgm:presLayoutVars>
          <dgm:bulletEnabled val="1"/>
        </dgm:presLayoutVars>
      </dgm:prSet>
      <dgm:spPr/>
      <dgm:t>
        <a:bodyPr/>
        <a:lstStyle/>
        <a:p>
          <a:endParaRPr lang="en-GB"/>
        </a:p>
      </dgm:t>
    </dgm:pt>
    <dgm:pt modelId="{40440D9F-780E-4DF3-925F-3FED9A563BB6}" type="pres">
      <dgm:prSet presAssocID="{0191A4EB-A632-473B-9354-30521CDB5270}" presName="FiveConn_4-5" presStyleLbl="fgAccFollowNode1" presStyleIdx="3" presStyleCnt="4" custScaleX="102644" custScaleY="100000" custLinFactX="-21553" custLinFactNeighborX="-100000" custLinFactNeighborY="-65220">
        <dgm:presLayoutVars>
          <dgm:bulletEnabled val="1"/>
        </dgm:presLayoutVars>
      </dgm:prSet>
      <dgm:spPr/>
      <dgm:t>
        <a:bodyPr/>
        <a:lstStyle/>
        <a:p>
          <a:endParaRPr lang="en-GB"/>
        </a:p>
      </dgm:t>
    </dgm:pt>
    <dgm:pt modelId="{6139AD0B-9BAE-40E8-8BCC-C5B3D000C73E}" type="pres">
      <dgm:prSet presAssocID="{0191A4EB-A632-473B-9354-30521CDB5270}" presName="FiveNodes_1_text" presStyleLbl="node1" presStyleIdx="4" presStyleCnt="5">
        <dgm:presLayoutVars>
          <dgm:bulletEnabled val="1"/>
        </dgm:presLayoutVars>
      </dgm:prSet>
      <dgm:spPr/>
      <dgm:t>
        <a:bodyPr/>
        <a:lstStyle/>
        <a:p>
          <a:endParaRPr lang="en-GB"/>
        </a:p>
      </dgm:t>
    </dgm:pt>
    <dgm:pt modelId="{A1CF9D7D-BD43-42D1-AAF4-AE78DB9384AC}" type="pres">
      <dgm:prSet presAssocID="{0191A4EB-A632-473B-9354-30521CDB5270}" presName="FiveNodes_2_text" presStyleLbl="node1" presStyleIdx="4" presStyleCnt="5">
        <dgm:presLayoutVars>
          <dgm:bulletEnabled val="1"/>
        </dgm:presLayoutVars>
      </dgm:prSet>
      <dgm:spPr/>
      <dgm:t>
        <a:bodyPr/>
        <a:lstStyle/>
        <a:p>
          <a:endParaRPr lang="en-GB"/>
        </a:p>
      </dgm:t>
    </dgm:pt>
    <dgm:pt modelId="{35966AAB-F246-4BF0-BFEA-E62860B32CAD}" type="pres">
      <dgm:prSet presAssocID="{0191A4EB-A632-473B-9354-30521CDB5270}" presName="FiveNodes_3_text" presStyleLbl="node1" presStyleIdx="4" presStyleCnt="5">
        <dgm:presLayoutVars>
          <dgm:bulletEnabled val="1"/>
        </dgm:presLayoutVars>
      </dgm:prSet>
      <dgm:spPr/>
      <dgm:t>
        <a:bodyPr/>
        <a:lstStyle/>
        <a:p>
          <a:endParaRPr lang="en-GB"/>
        </a:p>
      </dgm:t>
    </dgm:pt>
    <dgm:pt modelId="{A97A6FE4-0370-4824-96EB-32E8621B5082}" type="pres">
      <dgm:prSet presAssocID="{0191A4EB-A632-473B-9354-30521CDB5270}" presName="FiveNodes_4_text" presStyleLbl="node1" presStyleIdx="4" presStyleCnt="5">
        <dgm:presLayoutVars>
          <dgm:bulletEnabled val="1"/>
        </dgm:presLayoutVars>
      </dgm:prSet>
      <dgm:spPr/>
      <dgm:t>
        <a:bodyPr/>
        <a:lstStyle/>
        <a:p>
          <a:endParaRPr lang="en-GB"/>
        </a:p>
      </dgm:t>
    </dgm:pt>
    <dgm:pt modelId="{AF453405-14AA-4212-AA2F-1B07B563784B}" type="pres">
      <dgm:prSet presAssocID="{0191A4EB-A632-473B-9354-30521CDB5270}" presName="FiveNodes_5_text" presStyleLbl="node1" presStyleIdx="4" presStyleCnt="5">
        <dgm:presLayoutVars>
          <dgm:bulletEnabled val="1"/>
        </dgm:presLayoutVars>
      </dgm:prSet>
      <dgm:spPr/>
      <dgm:t>
        <a:bodyPr/>
        <a:lstStyle/>
        <a:p>
          <a:endParaRPr lang="en-GB"/>
        </a:p>
      </dgm:t>
    </dgm:pt>
  </dgm:ptLst>
  <dgm:cxnLst>
    <dgm:cxn modelId="{E2080E24-6824-4EAB-B1C0-949CCE3D5AB7}" type="presOf" srcId="{A7522D24-0799-4D20-9802-B8DCC8FACB24}" destId="{40440D9F-780E-4DF3-925F-3FED9A563BB6}" srcOrd="0" destOrd="0" presId="urn:microsoft.com/office/officeart/2005/8/layout/vProcess5"/>
    <dgm:cxn modelId="{8A688D57-548B-427E-88BD-3C1EA63F568E}" type="presOf" srcId="{B69212EB-BB3B-47FF-8270-78A1CF2DA27A}" destId="{AF453405-14AA-4212-AA2F-1B07B563784B}" srcOrd="1" destOrd="0" presId="urn:microsoft.com/office/officeart/2005/8/layout/vProcess5"/>
    <dgm:cxn modelId="{B502B6AB-D02B-4AEB-BE63-710CB49689F0}" type="presOf" srcId="{EA0F0AFE-1C23-4444-A4A4-81B22272B696}" destId="{55C20B4C-BC73-44BA-AA26-46C2FE57D0B6}" srcOrd="0" destOrd="0" presId="urn:microsoft.com/office/officeart/2005/8/layout/vProcess5"/>
    <dgm:cxn modelId="{03B76364-682C-4610-824A-FFF8A0182B26}" type="presOf" srcId="{DA5B4C00-B38A-4C49-B904-EAB7375C6F01}" destId="{BD4F0703-99B3-4066-B9F1-B918037713B5}" srcOrd="0" destOrd="0" presId="urn:microsoft.com/office/officeart/2005/8/layout/vProcess5"/>
    <dgm:cxn modelId="{6A39137E-D6A7-4D46-B1BF-4C463532B5FB}" type="presOf" srcId="{83B37564-8F0E-44DF-A824-A1D29CDC82A4}" destId="{213EB643-58F2-4E6A-B314-E9C10054A76C}" srcOrd="0" destOrd="0" presId="urn:microsoft.com/office/officeart/2005/8/layout/vProcess5"/>
    <dgm:cxn modelId="{3DE308E9-A4F1-420D-8BB0-BD6F0BA55A4C}" type="presOf" srcId="{2829A0F6-8AC9-42E3-9A91-B64CDCA77208}" destId="{35966AAB-F246-4BF0-BFEA-E62860B32CAD}" srcOrd="1" destOrd="0" presId="urn:microsoft.com/office/officeart/2005/8/layout/vProcess5"/>
    <dgm:cxn modelId="{8DA561D2-1B5A-46A8-96E5-8E81BC5CF7CA}" type="presOf" srcId="{83B37564-8F0E-44DF-A824-A1D29CDC82A4}" destId="{A97A6FE4-0370-4824-96EB-32E8621B5082}" srcOrd="1" destOrd="0" presId="urn:microsoft.com/office/officeart/2005/8/layout/vProcess5"/>
    <dgm:cxn modelId="{E858E493-D23C-4D1A-8C90-FDFC8B9F30BA}" type="presOf" srcId="{B69212EB-BB3B-47FF-8270-78A1CF2DA27A}" destId="{D76377D2-A6FE-4C8D-A65F-F1E4A43A4D4E}" srcOrd="0" destOrd="0" presId="urn:microsoft.com/office/officeart/2005/8/layout/vProcess5"/>
    <dgm:cxn modelId="{6BE585E9-046F-4383-AF07-7E99AD168001}" srcId="{0191A4EB-A632-473B-9354-30521CDB5270}" destId="{2829A0F6-8AC9-42E3-9A91-B64CDCA77208}" srcOrd="2" destOrd="0" parTransId="{846C1F43-F953-438F-BDDF-D3439FC5A1C2}" sibTransId="{64ED8820-78E4-4517-9BBA-2646CF2109D0}"/>
    <dgm:cxn modelId="{79B6409A-1C62-44A3-8031-886CFA160F8D}" srcId="{0191A4EB-A632-473B-9354-30521CDB5270}" destId="{E0515D32-6512-4299-8448-EDC2C4179746}" srcOrd="0" destOrd="0" parTransId="{A911C374-ADDB-4E05-9426-E6C826EA6A26}" sibTransId="{EA0F0AFE-1C23-4444-A4A4-81B22272B696}"/>
    <dgm:cxn modelId="{371CD002-D1CF-4B57-933C-90B9A072045B}" srcId="{0191A4EB-A632-473B-9354-30521CDB5270}" destId="{4D9E1D68-EF87-47CE-B6C2-3407A5975D0C}" srcOrd="1" destOrd="0" parTransId="{9A475373-27B5-4526-A160-5419D033C6BE}" sibTransId="{DA5B4C00-B38A-4C49-B904-EAB7375C6F01}"/>
    <dgm:cxn modelId="{42564B20-CFA8-4653-AF92-0C9C6C43699A}" type="presOf" srcId="{E0515D32-6512-4299-8448-EDC2C4179746}" destId="{6139AD0B-9BAE-40E8-8BCC-C5B3D000C73E}" srcOrd="1" destOrd="0" presId="urn:microsoft.com/office/officeart/2005/8/layout/vProcess5"/>
    <dgm:cxn modelId="{D5ECE85D-8F2C-413E-B7C8-3C7800306DCF}" type="presOf" srcId="{2829A0F6-8AC9-42E3-9A91-B64CDCA77208}" destId="{6851AEF5-ABF1-402B-830A-E300226DCCD7}" srcOrd="0" destOrd="0" presId="urn:microsoft.com/office/officeart/2005/8/layout/vProcess5"/>
    <dgm:cxn modelId="{02D2251A-EF7A-4A70-8273-472AED1E5639}" srcId="{0191A4EB-A632-473B-9354-30521CDB5270}" destId="{B69212EB-BB3B-47FF-8270-78A1CF2DA27A}" srcOrd="4" destOrd="0" parTransId="{298DB6D3-F740-4E85-AB21-C654EBE3443C}" sibTransId="{2E0A2694-9818-4CEE-A4E0-FDE1AD97FFDB}"/>
    <dgm:cxn modelId="{86343876-8922-4031-A8FB-81B2E01B96B0}" type="presOf" srcId="{4D9E1D68-EF87-47CE-B6C2-3407A5975D0C}" destId="{48F3D1ED-FF15-4807-8AFC-9FBA75692EBC}" srcOrd="0" destOrd="0" presId="urn:microsoft.com/office/officeart/2005/8/layout/vProcess5"/>
    <dgm:cxn modelId="{F7CE9B83-C8D4-47C8-890D-375D2511913F}" type="presOf" srcId="{0191A4EB-A632-473B-9354-30521CDB5270}" destId="{0C9CBADD-B69A-45EF-B514-8A7F90F272E0}" srcOrd="0" destOrd="0" presId="urn:microsoft.com/office/officeart/2005/8/layout/vProcess5"/>
    <dgm:cxn modelId="{075A8EF7-0FD2-4A93-BFD5-378AB7888FDE}" srcId="{0191A4EB-A632-473B-9354-30521CDB5270}" destId="{83B37564-8F0E-44DF-A824-A1D29CDC82A4}" srcOrd="3" destOrd="0" parTransId="{C8BE0A87-6BC9-4054-B838-FBA6BCE7E2E0}" sibTransId="{A7522D24-0799-4D20-9802-B8DCC8FACB24}"/>
    <dgm:cxn modelId="{3261B425-AA42-4632-A456-88F306886F81}" type="presOf" srcId="{64ED8820-78E4-4517-9BBA-2646CF2109D0}" destId="{A97E8FC0-7428-49AA-87AB-658AFCDC7307}" srcOrd="0" destOrd="0" presId="urn:microsoft.com/office/officeart/2005/8/layout/vProcess5"/>
    <dgm:cxn modelId="{4936B236-868B-4671-A87E-4C89E9D05FEB}" type="presOf" srcId="{E0515D32-6512-4299-8448-EDC2C4179746}" destId="{C019725B-3C18-4A08-B7C7-DF1DC8510E15}" srcOrd="0" destOrd="0" presId="urn:microsoft.com/office/officeart/2005/8/layout/vProcess5"/>
    <dgm:cxn modelId="{5339761E-9837-4FAE-AD09-4BD85EEF5F9B}" type="presOf" srcId="{4D9E1D68-EF87-47CE-B6C2-3407A5975D0C}" destId="{A1CF9D7D-BD43-42D1-AAF4-AE78DB9384AC}" srcOrd="1" destOrd="0" presId="urn:microsoft.com/office/officeart/2005/8/layout/vProcess5"/>
    <dgm:cxn modelId="{0B5405A7-61B5-440B-B776-1404393C9DEF}" type="presParOf" srcId="{0C9CBADD-B69A-45EF-B514-8A7F90F272E0}" destId="{A876C792-01C6-4778-9ED4-A4798DECEC83}" srcOrd="0" destOrd="0" presId="urn:microsoft.com/office/officeart/2005/8/layout/vProcess5"/>
    <dgm:cxn modelId="{2576CF82-B274-4002-94CB-8596513E2C37}" type="presParOf" srcId="{0C9CBADD-B69A-45EF-B514-8A7F90F272E0}" destId="{C019725B-3C18-4A08-B7C7-DF1DC8510E15}" srcOrd="1" destOrd="0" presId="urn:microsoft.com/office/officeart/2005/8/layout/vProcess5"/>
    <dgm:cxn modelId="{D7B26267-7B6F-4CDE-AA7A-A3BBE56BD1AC}" type="presParOf" srcId="{0C9CBADD-B69A-45EF-B514-8A7F90F272E0}" destId="{48F3D1ED-FF15-4807-8AFC-9FBA75692EBC}" srcOrd="2" destOrd="0" presId="urn:microsoft.com/office/officeart/2005/8/layout/vProcess5"/>
    <dgm:cxn modelId="{F147C507-5D05-4804-81A2-5560197AC410}" type="presParOf" srcId="{0C9CBADD-B69A-45EF-B514-8A7F90F272E0}" destId="{6851AEF5-ABF1-402B-830A-E300226DCCD7}" srcOrd="3" destOrd="0" presId="urn:microsoft.com/office/officeart/2005/8/layout/vProcess5"/>
    <dgm:cxn modelId="{F50B9169-DD7D-43D3-B725-90DD736CD36D}" type="presParOf" srcId="{0C9CBADD-B69A-45EF-B514-8A7F90F272E0}" destId="{213EB643-58F2-4E6A-B314-E9C10054A76C}" srcOrd="4" destOrd="0" presId="urn:microsoft.com/office/officeart/2005/8/layout/vProcess5"/>
    <dgm:cxn modelId="{736BCD8A-5DA2-4BBC-B404-35E9F8BEADF5}" type="presParOf" srcId="{0C9CBADD-B69A-45EF-B514-8A7F90F272E0}" destId="{D76377D2-A6FE-4C8D-A65F-F1E4A43A4D4E}" srcOrd="5" destOrd="0" presId="urn:microsoft.com/office/officeart/2005/8/layout/vProcess5"/>
    <dgm:cxn modelId="{7571A13B-E773-42BD-A425-F78D756618DA}" type="presParOf" srcId="{0C9CBADD-B69A-45EF-B514-8A7F90F272E0}" destId="{55C20B4C-BC73-44BA-AA26-46C2FE57D0B6}" srcOrd="6" destOrd="0" presId="urn:microsoft.com/office/officeart/2005/8/layout/vProcess5"/>
    <dgm:cxn modelId="{5AFA5C4D-A1B0-4FED-A112-6A3A9609A585}" type="presParOf" srcId="{0C9CBADD-B69A-45EF-B514-8A7F90F272E0}" destId="{BD4F0703-99B3-4066-B9F1-B918037713B5}" srcOrd="7" destOrd="0" presId="urn:microsoft.com/office/officeart/2005/8/layout/vProcess5"/>
    <dgm:cxn modelId="{EB5D58B9-CA90-4080-BCDE-6693750833EE}" type="presParOf" srcId="{0C9CBADD-B69A-45EF-B514-8A7F90F272E0}" destId="{A97E8FC0-7428-49AA-87AB-658AFCDC7307}" srcOrd="8" destOrd="0" presId="urn:microsoft.com/office/officeart/2005/8/layout/vProcess5"/>
    <dgm:cxn modelId="{112B5D62-76A6-4871-8019-A92602E55B72}" type="presParOf" srcId="{0C9CBADD-B69A-45EF-B514-8A7F90F272E0}" destId="{40440D9F-780E-4DF3-925F-3FED9A563BB6}" srcOrd="9" destOrd="0" presId="urn:microsoft.com/office/officeart/2005/8/layout/vProcess5"/>
    <dgm:cxn modelId="{1AAFA1DC-2881-47C1-88A7-DA1EC7B7F794}" type="presParOf" srcId="{0C9CBADD-B69A-45EF-B514-8A7F90F272E0}" destId="{6139AD0B-9BAE-40E8-8BCC-C5B3D000C73E}" srcOrd="10" destOrd="0" presId="urn:microsoft.com/office/officeart/2005/8/layout/vProcess5"/>
    <dgm:cxn modelId="{12969BF7-2F17-4BD7-AF55-4142B3DDCCDD}" type="presParOf" srcId="{0C9CBADD-B69A-45EF-B514-8A7F90F272E0}" destId="{A1CF9D7D-BD43-42D1-AAF4-AE78DB9384AC}" srcOrd="11" destOrd="0" presId="urn:microsoft.com/office/officeart/2005/8/layout/vProcess5"/>
    <dgm:cxn modelId="{23AF3368-B0D8-41D4-B69C-1A79797AC471}" type="presParOf" srcId="{0C9CBADD-B69A-45EF-B514-8A7F90F272E0}" destId="{35966AAB-F246-4BF0-BFEA-E62860B32CAD}" srcOrd="12" destOrd="0" presId="urn:microsoft.com/office/officeart/2005/8/layout/vProcess5"/>
    <dgm:cxn modelId="{F32D7A6C-A4C6-4393-A9A5-9F4359DE5566}" type="presParOf" srcId="{0C9CBADD-B69A-45EF-B514-8A7F90F272E0}" destId="{A97A6FE4-0370-4824-96EB-32E8621B5082}" srcOrd="13" destOrd="0" presId="urn:microsoft.com/office/officeart/2005/8/layout/vProcess5"/>
    <dgm:cxn modelId="{A5630CD5-5C42-4E6E-93F1-9375C42FA336}" type="presParOf" srcId="{0C9CBADD-B69A-45EF-B514-8A7F90F272E0}" destId="{AF453405-14AA-4212-AA2F-1B07B563784B}" srcOrd="14"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91A4EB-A632-473B-9354-30521CDB5270}"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GB"/>
        </a:p>
      </dgm:t>
    </dgm:pt>
    <dgm:pt modelId="{E0515D32-6512-4299-8448-EDC2C4179746}">
      <dgm:prSet phldrT="[Text]" custT="1"/>
      <dgm:spPr>
        <a:solidFill>
          <a:schemeClr val="accent4">
            <a:lumMod val="40000"/>
            <a:lumOff val="60000"/>
          </a:schemeClr>
        </a:solidFill>
      </dgm:spPr>
      <dgm:t>
        <a:bodyPr/>
        <a:lstStyle/>
        <a:p>
          <a:r>
            <a:rPr lang="en-US" sz="2200" b="1" dirty="0" smtClean="0">
              <a:solidFill>
                <a:schemeClr val="tx1"/>
              </a:solidFill>
              <a:latin typeface="Calisto MT" pitchFamily="18" charset="0"/>
            </a:rPr>
            <a:t>&gt; Performance Review: Existing SOEs </a:t>
          </a:r>
          <a:endParaRPr lang="en-GB" sz="2200" b="1" dirty="0">
            <a:solidFill>
              <a:schemeClr val="tx1"/>
            </a:solidFill>
            <a:latin typeface="Calisto MT" pitchFamily="18" charset="0"/>
          </a:endParaRPr>
        </a:p>
      </dgm:t>
    </dgm:pt>
    <dgm:pt modelId="{A911C374-ADDB-4E05-9426-E6C826EA6A26}" type="parTrans" cxnId="{79B6409A-1C62-44A3-8031-886CFA160F8D}">
      <dgm:prSet/>
      <dgm:spPr/>
      <dgm:t>
        <a:bodyPr/>
        <a:lstStyle/>
        <a:p>
          <a:endParaRPr lang="en-GB"/>
        </a:p>
      </dgm:t>
    </dgm:pt>
    <dgm:pt modelId="{EA0F0AFE-1C23-4444-A4A4-81B22272B696}" type="sibTrans" cxnId="{79B6409A-1C62-44A3-8031-886CFA160F8D}">
      <dgm:prSet/>
      <dgm:spPr>
        <a:solidFill>
          <a:srgbClr val="FF0000">
            <a:alpha val="90000"/>
          </a:srgbClr>
        </a:solidFill>
      </dgm:spPr>
      <dgm:t>
        <a:bodyPr/>
        <a:lstStyle/>
        <a:p>
          <a:endParaRPr lang="en-GB"/>
        </a:p>
      </dgm:t>
    </dgm:pt>
    <dgm:pt modelId="{4D9E1D68-EF87-47CE-B6C2-3407A5975D0C}">
      <dgm:prSet custT="1"/>
      <dgm:spPr/>
      <dgm:t>
        <a:bodyPr/>
        <a:lstStyle/>
        <a:p>
          <a:r>
            <a:rPr lang="en-US" sz="2200" b="1" dirty="0" smtClean="0">
              <a:solidFill>
                <a:schemeClr val="tx1"/>
              </a:solidFill>
              <a:latin typeface="Calisto MT" pitchFamily="18" charset="0"/>
            </a:rPr>
            <a:t>&gt; Counting the Cost of Nationalisation in SA?</a:t>
          </a:r>
          <a:endParaRPr lang="en-GB" sz="2200" b="1" dirty="0">
            <a:solidFill>
              <a:schemeClr val="tx1"/>
            </a:solidFill>
            <a:latin typeface="Calisto MT" pitchFamily="18" charset="0"/>
          </a:endParaRPr>
        </a:p>
      </dgm:t>
    </dgm:pt>
    <dgm:pt modelId="{9A475373-27B5-4526-A160-5419D033C6BE}" type="parTrans" cxnId="{371CD002-D1CF-4B57-933C-90B9A072045B}">
      <dgm:prSet/>
      <dgm:spPr/>
      <dgm:t>
        <a:bodyPr/>
        <a:lstStyle/>
        <a:p>
          <a:endParaRPr lang="en-GB"/>
        </a:p>
      </dgm:t>
    </dgm:pt>
    <dgm:pt modelId="{DA5B4C00-B38A-4C49-B904-EAB7375C6F01}" type="sibTrans" cxnId="{371CD002-D1CF-4B57-933C-90B9A072045B}">
      <dgm:prSet/>
      <dgm:spPr>
        <a:solidFill>
          <a:srgbClr val="FF0000">
            <a:alpha val="90000"/>
          </a:srgbClr>
        </a:solidFill>
      </dgm:spPr>
      <dgm:t>
        <a:bodyPr/>
        <a:lstStyle/>
        <a:p>
          <a:endParaRPr lang="en-GB"/>
        </a:p>
      </dgm:t>
    </dgm:pt>
    <dgm:pt modelId="{2829A0F6-8AC9-42E3-9A91-B64CDCA77208}">
      <dgm:prSet custT="1"/>
      <dgm:spPr/>
      <dgm:t>
        <a:bodyPr/>
        <a:lstStyle/>
        <a:p>
          <a:r>
            <a:rPr lang="en-US" sz="2200" b="1" dirty="0" smtClean="0">
              <a:solidFill>
                <a:schemeClr val="tx1"/>
              </a:solidFill>
              <a:latin typeface="Calisto MT" pitchFamily="18" charset="0"/>
            </a:rPr>
            <a:t>&gt; Conclusion &amp; Recommendations</a:t>
          </a:r>
          <a:endParaRPr lang="en-GB" sz="2200" b="1" dirty="0">
            <a:solidFill>
              <a:schemeClr val="tx1"/>
            </a:solidFill>
            <a:latin typeface="Calisto MT" pitchFamily="18" charset="0"/>
          </a:endParaRPr>
        </a:p>
      </dgm:t>
    </dgm:pt>
    <dgm:pt modelId="{846C1F43-F953-438F-BDDF-D3439FC5A1C2}" type="parTrans" cxnId="{6BE585E9-046F-4383-AF07-7E99AD168001}">
      <dgm:prSet/>
      <dgm:spPr/>
      <dgm:t>
        <a:bodyPr/>
        <a:lstStyle/>
        <a:p>
          <a:endParaRPr lang="en-GB"/>
        </a:p>
      </dgm:t>
    </dgm:pt>
    <dgm:pt modelId="{64ED8820-78E4-4517-9BBA-2646CF2109D0}" type="sibTrans" cxnId="{6BE585E9-046F-4383-AF07-7E99AD168001}">
      <dgm:prSet/>
      <dgm:spPr/>
      <dgm:t>
        <a:bodyPr/>
        <a:lstStyle/>
        <a:p>
          <a:endParaRPr lang="en-GB"/>
        </a:p>
      </dgm:t>
    </dgm:pt>
    <dgm:pt modelId="{0C9CBADD-B69A-45EF-B514-8A7F90F272E0}" type="pres">
      <dgm:prSet presAssocID="{0191A4EB-A632-473B-9354-30521CDB5270}" presName="outerComposite" presStyleCnt="0">
        <dgm:presLayoutVars>
          <dgm:chMax val="5"/>
          <dgm:dir/>
          <dgm:resizeHandles val="exact"/>
        </dgm:presLayoutVars>
      </dgm:prSet>
      <dgm:spPr/>
      <dgm:t>
        <a:bodyPr/>
        <a:lstStyle/>
        <a:p>
          <a:endParaRPr lang="en-GB"/>
        </a:p>
      </dgm:t>
    </dgm:pt>
    <dgm:pt modelId="{A876C792-01C6-4778-9ED4-A4798DECEC83}" type="pres">
      <dgm:prSet presAssocID="{0191A4EB-A632-473B-9354-30521CDB5270}" presName="dummyMaxCanvas" presStyleCnt="0">
        <dgm:presLayoutVars/>
      </dgm:prSet>
      <dgm:spPr/>
    </dgm:pt>
    <dgm:pt modelId="{0F03D39E-92CF-4277-A434-822A9C3DD468}" type="pres">
      <dgm:prSet presAssocID="{0191A4EB-A632-473B-9354-30521CDB5270}" presName="ThreeNodes_1" presStyleLbl="node1" presStyleIdx="0" presStyleCnt="3" custScaleX="117647" custScaleY="75308" custLinFactNeighborX="8824" custLinFactNeighborY="-37037">
        <dgm:presLayoutVars>
          <dgm:bulletEnabled val="1"/>
        </dgm:presLayoutVars>
      </dgm:prSet>
      <dgm:spPr/>
      <dgm:t>
        <a:bodyPr/>
        <a:lstStyle/>
        <a:p>
          <a:endParaRPr lang="en-GB"/>
        </a:p>
      </dgm:t>
    </dgm:pt>
    <dgm:pt modelId="{E6AEAEE4-07A9-46E1-A576-91AACC2C4866}" type="pres">
      <dgm:prSet presAssocID="{0191A4EB-A632-473B-9354-30521CDB5270}" presName="ThreeNodes_2" presStyleLbl="node1" presStyleIdx="1" presStyleCnt="3" custScaleX="117647" custScaleY="75310" custLinFactNeighborX="1023" custLinFactNeighborY="-42592">
        <dgm:presLayoutVars>
          <dgm:bulletEnabled val="1"/>
        </dgm:presLayoutVars>
      </dgm:prSet>
      <dgm:spPr/>
      <dgm:t>
        <a:bodyPr/>
        <a:lstStyle/>
        <a:p>
          <a:endParaRPr lang="en-GB"/>
        </a:p>
      </dgm:t>
    </dgm:pt>
    <dgm:pt modelId="{BBB193BC-C5E0-44EE-A7F8-1ECAD787C937}" type="pres">
      <dgm:prSet presAssocID="{0191A4EB-A632-473B-9354-30521CDB5270}" presName="ThreeNodes_3" presStyleLbl="node1" presStyleIdx="2" presStyleCnt="3" custScaleX="117647" custScaleY="72839" custLinFactNeighborX="-8824" custLinFactNeighborY="-74074">
        <dgm:presLayoutVars>
          <dgm:bulletEnabled val="1"/>
        </dgm:presLayoutVars>
      </dgm:prSet>
      <dgm:spPr/>
      <dgm:t>
        <a:bodyPr/>
        <a:lstStyle/>
        <a:p>
          <a:endParaRPr lang="en-GB"/>
        </a:p>
      </dgm:t>
    </dgm:pt>
    <dgm:pt modelId="{04EB4A4F-48B6-439C-9637-23B146F50445}" type="pres">
      <dgm:prSet presAssocID="{0191A4EB-A632-473B-9354-30521CDB5270}" presName="ThreeConn_1-2" presStyleLbl="fgAccFollowNode1" presStyleIdx="0" presStyleCnt="2" custFlipHor="1" custScaleX="89933" custScaleY="100000" custLinFactX="100000" custLinFactNeighborX="132668" custLinFactNeighborY="-40693">
        <dgm:presLayoutVars>
          <dgm:bulletEnabled val="1"/>
        </dgm:presLayoutVars>
      </dgm:prSet>
      <dgm:spPr>
        <a:prstGeom prst="downArrow">
          <a:avLst/>
        </a:prstGeom>
      </dgm:spPr>
      <dgm:t>
        <a:bodyPr/>
        <a:lstStyle/>
        <a:p>
          <a:endParaRPr lang="en-GB"/>
        </a:p>
      </dgm:t>
    </dgm:pt>
    <dgm:pt modelId="{83E38884-37B0-4133-8A7E-38E7F292047A}" type="pres">
      <dgm:prSet presAssocID="{0191A4EB-A632-473B-9354-30521CDB5270}" presName="ThreeConn_2-3" presStyleLbl="fgAccFollowNode1" presStyleIdx="1" presStyleCnt="2" custScaleX="89935" custLinFactX="63819" custLinFactNeighborX="100000" custLinFactNeighborY="-67208">
        <dgm:presLayoutVars>
          <dgm:bulletEnabled val="1"/>
        </dgm:presLayoutVars>
      </dgm:prSet>
      <dgm:spPr/>
      <dgm:t>
        <a:bodyPr/>
        <a:lstStyle/>
        <a:p>
          <a:endParaRPr lang="en-GB"/>
        </a:p>
      </dgm:t>
    </dgm:pt>
    <dgm:pt modelId="{8A131F0B-E57D-486B-AF5E-85B7BAC1D37B}" type="pres">
      <dgm:prSet presAssocID="{0191A4EB-A632-473B-9354-30521CDB5270}" presName="ThreeNodes_1_text" presStyleLbl="node1" presStyleIdx="2" presStyleCnt="3">
        <dgm:presLayoutVars>
          <dgm:bulletEnabled val="1"/>
        </dgm:presLayoutVars>
      </dgm:prSet>
      <dgm:spPr/>
      <dgm:t>
        <a:bodyPr/>
        <a:lstStyle/>
        <a:p>
          <a:endParaRPr lang="en-GB"/>
        </a:p>
      </dgm:t>
    </dgm:pt>
    <dgm:pt modelId="{C509DC95-9237-4097-AFB1-F4E754C804FA}" type="pres">
      <dgm:prSet presAssocID="{0191A4EB-A632-473B-9354-30521CDB5270}" presName="ThreeNodes_2_text" presStyleLbl="node1" presStyleIdx="2" presStyleCnt="3">
        <dgm:presLayoutVars>
          <dgm:bulletEnabled val="1"/>
        </dgm:presLayoutVars>
      </dgm:prSet>
      <dgm:spPr/>
      <dgm:t>
        <a:bodyPr/>
        <a:lstStyle/>
        <a:p>
          <a:endParaRPr lang="en-GB"/>
        </a:p>
      </dgm:t>
    </dgm:pt>
    <dgm:pt modelId="{504FEBF4-DF70-4A24-B979-1AC0A3688272}" type="pres">
      <dgm:prSet presAssocID="{0191A4EB-A632-473B-9354-30521CDB5270}" presName="ThreeNodes_3_text" presStyleLbl="node1" presStyleIdx="2" presStyleCnt="3">
        <dgm:presLayoutVars>
          <dgm:bulletEnabled val="1"/>
        </dgm:presLayoutVars>
      </dgm:prSet>
      <dgm:spPr/>
      <dgm:t>
        <a:bodyPr/>
        <a:lstStyle/>
        <a:p>
          <a:endParaRPr lang="en-GB"/>
        </a:p>
      </dgm:t>
    </dgm:pt>
  </dgm:ptLst>
  <dgm:cxnLst>
    <dgm:cxn modelId="{1B1935F7-8BC3-4CE5-B1D2-27E689C2E080}" type="presOf" srcId="{DA5B4C00-B38A-4C49-B904-EAB7375C6F01}" destId="{83E38884-37B0-4133-8A7E-38E7F292047A}" srcOrd="0" destOrd="0" presId="urn:microsoft.com/office/officeart/2005/8/layout/vProcess5"/>
    <dgm:cxn modelId="{A8F658A7-B44A-4C0D-B6B8-CF179DCDA517}" type="presOf" srcId="{2829A0F6-8AC9-42E3-9A91-B64CDCA77208}" destId="{504FEBF4-DF70-4A24-B979-1AC0A3688272}" srcOrd="1" destOrd="0" presId="urn:microsoft.com/office/officeart/2005/8/layout/vProcess5"/>
    <dgm:cxn modelId="{6DF1C044-E937-4DFE-A962-FEBD90E38760}" type="presOf" srcId="{4D9E1D68-EF87-47CE-B6C2-3407A5975D0C}" destId="{C509DC95-9237-4097-AFB1-F4E754C804FA}" srcOrd="1" destOrd="0" presId="urn:microsoft.com/office/officeart/2005/8/layout/vProcess5"/>
    <dgm:cxn modelId="{79B6409A-1C62-44A3-8031-886CFA160F8D}" srcId="{0191A4EB-A632-473B-9354-30521CDB5270}" destId="{E0515D32-6512-4299-8448-EDC2C4179746}" srcOrd="0" destOrd="0" parTransId="{A911C374-ADDB-4E05-9426-E6C826EA6A26}" sibTransId="{EA0F0AFE-1C23-4444-A4A4-81B22272B696}"/>
    <dgm:cxn modelId="{6A9F6413-C9E4-4EF1-89D8-ECA68442B339}" type="presOf" srcId="{EA0F0AFE-1C23-4444-A4A4-81B22272B696}" destId="{04EB4A4F-48B6-439C-9637-23B146F50445}" srcOrd="0" destOrd="0" presId="urn:microsoft.com/office/officeart/2005/8/layout/vProcess5"/>
    <dgm:cxn modelId="{7DF27852-C78E-4224-980B-8E4D22070608}" type="presOf" srcId="{0191A4EB-A632-473B-9354-30521CDB5270}" destId="{0C9CBADD-B69A-45EF-B514-8A7F90F272E0}" srcOrd="0" destOrd="0" presId="urn:microsoft.com/office/officeart/2005/8/layout/vProcess5"/>
    <dgm:cxn modelId="{6BE585E9-046F-4383-AF07-7E99AD168001}" srcId="{0191A4EB-A632-473B-9354-30521CDB5270}" destId="{2829A0F6-8AC9-42E3-9A91-B64CDCA77208}" srcOrd="2" destOrd="0" parTransId="{846C1F43-F953-438F-BDDF-D3439FC5A1C2}" sibTransId="{64ED8820-78E4-4517-9BBA-2646CF2109D0}"/>
    <dgm:cxn modelId="{7E432470-7584-407C-AE6B-9FAC4DE891A6}" type="presOf" srcId="{2829A0F6-8AC9-42E3-9A91-B64CDCA77208}" destId="{BBB193BC-C5E0-44EE-A7F8-1ECAD787C937}" srcOrd="0" destOrd="0" presId="urn:microsoft.com/office/officeart/2005/8/layout/vProcess5"/>
    <dgm:cxn modelId="{371CD002-D1CF-4B57-933C-90B9A072045B}" srcId="{0191A4EB-A632-473B-9354-30521CDB5270}" destId="{4D9E1D68-EF87-47CE-B6C2-3407A5975D0C}" srcOrd="1" destOrd="0" parTransId="{9A475373-27B5-4526-A160-5419D033C6BE}" sibTransId="{DA5B4C00-B38A-4C49-B904-EAB7375C6F01}"/>
    <dgm:cxn modelId="{8487AB9D-CBC8-4135-89B8-C768A7E1D0C9}" type="presOf" srcId="{4D9E1D68-EF87-47CE-B6C2-3407A5975D0C}" destId="{E6AEAEE4-07A9-46E1-A576-91AACC2C4866}" srcOrd="0" destOrd="0" presId="urn:microsoft.com/office/officeart/2005/8/layout/vProcess5"/>
    <dgm:cxn modelId="{472E7DED-03EA-4646-BBA2-7AC0A25B419C}" type="presOf" srcId="{E0515D32-6512-4299-8448-EDC2C4179746}" destId="{0F03D39E-92CF-4277-A434-822A9C3DD468}" srcOrd="0" destOrd="0" presId="urn:microsoft.com/office/officeart/2005/8/layout/vProcess5"/>
    <dgm:cxn modelId="{B4B9FFFD-0BA9-4418-A7ED-2BBA3B7F5487}" type="presOf" srcId="{E0515D32-6512-4299-8448-EDC2C4179746}" destId="{8A131F0B-E57D-486B-AF5E-85B7BAC1D37B}" srcOrd="1" destOrd="0" presId="urn:microsoft.com/office/officeart/2005/8/layout/vProcess5"/>
    <dgm:cxn modelId="{93FF2D86-1830-4F6A-9055-C73B77F6D668}" type="presParOf" srcId="{0C9CBADD-B69A-45EF-B514-8A7F90F272E0}" destId="{A876C792-01C6-4778-9ED4-A4798DECEC83}" srcOrd="0" destOrd="0" presId="urn:microsoft.com/office/officeart/2005/8/layout/vProcess5"/>
    <dgm:cxn modelId="{31565609-BD11-49FB-A8F9-3C4B4C4DAA60}" type="presParOf" srcId="{0C9CBADD-B69A-45EF-B514-8A7F90F272E0}" destId="{0F03D39E-92CF-4277-A434-822A9C3DD468}" srcOrd="1" destOrd="0" presId="urn:microsoft.com/office/officeart/2005/8/layout/vProcess5"/>
    <dgm:cxn modelId="{A4FF6C35-9F3C-4D02-A09D-6F98BD6429D7}" type="presParOf" srcId="{0C9CBADD-B69A-45EF-B514-8A7F90F272E0}" destId="{E6AEAEE4-07A9-46E1-A576-91AACC2C4866}" srcOrd="2" destOrd="0" presId="urn:microsoft.com/office/officeart/2005/8/layout/vProcess5"/>
    <dgm:cxn modelId="{8CD8DE25-A77E-44DF-8FCB-63C5FEC455CA}" type="presParOf" srcId="{0C9CBADD-B69A-45EF-B514-8A7F90F272E0}" destId="{BBB193BC-C5E0-44EE-A7F8-1ECAD787C937}" srcOrd="3" destOrd="0" presId="urn:microsoft.com/office/officeart/2005/8/layout/vProcess5"/>
    <dgm:cxn modelId="{82A7B3FF-3AEA-48A5-AA4A-79E6CC446A32}" type="presParOf" srcId="{0C9CBADD-B69A-45EF-B514-8A7F90F272E0}" destId="{04EB4A4F-48B6-439C-9637-23B146F50445}" srcOrd="4" destOrd="0" presId="urn:microsoft.com/office/officeart/2005/8/layout/vProcess5"/>
    <dgm:cxn modelId="{259DC053-F79A-4C69-9113-5D6C0D13AE17}" type="presParOf" srcId="{0C9CBADD-B69A-45EF-B514-8A7F90F272E0}" destId="{83E38884-37B0-4133-8A7E-38E7F292047A}" srcOrd="5" destOrd="0" presId="urn:microsoft.com/office/officeart/2005/8/layout/vProcess5"/>
    <dgm:cxn modelId="{5F57E7C0-D505-4C76-8E4D-CFE45967280B}" type="presParOf" srcId="{0C9CBADD-B69A-45EF-B514-8A7F90F272E0}" destId="{8A131F0B-E57D-486B-AF5E-85B7BAC1D37B}" srcOrd="6" destOrd="0" presId="urn:microsoft.com/office/officeart/2005/8/layout/vProcess5"/>
    <dgm:cxn modelId="{14824B86-DEED-4D1C-B4A9-3693CC8C7A49}" type="presParOf" srcId="{0C9CBADD-B69A-45EF-B514-8A7F90F272E0}" destId="{C509DC95-9237-4097-AFB1-F4E754C804FA}" srcOrd="7" destOrd="0" presId="urn:microsoft.com/office/officeart/2005/8/layout/vProcess5"/>
    <dgm:cxn modelId="{50E63B22-3A8A-4FA6-9464-5675AA942BB9}" type="presParOf" srcId="{0C9CBADD-B69A-45EF-B514-8A7F90F272E0}" destId="{504FEBF4-DF70-4A24-B979-1AC0A3688272}" srcOrd="8" destOrd="0" presId="urn:microsoft.com/office/officeart/2005/8/layout/vProcess5"/>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019725B-3C18-4A08-B7C7-DF1DC8510E15}">
      <dsp:nvSpPr>
        <dsp:cNvPr id="0" name=""/>
        <dsp:cNvSpPr/>
      </dsp:nvSpPr>
      <dsp:spPr>
        <a:xfrm>
          <a:off x="8" y="0"/>
          <a:ext cx="8762991" cy="493776"/>
        </a:xfrm>
        <a:prstGeom prst="roundRect">
          <a:avLst>
            <a:gd name="adj" fmla="val 10000"/>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b="1" kern="1200" dirty="0" smtClean="0">
              <a:solidFill>
                <a:schemeClr val="tx1"/>
              </a:solidFill>
              <a:latin typeface="Calisto MT" pitchFamily="18" charset="0"/>
            </a:rPr>
            <a:t>&gt;</a:t>
          </a:r>
          <a:r>
            <a:rPr lang="en-US" sz="2000" kern="1200" dirty="0" smtClean="0">
              <a:solidFill>
                <a:schemeClr val="tx1"/>
              </a:solidFill>
              <a:latin typeface="Calisto MT" pitchFamily="18" charset="0"/>
            </a:rPr>
            <a:t> </a:t>
          </a:r>
          <a:r>
            <a:rPr lang="en-US" sz="2400" b="1" kern="1200" dirty="0" smtClean="0">
              <a:solidFill>
                <a:schemeClr val="tx1"/>
              </a:solidFill>
              <a:latin typeface="Calisto MT" pitchFamily="18" charset="0"/>
            </a:rPr>
            <a:t>Introduction: Background</a:t>
          </a:r>
          <a:endParaRPr lang="en-GB" sz="2400" b="1" kern="1200" dirty="0">
            <a:solidFill>
              <a:schemeClr val="tx1"/>
            </a:solidFill>
            <a:latin typeface="Calisto MT" pitchFamily="18" charset="0"/>
          </a:endParaRPr>
        </a:p>
      </dsp:txBody>
      <dsp:txXfrm>
        <a:off x="8" y="0"/>
        <a:ext cx="8033550" cy="493776"/>
      </dsp:txXfrm>
    </dsp:sp>
    <dsp:sp modelId="{48F3D1ED-FF15-4807-8AFC-9FBA75692EBC}">
      <dsp:nvSpPr>
        <dsp:cNvPr id="0" name=""/>
        <dsp:cNvSpPr/>
      </dsp:nvSpPr>
      <dsp:spPr>
        <a:xfrm>
          <a:off x="8" y="498762"/>
          <a:ext cx="8762991" cy="493776"/>
        </a:xfrm>
        <a:prstGeom prst="roundRect">
          <a:avLst>
            <a:gd name="adj" fmla="val 10000"/>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b="1" kern="1200" dirty="0" smtClean="0">
              <a:solidFill>
                <a:schemeClr val="tx1"/>
              </a:solidFill>
              <a:latin typeface="Calisto MT" pitchFamily="18" charset="0"/>
            </a:rPr>
            <a:t>&gt;</a:t>
          </a:r>
          <a:r>
            <a:rPr lang="en-US" sz="2200" kern="1200" dirty="0" smtClean="0">
              <a:solidFill>
                <a:schemeClr val="tx1"/>
              </a:solidFill>
              <a:latin typeface="Calisto MT" pitchFamily="18" charset="0"/>
            </a:rPr>
            <a:t> </a:t>
          </a:r>
          <a:r>
            <a:rPr lang="en-US" sz="2200" b="1" kern="1200" dirty="0" smtClean="0">
              <a:solidFill>
                <a:schemeClr val="tx1"/>
              </a:solidFill>
              <a:latin typeface="Calisto MT" pitchFamily="18" charset="0"/>
            </a:rPr>
            <a:t>Nationalize SA’s Mining Sector. Why?</a:t>
          </a:r>
          <a:endParaRPr lang="en-GB" sz="2200" b="1" kern="1200" dirty="0">
            <a:solidFill>
              <a:schemeClr val="tx1"/>
            </a:solidFill>
            <a:latin typeface="Calisto MT" pitchFamily="18" charset="0"/>
          </a:endParaRPr>
        </a:p>
      </dsp:txBody>
      <dsp:txXfrm>
        <a:off x="8" y="498762"/>
        <a:ext cx="7691788" cy="493776"/>
      </dsp:txXfrm>
    </dsp:sp>
    <dsp:sp modelId="{6851AEF5-ABF1-402B-830A-E300226DCCD7}">
      <dsp:nvSpPr>
        <dsp:cNvPr id="0" name=""/>
        <dsp:cNvSpPr/>
      </dsp:nvSpPr>
      <dsp:spPr>
        <a:xfrm>
          <a:off x="0" y="936227"/>
          <a:ext cx="8762991" cy="745088"/>
        </a:xfrm>
        <a:prstGeom prst="roundRect">
          <a:avLst>
            <a:gd name="adj" fmla="val 10000"/>
          </a:avLst>
        </a:prstGeom>
        <a:solidFill>
          <a:schemeClr val="accent4">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b="1" kern="1200" dirty="0" smtClean="0">
              <a:solidFill>
                <a:schemeClr val="tx1"/>
              </a:solidFill>
              <a:latin typeface="Calisto MT" pitchFamily="18" charset="0"/>
            </a:rPr>
            <a:t>&gt;</a:t>
          </a:r>
          <a:r>
            <a:rPr lang="en-US" sz="2000" kern="1200" dirty="0" smtClean="0">
              <a:solidFill>
                <a:schemeClr val="tx1"/>
              </a:solidFill>
              <a:latin typeface="Calisto MT" pitchFamily="18" charset="0"/>
            </a:rPr>
            <a:t> </a:t>
          </a:r>
          <a:r>
            <a:rPr lang="en-US" sz="2200" b="1" kern="1200" dirty="0" smtClean="0">
              <a:solidFill>
                <a:schemeClr val="tx1"/>
              </a:solidFill>
              <a:latin typeface="Calisto MT" pitchFamily="18" charset="0"/>
            </a:rPr>
            <a:t>What does Extant Literature says?</a:t>
          </a:r>
          <a:endParaRPr lang="en-GB" sz="2200" b="1" kern="1200" dirty="0">
            <a:solidFill>
              <a:schemeClr val="tx1"/>
            </a:solidFill>
            <a:latin typeface="Calisto MT" pitchFamily="18" charset="0"/>
          </a:endParaRPr>
        </a:p>
      </dsp:txBody>
      <dsp:txXfrm>
        <a:off x="0" y="936227"/>
        <a:ext cx="7691788" cy="745088"/>
      </dsp:txXfrm>
    </dsp:sp>
    <dsp:sp modelId="{213EB643-58F2-4E6A-B314-E9C10054A76C}">
      <dsp:nvSpPr>
        <dsp:cNvPr id="0" name=""/>
        <dsp:cNvSpPr/>
      </dsp:nvSpPr>
      <dsp:spPr>
        <a:xfrm>
          <a:off x="0" y="1496292"/>
          <a:ext cx="8762991" cy="493776"/>
        </a:xfrm>
        <a:prstGeom prst="roundRect">
          <a:avLst>
            <a:gd name="adj" fmla="val 10000"/>
          </a:avLst>
        </a:prstGeom>
        <a:solidFill>
          <a:schemeClr val="accent2">
            <a:hueOff val="3511139"/>
            <a:satOff val="-4379"/>
            <a:lumOff val="10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b="1" kern="1200" dirty="0" smtClean="0">
              <a:solidFill>
                <a:schemeClr val="tx1"/>
              </a:solidFill>
              <a:latin typeface="Calisto MT" pitchFamily="18" charset="0"/>
            </a:rPr>
            <a:t>&gt;</a:t>
          </a:r>
          <a:r>
            <a:rPr lang="en-US" sz="2000" kern="1200" dirty="0" smtClean="0">
              <a:solidFill>
                <a:schemeClr val="tx1"/>
              </a:solidFill>
              <a:latin typeface="Calisto MT" pitchFamily="18" charset="0"/>
            </a:rPr>
            <a:t> </a:t>
          </a:r>
          <a:r>
            <a:rPr lang="en-US" sz="2200" b="1" kern="1200" dirty="0" smtClean="0">
              <a:solidFill>
                <a:schemeClr val="tx1"/>
              </a:solidFill>
              <a:latin typeface="Calisto MT" pitchFamily="18" charset="0"/>
            </a:rPr>
            <a:t>Critical Review: ANCYL’s Proposed Models</a:t>
          </a:r>
          <a:endParaRPr lang="en-GB" sz="2200" b="1" kern="1200" dirty="0">
            <a:solidFill>
              <a:schemeClr val="tx1"/>
            </a:solidFill>
            <a:latin typeface="Calisto MT" pitchFamily="18" charset="0"/>
          </a:endParaRPr>
        </a:p>
      </dsp:txBody>
      <dsp:txXfrm>
        <a:off x="0" y="1496292"/>
        <a:ext cx="7691788" cy="493776"/>
      </dsp:txXfrm>
    </dsp:sp>
    <dsp:sp modelId="{D76377D2-A6FE-4C8D-A65F-F1E4A43A4D4E}">
      <dsp:nvSpPr>
        <dsp:cNvPr id="0" name=""/>
        <dsp:cNvSpPr/>
      </dsp:nvSpPr>
      <dsp:spPr>
        <a:xfrm>
          <a:off x="8" y="1981199"/>
          <a:ext cx="8762991" cy="476039"/>
        </a:xfrm>
        <a:prstGeom prst="roundRect">
          <a:avLst>
            <a:gd name="adj" fmla="val 10000"/>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b="1" kern="1200" dirty="0" smtClean="0">
              <a:solidFill>
                <a:schemeClr val="tx1"/>
              </a:solidFill>
              <a:latin typeface="Calisto MT" pitchFamily="18" charset="0"/>
            </a:rPr>
            <a:t>&gt; Balance of Evidence: Case Studies (4 SADC’s Countries)</a:t>
          </a:r>
          <a:endParaRPr lang="en-GB" sz="2200" b="1" kern="1200" dirty="0">
            <a:solidFill>
              <a:schemeClr val="tx1"/>
            </a:solidFill>
            <a:latin typeface="Calisto MT" pitchFamily="18" charset="0"/>
          </a:endParaRPr>
        </a:p>
      </dsp:txBody>
      <dsp:txXfrm>
        <a:off x="8" y="1981199"/>
        <a:ext cx="7691788" cy="476039"/>
      </dsp:txXfrm>
    </dsp:sp>
    <dsp:sp modelId="{55C20B4C-BC73-44BA-AA26-46C2FE57D0B6}">
      <dsp:nvSpPr>
        <dsp:cNvPr id="0" name=""/>
        <dsp:cNvSpPr/>
      </dsp:nvSpPr>
      <dsp:spPr>
        <a:xfrm>
          <a:off x="6400799" y="346364"/>
          <a:ext cx="320954" cy="320954"/>
        </a:xfrm>
        <a:prstGeom prst="downArrow">
          <a:avLst>
            <a:gd name="adj1" fmla="val 55000"/>
            <a:gd name="adj2" fmla="val 45000"/>
          </a:avLst>
        </a:prstGeom>
        <a:solidFill>
          <a:srgbClr val="FF0000">
            <a:alpha val="90000"/>
          </a:srgb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en-GB" sz="1400" kern="1200"/>
        </a:p>
      </dsp:txBody>
      <dsp:txXfrm>
        <a:off x="6400799" y="346364"/>
        <a:ext cx="320954" cy="320954"/>
      </dsp:txXfrm>
    </dsp:sp>
    <dsp:sp modelId="{BD4F0703-99B3-4066-B9F1-B918037713B5}">
      <dsp:nvSpPr>
        <dsp:cNvPr id="0" name=""/>
        <dsp:cNvSpPr/>
      </dsp:nvSpPr>
      <dsp:spPr>
        <a:xfrm>
          <a:off x="6781800" y="727362"/>
          <a:ext cx="320954" cy="320954"/>
        </a:xfrm>
        <a:prstGeom prst="downArrow">
          <a:avLst>
            <a:gd name="adj1" fmla="val 55000"/>
            <a:gd name="adj2" fmla="val 45000"/>
          </a:avLst>
        </a:prstGeom>
        <a:solidFill>
          <a:srgbClr val="FF0000">
            <a:alpha val="90000"/>
          </a:srgbClr>
        </a:solidFill>
        <a:ln w="25400" cap="flat" cmpd="sng" algn="ctr">
          <a:solidFill>
            <a:schemeClr val="accent2">
              <a:tint val="40000"/>
              <a:alpha val="90000"/>
              <a:hueOff val="1675274"/>
              <a:satOff val="-1459"/>
              <a:lumOff val="-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en-GB" sz="1400" kern="1200">
            <a:solidFill>
              <a:schemeClr val="tx1"/>
            </a:solidFill>
          </a:endParaRPr>
        </a:p>
      </dsp:txBody>
      <dsp:txXfrm>
        <a:off x="6781800" y="727362"/>
        <a:ext cx="320954" cy="320954"/>
      </dsp:txXfrm>
    </dsp:sp>
    <dsp:sp modelId="{A97E8FC0-7428-49AA-87AB-658AFCDC7307}">
      <dsp:nvSpPr>
        <dsp:cNvPr id="0" name=""/>
        <dsp:cNvSpPr/>
      </dsp:nvSpPr>
      <dsp:spPr>
        <a:xfrm>
          <a:off x="7238999" y="1336965"/>
          <a:ext cx="320954" cy="320954"/>
        </a:xfrm>
        <a:prstGeom prst="downArrow">
          <a:avLst>
            <a:gd name="adj1" fmla="val 55000"/>
            <a:gd name="adj2" fmla="val 45000"/>
          </a:avLst>
        </a:prstGeom>
        <a:solidFill>
          <a:srgbClr val="FF0000">
            <a:alpha val="90000"/>
          </a:srgbClr>
        </a:solidFill>
        <a:ln w="25400" cap="flat" cmpd="sng" algn="ctr">
          <a:solidFill>
            <a:schemeClr val="accent2">
              <a:tint val="40000"/>
              <a:alpha val="90000"/>
              <a:hueOff val="3350547"/>
              <a:satOff val="-2919"/>
              <a:lumOff val="-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en-GB" sz="1400" kern="1200"/>
        </a:p>
      </dsp:txBody>
      <dsp:txXfrm>
        <a:off x="7238999" y="1336965"/>
        <a:ext cx="320954" cy="320954"/>
      </dsp:txXfrm>
    </dsp:sp>
    <dsp:sp modelId="{40440D9F-780E-4DF3-925F-3FED9A563BB6}">
      <dsp:nvSpPr>
        <dsp:cNvPr id="0" name=""/>
        <dsp:cNvSpPr/>
      </dsp:nvSpPr>
      <dsp:spPr>
        <a:xfrm>
          <a:off x="7543800" y="1835729"/>
          <a:ext cx="329440" cy="320954"/>
        </a:xfrm>
        <a:prstGeom prst="downArrow">
          <a:avLst>
            <a:gd name="adj1" fmla="val 55000"/>
            <a:gd name="adj2" fmla="val 45000"/>
          </a:avLst>
        </a:prstGeom>
        <a:solidFill>
          <a:srgbClr val="FF0000">
            <a:alpha val="90000"/>
          </a:srgbClr>
        </a:solidFill>
        <a:ln w="25400" cap="flat" cmpd="sng" algn="ctr">
          <a:solidFill>
            <a:schemeClr val="accent2">
              <a:tint val="40000"/>
              <a:alpha val="90000"/>
              <a:hueOff val="5025821"/>
              <a:satOff val="-4378"/>
              <a:lumOff val="-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en-GB" sz="1400" kern="1200" dirty="0"/>
        </a:p>
      </dsp:txBody>
      <dsp:txXfrm>
        <a:off x="7543800" y="1835729"/>
        <a:ext cx="329440" cy="32095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F03D39E-92CF-4277-A434-822A9C3DD468}">
      <dsp:nvSpPr>
        <dsp:cNvPr id="0" name=""/>
        <dsp:cNvSpPr/>
      </dsp:nvSpPr>
      <dsp:spPr>
        <a:xfrm>
          <a:off x="4" y="0"/>
          <a:ext cx="8762995" cy="464816"/>
        </a:xfrm>
        <a:prstGeom prst="roundRect">
          <a:avLst>
            <a:gd name="adj" fmla="val 10000"/>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b="1" kern="1200" dirty="0" smtClean="0">
              <a:solidFill>
                <a:schemeClr val="tx1"/>
              </a:solidFill>
              <a:latin typeface="Calisto MT" pitchFamily="18" charset="0"/>
            </a:rPr>
            <a:t>&gt; Performance Review: Existing SOEs </a:t>
          </a:r>
          <a:endParaRPr lang="en-GB" sz="2200" b="1" kern="1200" dirty="0">
            <a:solidFill>
              <a:schemeClr val="tx1"/>
            </a:solidFill>
            <a:latin typeface="Calisto MT" pitchFamily="18" charset="0"/>
          </a:endParaRPr>
        </a:p>
      </dsp:txBody>
      <dsp:txXfrm>
        <a:off x="4" y="0"/>
        <a:ext cx="8021968" cy="464816"/>
      </dsp:txXfrm>
    </dsp:sp>
    <dsp:sp modelId="{E6AEAEE4-07A9-46E1-A576-91AACC2C4866}">
      <dsp:nvSpPr>
        <dsp:cNvPr id="0" name=""/>
        <dsp:cNvSpPr/>
      </dsp:nvSpPr>
      <dsp:spPr>
        <a:xfrm>
          <a:off x="4" y="533399"/>
          <a:ext cx="8762995" cy="464828"/>
        </a:xfrm>
        <a:prstGeom prst="roundRect">
          <a:avLst>
            <a:gd name="adj" fmla="val 10000"/>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b="1" kern="1200" dirty="0" smtClean="0">
              <a:solidFill>
                <a:schemeClr val="tx1"/>
              </a:solidFill>
              <a:latin typeface="Calisto MT" pitchFamily="18" charset="0"/>
            </a:rPr>
            <a:t>&gt; Counting the Cost of Nationalisation in SA?</a:t>
          </a:r>
          <a:endParaRPr lang="en-GB" sz="2200" b="1" kern="1200" dirty="0">
            <a:solidFill>
              <a:schemeClr val="tx1"/>
            </a:solidFill>
            <a:latin typeface="Calisto MT" pitchFamily="18" charset="0"/>
          </a:endParaRPr>
        </a:p>
      </dsp:txBody>
      <dsp:txXfrm>
        <a:off x="4" y="533399"/>
        <a:ext cx="7517798" cy="464828"/>
      </dsp:txXfrm>
    </dsp:sp>
    <dsp:sp modelId="{BBB193BC-C5E0-44EE-A7F8-1ECAD787C937}">
      <dsp:nvSpPr>
        <dsp:cNvPr id="0" name=""/>
        <dsp:cNvSpPr/>
      </dsp:nvSpPr>
      <dsp:spPr>
        <a:xfrm>
          <a:off x="0" y="1066802"/>
          <a:ext cx="8762995" cy="449576"/>
        </a:xfrm>
        <a:prstGeom prst="roundRect">
          <a:avLst>
            <a:gd name="adj" fmla="val 10000"/>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b="1" kern="1200" dirty="0" smtClean="0">
              <a:solidFill>
                <a:schemeClr val="tx1"/>
              </a:solidFill>
              <a:latin typeface="Calisto MT" pitchFamily="18" charset="0"/>
            </a:rPr>
            <a:t>&gt; Conclusion &amp; Recommendations</a:t>
          </a:r>
          <a:endParaRPr lang="en-GB" sz="2200" b="1" kern="1200" dirty="0">
            <a:solidFill>
              <a:schemeClr val="tx1"/>
            </a:solidFill>
            <a:latin typeface="Calisto MT" pitchFamily="18" charset="0"/>
          </a:endParaRPr>
        </a:p>
      </dsp:txBody>
      <dsp:txXfrm>
        <a:off x="0" y="1066802"/>
        <a:ext cx="7517798" cy="449576"/>
      </dsp:txXfrm>
    </dsp:sp>
    <dsp:sp modelId="{04EB4A4F-48B6-439C-9637-23B146F50445}">
      <dsp:nvSpPr>
        <dsp:cNvPr id="0" name=""/>
        <dsp:cNvSpPr/>
      </dsp:nvSpPr>
      <dsp:spPr>
        <a:xfrm flipH="1">
          <a:off x="8000998" y="304801"/>
          <a:ext cx="360804" cy="401193"/>
        </a:xfrm>
        <a:prstGeom prst="downArrow">
          <a:avLst/>
        </a:prstGeom>
        <a:solidFill>
          <a:srgbClr val="FF0000">
            <a:alpha val="90000"/>
          </a:srgb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endParaRPr lang="en-GB" sz="1800" kern="1200"/>
        </a:p>
      </dsp:txBody>
      <dsp:txXfrm flipH="1">
        <a:off x="8000998" y="304801"/>
        <a:ext cx="360804" cy="401193"/>
      </dsp:txXfrm>
    </dsp:sp>
    <dsp:sp modelId="{83E38884-37B0-4133-8A7E-38E7F292047A}">
      <dsp:nvSpPr>
        <dsp:cNvPr id="0" name=""/>
        <dsp:cNvSpPr/>
      </dsp:nvSpPr>
      <dsp:spPr>
        <a:xfrm>
          <a:off x="8382002" y="914399"/>
          <a:ext cx="360812" cy="401193"/>
        </a:xfrm>
        <a:prstGeom prst="downArrow">
          <a:avLst>
            <a:gd name="adj1" fmla="val 55000"/>
            <a:gd name="adj2" fmla="val 45000"/>
          </a:avLst>
        </a:prstGeom>
        <a:solidFill>
          <a:srgbClr val="FF0000">
            <a:alpha val="90000"/>
          </a:srgbClr>
        </a:solidFill>
        <a:ln w="25400" cap="flat" cmpd="sng" algn="ctr">
          <a:solidFill>
            <a:schemeClr val="accent2">
              <a:tint val="40000"/>
              <a:alpha val="90000"/>
              <a:hueOff val="5025821"/>
              <a:satOff val="-4378"/>
              <a:lumOff val="-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endParaRPr lang="en-GB" sz="1800" kern="1200"/>
        </a:p>
      </dsp:txBody>
      <dsp:txXfrm>
        <a:off x="8382002" y="914399"/>
        <a:ext cx="360812" cy="401193"/>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A494511D-D787-4982-BAD8-C6B65489930B}" type="datetimeFigureOut">
              <a:rPr lang="en-US"/>
              <a:pPr>
                <a:defRPr/>
              </a:pPr>
              <a:t>12/2/2011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A7DB797-90BA-41A2-8A2F-00AB64CEEDA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p:spPr>
      </p:sp>
      <p:sp>
        <p:nvSpPr>
          <p:cNvPr id="778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778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232A92F-BE63-41A2-BC50-07A41BD46917}"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15E7E87-15E6-4138-97B4-5EB4957A1366}" type="datetimeFigureOut">
              <a:rPr lang="en-US"/>
              <a:pPr>
                <a:defRPr/>
              </a:pPr>
              <a:t>12/2/2011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00C35530-CE9E-4A12-9AB7-96476127BA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412ADFA-E9B1-4454-AA0D-658D88F4DC79}" type="datetimeFigureOut">
              <a:rPr lang="en-US"/>
              <a:pPr>
                <a:defRPr/>
              </a:pPr>
              <a:t>12/2/2011</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EADB6CB0-16F3-4D60-B26B-9A5C7AE00DA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04D8D68-BAA4-4FDD-9270-B01C3A0AECBC}" type="datetimeFigureOut">
              <a:rPr lang="en-US"/>
              <a:pPr>
                <a:defRPr/>
              </a:pPr>
              <a:t>12/2/2011</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1D7A75F0-FC3C-4E8D-AF31-BFC3E6960B4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77FFE9B-DB91-48C8-B681-4F8A606DCC2E}" type="datetimeFigureOut">
              <a:rPr lang="en-US"/>
              <a:pPr>
                <a:defRPr/>
              </a:pPr>
              <a:t>12/2/2011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5BCF5139-1ACA-4903-94F8-12E2CECEBC26}"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AB2331D-4A3D-4DF0-8EC2-F13C15A25586}" type="datetimeFigureOut">
              <a:rPr lang="en-US"/>
              <a:pPr>
                <a:defRPr/>
              </a:pPr>
              <a:t>12/2/2011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ED542B69-70BD-4095-9D2D-FB266ED0188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E8AEC4E-483D-401C-B1D9-76BCCFFB3D6B}" type="datetimeFigureOut">
              <a:rPr lang="en-US"/>
              <a:pPr>
                <a:defRPr/>
              </a:pPr>
              <a:t>12/2/2011</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4C0E3B4-B8F8-475B-BCCC-BB3E79311C16}" type="datetimeFigureOut">
              <a:rPr lang="en-US"/>
              <a:pPr>
                <a:defRPr/>
              </a:pPr>
              <a:t>12/2/2011</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381000" y="6172200"/>
            <a:ext cx="2133600" cy="365125"/>
          </a:xfrm>
        </p:spPr>
        <p:txBody>
          <a:bodyPr/>
          <a:lstStyle>
            <a:lvl1pPr>
              <a:defRPr/>
            </a:lvl1pPr>
          </a:lstStyle>
          <a:p>
            <a:pPr>
              <a:defRPr/>
            </a:pPr>
            <a:fld id="{F18FEDE5-C39A-4B32-A589-F4561124FB68}" type="datetimeFigureOut">
              <a:rPr lang="en-US"/>
              <a:pPr>
                <a:defRPr/>
              </a:pPr>
              <a:t>12/2/2011</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1A08767-CF19-427C-86D7-1A600D03FB60}" type="datetimeFigureOut">
              <a:rPr lang="en-US"/>
              <a:pPr>
                <a:defRPr/>
              </a:pPr>
              <a:t>12/2/2011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2532E637-F82D-4296-A4A2-0CC2FE03566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F3C97A6-BBB8-4CB0-B979-3043AC02AF4A}" type="datetimeFigureOut">
              <a:rPr lang="en-US"/>
              <a:pPr>
                <a:defRPr/>
              </a:pPr>
              <a:t>12/2/2011</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493BC80C-95DB-4C08-9DEC-2DD21D6DC2C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ED8550E-8345-46BE-9658-6827948BF62B}" type="datetimeFigureOut">
              <a:rPr lang="en-US"/>
              <a:pPr>
                <a:defRPr/>
              </a:pPr>
              <a:t>12/2/2011</a:t>
            </a:fld>
            <a:endParaRPr lang="en-US"/>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9"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FD9BB38F-41F6-441E-93F4-1634A3C90D8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3376388-5D5A-4112-8F40-3623B75C507A}" type="datetimeFigureOut">
              <a:rPr lang="en-US"/>
              <a:pPr>
                <a:defRPr/>
              </a:pPr>
              <a:t>12/2/2011</a:t>
            </a:fld>
            <a:endParaRPr lang="en-US"/>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5"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68C202AA-4364-4059-A709-C8B68527E84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D9C75F4-CDB8-4364-A9E9-0B901A693A44}" type="datetimeFigureOut">
              <a:rPr lang="en-US"/>
              <a:pPr>
                <a:defRPr/>
              </a:pPr>
              <a:t>12/2/2011</a:t>
            </a:fld>
            <a:endParaRPr lang="en-US"/>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544868E6-782B-4FA1-AB0E-D34066432DB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cstate="email"/>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24840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6656E32D-658D-47D1-B86E-7B632949F674}" type="datetimeFigureOut">
              <a:rPr lang="en-US"/>
              <a:pPr>
                <a:defRPr/>
              </a:pPr>
              <a:t>12/2/2011</a:t>
            </a:fld>
            <a:endParaRPr lang="en-US"/>
          </a:p>
        </p:txBody>
      </p:sp>
    </p:spTree>
  </p:cSld>
  <p:clrMap bg1="lt1" tx1="dk1" bg2="lt2" tx2="dk2" accent1="accent1" accent2="accent2" accent3="accent3" accent4="accent4" accent5="accent5" accent6="accent6" hlink="hlink" folHlink="folHlink"/>
  <p:sldLayoutIdLst>
    <p:sldLayoutId id="2147483819" r:id="rId1"/>
    <p:sldLayoutId id="2147483817" r:id="rId2"/>
    <p:sldLayoutId id="2147483818"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 id="2147483828" r:id="rId12"/>
    <p:sldLayoutId id="2147483829" r:id="rId1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3" Type="http://schemas.openxmlformats.org/officeDocument/2006/relationships/hyperlink" Target="mailto:yinkaoj@treasury.fs.gov.za" TargetMode="External"/><Relationship Id="rId2" Type="http://schemas.openxmlformats.org/officeDocument/2006/relationships/hyperlink" Target="mailto:Moses.Itumeleng@treasury.fs.gov.za"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www.mining.com/wp-content/uploads/2011/08/chart_mineral_resources_global_reserve_estimates.jpg" TargetMode="External"/><Relationship Id="rId2" Type="http://schemas.openxmlformats.org/officeDocument/2006/relationships/image" Target="../media/image3.emf"/><Relationship Id="rId1"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e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5"/>
          <p:cNvSpPr>
            <a:spLocks noChangeArrowheads="1"/>
          </p:cNvSpPr>
          <p:nvPr/>
        </p:nvSpPr>
        <p:spPr bwMode="auto">
          <a:xfrm>
            <a:off x="914400" y="1676400"/>
            <a:ext cx="7467600" cy="3846513"/>
          </a:xfrm>
          <a:prstGeom prst="rect">
            <a:avLst/>
          </a:prstGeom>
          <a:noFill/>
          <a:ln w="9525">
            <a:noFill/>
            <a:miter lim="800000"/>
            <a:headEnd/>
            <a:tailEnd/>
          </a:ln>
        </p:spPr>
        <p:txBody>
          <a:bodyPr>
            <a:spAutoFit/>
          </a:bodyPr>
          <a:lstStyle/>
          <a:p>
            <a:pPr algn="ctr">
              <a:buFont typeface="Arial" charset="0"/>
              <a:buNone/>
            </a:pPr>
            <a:r>
              <a:rPr lang="en-US" i="1">
                <a:latin typeface="Calisto MT" pitchFamily="18" charset="0"/>
              </a:rPr>
              <a:t>by</a:t>
            </a:r>
          </a:p>
          <a:p>
            <a:pPr algn="ctr">
              <a:buFont typeface="Arial" charset="0"/>
              <a:buNone/>
            </a:pPr>
            <a:r>
              <a:rPr lang="en-US" i="1">
                <a:latin typeface="Calisto MT" pitchFamily="18" charset="0"/>
              </a:rPr>
              <a:t>  </a:t>
            </a:r>
          </a:p>
          <a:p>
            <a:pPr algn="ctr">
              <a:buFont typeface="Arial" charset="0"/>
              <a:buNone/>
            </a:pPr>
            <a:r>
              <a:rPr lang="en-US">
                <a:latin typeface="Calisto MT" pitchFamily="18" charset="0"/>
              </a:rPr>
              <a:t>I.J. Moses  &amp; O.S. Omoshoro-Jones </a:t>
            </a:r>
          </a:p>
          <a:p>
            <a:pPr algn="ctr">
              <a:buFont typeface="Arial" charset="0"/>
              <a:buNone/>
            </a:pPr>
            <a:endParaRPr lang="en-US">
              <a:latin typeface="Calisto MT" pitchFamily="18" charset="0"/>
            </a:endParaRPr>
          </a:p>
          <a:p>
            <a:pPr algn="ctr">
              <a:buFont typeface="Arial" charset="0"/>
              <a:buNone/>
            </a:pPr>
            <a:endParaRPr lang="en-US">
              <a:latin typeface="Calisto MT" pitchFamily="18" charset="0"/>
            </a:endParaRPr>
          </a:p>
          <a:p>
            <a:pPr algn="ctr">
              <a:buFont typeface="Arial" charset="0"/>
              <a:buNone/>
            </a:pPr>
            <a:r>
              <a:rPr lang="en-US" sz="1600">
                <a:latin typeface="Calisto MT" pitchFamily="18" charset="0"/>
              </a:rPr>
              <a:t>3</a:t>
            </a:r>
            <a:r>
              <a:rPr lang="en-US" sz="1600" baseline="30000">
                <a:latin typeface="Calisto MT" pitchFamily="18" charset="0"/>
              </a:rPr>
              <a:t>rd</a:t>
            </a:r>
            <a:r>
              <a:rPr lang="en-US" sz="1600">
                <a:latin typeface="Calisto MT" pitchFamily="18" charset="0"/>
              </a:rPr>
              <a:t>  Annual Congress, Public Sector Economist Forum , Protea Kruger Gate Hotel, Mpumalanga, 28 – 31 November, 2011</a:t>
            </a:r>
          </a:p>
          <a:p>
            <a:pPr algn="ctr">
              <a:buFont typeface="Arial" charset="0"/>
              <a:buNone/>
            </a:pPr>
            <a:endParaRPr lang="en-US" sz="1600">
              <a:latin typeface="Calisto MT" pitchFamily="18" charset="0"/>
            </a:endParaRPr>
          </a:p>
          <a:p>
            <a:pPr algn="ctr">
              <a:buFont typeface="Arial" charset="0"/>
              <a:buNone/>
            </a:pPr>
            <a:endParaRPr lang="en-US" sz="1600">
              <a:latin typeface="Calisto MT" pitchFamily="18" charset="0"/>
            </a:endParaRPr>
          </a:p>
          <a:p>
            <a:pPr algn="ctr">
              <a:buFont typeface="Arial" charset="0"/>
              <a:buNone/>
            </a:pPr>
            <a:endParaRPr lang="en-US">
              <a:latin typeface="Calisto MT" pitchFamily="18" charset="0"/>
            </a:endParaRPr>
          </a:p>
          <a:p>
            <a:pPr algn="just">
              <a:buFont typeface="Arial" charset="0"/>
              <a:buChar char="•"/>
            </a:pPr>
            <a:r>
              <a:rPr lang="en-US" sz="1200" i="1">
                <a:solidFill>
                  <a:srgbClr val="FF0000"/>
                </a:solidFill>
                <a:latin typeface="Calisto MT" pitchFamily="18" charset="0"/>
              </a:rPr>
              <a:t> An earlier version of this paper was presented at the Provincial Executive Council &amp; Provincial Working Committee conference (chaired by the FS Premier) on 1</a:t>
            </a:r>
            <a:r>
              <a:rPr lang="en-US" sz="1200" i="1" baseline="30000">
                <a:solidFill>
                  <a:srgbClr val="FF0000"/>
                </a:solidFill>
                <a:latin typeface="Calisto MT" pitchFamily="18" charset="0"/>
              </a:rPr>
              <a:t>st</a:t>
            </a:r>
            <a:r>
              <a:rPr lang="en-US" sz="1200" i="1">
                <a:solidFill>
                  <a:srgbClr val="FF0000"/>
                </a:solidFill>
                <a:latin typeface="Calisto MT" pitchFamily="18" charset="0"/>
              </a:rPr>
              <a:t> October, 2011 held at Phillip Sanders, Bloemfontein, Free State.</a:t>
            </a:r>
          </a:p>
          <a:p>
            <a:pPr algn="just"/>
            <a:endParaRPr lang="en-US" sz="1200" i="1">
              <a:solidFill>
                <a:srgbClr val="FF0000"/>
              </a:solidFill>
              <a:latin typeface="Calisto MT" pitchFamily="18" charset="0"/>
            </a:endParaRPr>
          </a:p>
          <a:p>
            <a:pPr algn="just">
              <a:buFont typeface="Arial" charset="0"/>
              <a:buChar char="•"/>
            </a:pPr>
            <a:r>
              <a:rPr lang="en-US" sz="1200" i="1">
                <a:solidFill>
                  <a:srgbClr val="FF0000"/>
                </a:solidFill>
                <a:latin typeface="Calisto MT" pitchFamily="18" charset="0"/>
              </a:rPr>
              <a:t> The views and opinions in this extensive research </a:t>
            </a:r>
            <a:r>
              <a:rPr lang="en-US" sz="1200" i="1" u="sng">
                <a:solidFill>
                  <a:srgbClr val="FF0000"/>
                </a:solidFill>
                <a:latin typeface="Calisto MT" pitchFamily="18" charset="0"/>
              </a:rPr>
              <a:t>are not</a:t>
            </a:r>
            <a:r>
              <a:rPr lang="en-US" sz="1200" i="1">
                <a:solidFill>
                  <a:srgbClr val="FF0000"/>
                </a:solidFill>
                <a:latin typeface="Calisto MT" pitchFamily="18" charset="0"/>
              </a:rPr>
              <a:t> that of the Free State Department of Treasury. This paper present </a:t>
            </a:r>
            <a:r>
              <a:rPr lang="en-US" sz="1200" i="1" u="sng">
                <a:solidFill>
                  <a:srgbClr val="FF0000"/>
                </a:solidFill>
                <a:latin typeface="Calisto MT" pitchFamily="18" charset="0"/>
              </a:rPr>
              <a:t>only a balance evidence</a:t>
            </a:r>
            <a:r>
              <a:rPr lang="en-US" sz="1200" i="1">
                <a:solidFill>
                  <a:srgbClr val="FF0000"/>
                </a:solidFill>
                <a:latin typeface="Calisto MT" pitchFamily="18" charset="0"/>
              </a:rPr>
              <a:t> that have been empirically, theoretically and historically verified. There is no biasness, external and/or political influence or ideology. ©All rights reserved - September 2011</a:t>
            </a:r>
            <a:endParaRPr lang="en-US" sz="1200" i="1">
              <a:solidFill>
                <a:srgbClr val="FF0000"/>
              </a:solidFill>
            </a:endParaRPr>
          </a:p>
        </p:txBody>
      </p:sp>
      <p:sp>
        <p:nvSpPr>
          <p:cNvPr id="13315" name="Rectangle 8"/>
          <p:cNvSpPr>
            <a:spLocks noChangeArrowheads="1"/>
          </p:cNvSpPr>
          <p:nvPr/>
        </p:nvSpPr>
        <p:spPr bwMode="auto">
          <a:xfrm>
            <a:off x="0" y="304800"/>
            <a:ext cx="9144000" cy="1138238"/>
          </a:xfrm>
          <a:prstGeom prst="rect">
            <a:avLst/>
          </a:prstGeom>
          <a:noFill/>
          <a:ln w="9525">
            <a:noFill/>
            <a:miter lim="800000"/>
            <a:headEnd/>
            <a:tailEnd/>
          </a:ln>
        </p:spPr>
        <p:txBody>
          <a:bodyPr>
            <a:spAutoFit/>
          </a:bodyPr>
          <a:lstStyle/>
          <a:p>
            <a:pPr algn="ctr"/>
            <a:endParaRPr lang="en-US" sz="2400" b="1">
              <a:latin typeface="Calisto MT" pitchFamily="18" charset="0"/>
            </a:endParaRPr>
          </a:p>
          <a:p>
            <a:pPr algn="ctr"/>
            <a:r>
              <a:rPr lang="en-US" sz="2400" b="1">
                <a:latin typeface="Calisto MT" pitchFamily="18" charset="0"/>
              </a:rPr>
              <a:t>NATIONALISING MINES IN SOUTH AFRICA</a:t>
            </a:r>
            <a:r>
              <a:rPr lang="en-US" sz="2400">
                <a:latin typeface="Calisto MT" pitchFamily="18" charset="0"/>
              </a:rPr>
              <a:t>: </a:t>
            </a:r>
          </a:p>
          <a:p>
            <a:pPr algn="ctr"/>
            <a:r>
              <a:rPr lang="en-US" sz="2000" i="1">
                <a:latin typeface="Calisto MT" pitchFamily="18" charset="0"/>
              </a:rPr>
              <a:t>A Critical Review of Proposed Models, Prospective Challenges and Socio-Economic Impacts </a:t>
            </a:r>
            <a:endParaRPr lang="en-US" sz="2000"/>
          </a:p>
        </p:txBody>
      </p:sp>
    </p:spTree>
  </p:cSld>
  <p:clrMapOvr>
    <a:masterClrMapping/>
  </p:clrMapOvr>
  <p:transition spd="slow">
    <p:pull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3"/>
          <p:cNvSpPr>
            <a:spLocks noGrp="1"/>
          </p:cNvSpPr>
          <p:nvPr>
            <p:ph type="title"/>
          </p:nvPr>
        </p:nvSpPr>
        <p:spPr>
          <a:xfrm>
            <a:off x="0" y="0"/>
            <a:ext cx="8991600" cy="914400"/>
          </a:xfrm>
        </p:spPr>
        <p:txBody>
          <a:bodyPr/>
          <a:lstStyle/>
          <a:p>
            <a:r>
              <a:rPr lang="en-US" sz="2800" b="1" smtClean="0">
                <a:solidFill>
                  <a:srgbClr val="C00000"/>
                </a:solidFill>
                <a:latin typeface="Calisto MT" pitchFamily="18" charset="0"/>
              </a:rPr>
              <a:t>Yet...</a:t>
            </a:r>
            <a:r>
              <a:rPr lang="en-US" sz="2800" smtClean="0">
                <a:solidFill>
                  <a:srgbClr val="C00000"/>
                </a:solidFill>
                <a:latin typeface="Calisto MT" pitchFamily="18" charset="0"/>
              </a:rPr>
              <a:t>SA mining industry contributions to the economy remains significant…</a:t>
            </a:r>
            <a:endParaRPr lang="en-GB" sz="2800" smtClean="0">
              <a:solidFill>
                <a:srgbClr val="C00000"/>
              </a:solidFill>
            </a:endParaRPr>
          </a:p>
        </p:txBody>
      </p:sp>
      <p:sp>
        <p:nvSpPr>
          <p:cNvPr id="5" name="Content Placeholder 4"/>
          <p:cNvSpPr>
            <a:spLocks noGrp="1"/>
          </p:cNvSpPr>
          <p:nvPr>
            <p:ph idx="1"/>
          </p:nvPr>
        </p:nvSpPr>
        <p:spPr>
          <a:xfrm>
            <a:off x="0" y="1066800"/>
            <a:ext cx="9144000" cy="4495800"/>
          </a:xfrm>
        </p:spPr>
        <p:txBody>
          <a:bodyPr/>
          <a:lstStyle/>
          <a:p>
            <a:pPr>
              <a:buFont typeface="Arial" charset="0"/>
              <a:buNone/>
              <a:defRPr/>
            </a:pPr>
            <a:r>
              <a:rPr lang="en-US" sz="1900" b="1" dirty="0" smtClean="0">
                <a:latin typeface="Calisto MT" pitchFamily="18" charset="0"/>
              </a:rPr>
              <a:t>SA Mining industry has been able to:</a:t>
            </a:r>
          </a:p>
          <a:p>
            <a:pPr marL="228600" indent="-171450">
              <a:spcBef>
                <a:spcPts val="600"/>
              </a:spcBef>
              <a:spcAft>
                <a:spcPts val="600"/>
              </a:spcAft>
              <a:defRPr/>
            </a:pPr>
            <a:r>
              <a:rPr lang="en-US" sz="1900" dirty="0" smtClean="0">
                <a:latin typeface="Calisto MT" pitchFamily="18" charset="0"/>
              </a:rPr>
              <a:t>contribute about 19% of GDP (8.8% directly); over 50% of merchandise exports (</a:t>
            </a:r>
            <a:r>
              <a:rPr lang="en-US" sz="1900" i="1" dirty="0" smtClean="0">
                <a:latin typeface="Calisto MT" pitchFamily="18" charset="0"/>
              </a:rPr>
              <a:t>if secondary beneficiated mineral exports are added</a:t>
            </a:r>
            <a:r>
              <a:rPr lang="en-US" sz="1900" dirty="0" smtClean="0">
                <a:latin typeface="Calisto MT" pitchFamily="18" charset="0"/>
              </a:rPr>
              <a:t>); </a:t>
            </a:r>
          </a:p>
          <a:p>
            <a:pPr marL="228600" indent="-171450">
              <a:spcBef>
                <a:spcPts val="600"/>
              </a:spcBef>
              <a:spcAft>
                <a:spcPts val="600"/>
              </a:spcAft>
              <a:defRPr/>
            </a:pPr>
            <a:r>
              <a:rPr lang="en-US" sz="1900" dirty="0" smtClean="0">
                <a:latin typeface="Calisto MT" pitchFamily="18" charset="0"/>
              </a:rPr>
              <a:t>provide about 1 million jobs (creates 500 000 jobs indirectly); </a:t>
            </a:r>
          </a:p>
          <a:p>
            <a:pPr marL="228600" indent="-171450" algn="just">
              <a:spcBef>
                <a:spcPts val="600"/>
              </a:spcBef>
              <a:spcAft>
                <a:spcPts val="600"/>
              </a:spcAft>
              <a:defRPr/>
            </a:pPr>
            <a:r>
              <a:rPr lang="en-US" sz="1900" dirty="0" smtClean="0">
                <a:latin typeface="Calisto MT" pitchFamily="18" charset="0"/>
              </a:rPr>
              <a:t>account for 6% of total non-agricultural formal employment in the economy and 7.8% of total private sector non-agricultural employment (SARB,2011)</a:t>
            </a:r>
          </a:p>
          <a:p>
            <a:pPr marL="228600" indent="-171450" algn="just">
              <a:spcBef>
                <a:spcPts val="600"/>
              </a:spcBef>
              <a:spcAft>
                <a:spcPts val="600"/>
              </a:spcAft>
              <a:defRPr/>
            </a:pPr>
            <a:r>
              <a:rPr lang="en-US" sz="1900" dirty="0" smtClean="0">
                <a:latin typeface="Calisto MT" pitchFamily="18" charset="0"/>
              </a:rPr>
              <a:t>become a major contributor to the BBBEE deals or 33% of the number of such deals over the past 11 years</a:t>
            </a:r>
          </a:p>
          <a:p>
            <a:pPr marL="228600" indent="-171450">
              <a:spcBef>
                <a:spcPts val="600"/>
              </a:spcBef>
              <a:spcAft>
                <a:spcPts val="600"/>
              </a:spcAft>
              <a:defRPr/>
            </a:pPr>
            <a:r>
              <a:rPr lang="en-US" sz="1900" dirty="0" smtClean="0">
                <a:latin typeface="Calisto MT" pitchFamily="18" charset="0"/>
              </a:rPr>
              <a:t>utilized 93% of the country’s electricity generating capacity (</a:t>
            </a:r>
            <a:r>
              <a:rPr lang="en-US" sz="1900" i="1" dirty="0" smtClean="0">
                <a:latin typeface="Calisto MT" pitchFamily="18" charset="0"/>
              </a:rPr>
              <a:t>generate revenue to Eskom</a:t>
            </a:r>
            <a:r>
              <a:rPr lang="en-US" sz="1900" dirty="0" smtClean="0">
                <a:latin typeface="Calisto MT" pitchFamily="18" charset="0"/>
              </a:rPr>
              <a:t>)</a:t>
            </a:r>
          </a:p>
          <a:p>
            <a:pPr marL="228600" indent="-171450">
              <a:spcBef>
                <a:spcPts val="600"/>
              </a:spcBef>
              <a:spcAft>
                <a:spcPts val="600"/>
              </a:spcAft>
              <a:defRPr/>
            </a:pPr>
            <a:r>
              <a:rPr lang="en-US" sz="1900" dirty="0" smtClean="0">
                <a:latin typeface="Calisto MT" pitchFamily="18" charset="0"/>
              </a:rPr>
              <a:t>utilized about 30% of the country’s liquid fuel supply (</a:t>
            </a:r>
            <a:r>
              <a:rPr lang="en-US" sz="1900" i="1" dirty="0" smtClean="0">
                <a:latin typeface="Calisto MT" pitchFamily="18" charset="0"/>
              </a:rPr>
              <a:t>increase the usage of coal</a:t>
            </a:r>
            <a:r>
              <a:rPr lang="en-US" sz="1900" dirty="0" smtClean="0">
                <a:latin typeface="Calisto MT" pitchFamily="18" charset="0"/>
              </a:rPr>
              <a:t> etc)</a:t>
            </a:r>
          </a:p>
          <a:p>
            <a:pPr marL="228600" indent="-171450">
              <a:spcBef>
                <a:spcPts val="600"/>
              </a:spcBef>
              <a:spcAft>
                <a:spcPts val="600"/>
              </a:spcAft>
              <a:defRPr/>
            </a:pPr>
            <a:r>
              <a:rPr lang="en-US" sz="1900" dirty="0" smtClean="0">
                <a:latin typeface="Calisto MT" pitchFamily="18" charset="0"/>
              </a:rPr>
              <a:t>Total contribution amounts to a third of JSE the market capitalization</a:t>
            </a:r>
          </a:p>
          <a:p>
            <a:pPr marL="228600" indent="-171450">
              <a:defRPr/>
            </a:pPr>
            <a:endParaRPr lang="en-US" sz="1800" dirty="0" smtClean="0">
              <a:latin typeface="Calisto MT" pitchFamily="18" charset="0"/>
            </a:endParaRPr>
          </a:p>
          <a:p>
            <a:pPr indent="-171450" algn="just">
              <a:defRPr/>
            </a:pPr>
            <a:endParaRPr lang="en-US" sz="1800" dirty="0" smtClean="0">
              <a:latin typeface="Calisto MT" pitchFamily="18" charset="0"/>
            </a:endParaRPr>
          </a:p>
          <a:p>
            <a:pPr indent="-171450" algn="just">
              <a:defRPr/>
            </a:pPr>
            <a:endParaRPr lang="en-US" sz="1800" dirty="0" smtClean="0">
              <a:latin typeface="Calisto MT" pitchFamily="18" charset="0"/>
            </a:endParaRPr>
          </a:p>
          <a:p>
            <a:pPr>
              <a:buFont typeface="Arial" charset="0"/>
              <a:buNone/>
              <a:defRPr/>
            </a:pPr>
            <a:endParaRPr lang="en-GB" sz="1800" dirty="0" smtClean="0"/>
          </a:p>
          <a:p>
            <a:pPr>
              <a:defRPr/>
            </a:pP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4"/>
          <p:cNvSpPr>
            <a:spLocks noGrp="1"/>
          </p:cNvSpPr>
          <p:nvPr>
            <p:ph type="title"/>
          </p:nvPr>
        </p:nvSpPr>
        <p:spPr>
          <a:xfrm>
            <a:off x="0" y="0"/>
            <a:ext cx="9144000" cy="838200"/>
          </a:xfrm>
        </p:spPr>
        <p:txBody>
          <a:bodyPr/>
          <a:lstStyle/>
          <a:p>
            <a:r>
              <a:rPr lang="en-US" sz="2800" b="1" smtClean="0">
                <a:solidFill>
                  <a:srgbClr val="C00000"/>
                </a:solidFill>
                <a:latin typeface="Calisto MT" pitchFamily="18" charset="0"/>
              </a:rPr>
              <a:t>Yet...SA mining industry contributions to the economy remains significant…</a:t>
            </a:r>
            <a:r>
              <a:rPr lang="en-US" sz="2800" smtClean="0">
                <a:solidFill>
                  <a:srgbClr val="C00000"/>
                </a:solidFill>
                <a:latin typeface="Calisto MT" pitchFamily="18" charset="0"/>
              </a:rPr>
              <a:t>(</a:t>
            </a:r>
            <a:r>
              <a:rPr lang="en-US" sz="2800" i="1" smtClean="0">
                <a:solidFill>
                  <a:srgbClr val="C00000"/>
                </a:solidFill>
                <a:latin typeface="Calisto MT" pitchFamily="18" charset="0"/>
              </a:rPr>
              <a:t>contd.2</a:t>
            </a:r>
            <a:r>
              <a:rPr lang="en-US" sz="2800" smtClean="0">
                <a:solidFill>
                  <a:srgbClr val="C00000"/>
                </a:solidFill>
                <a:latin typeface="Calisto MT" pitchFamily="18" charset="0"/>
              </a:rPr>
              <a:t>)</a:t>
            </a:r>
            <a:endParaRPr lang="en-GB" sz="2800" smtClean="0">
              <a:solidFill>
                <a:srgbClr val="C00000"/>
              </a:solidFill>
            </a:endParaRPr>
          </a:p>
        </p:txBody>
      </p:sp>
      <p:sp>
        <p:nvSpPr>
          <p:cNvPr id="23555" name="Rectangle 9"/>
          <p:cNvSpPr>
            <a:spLocks noChangeArrowheads="1"/>
          </p:cNvSpPr>
          <p:nvPr/>
        </p:nvSpPr>
        <p:spPr bwMode="auto">
          <a:xfrm>
            <a:off x="0" y="914400"/>
            <a:ext cx="8991600" cy="1708150"/>
          </a:xfrm>
          <a:prstGeom prst="rect">
            <a:avLst/>
          </a:prstGeom>
          <a:noFill/>
          <a:ln w="9525">
            <a:noFill/>
            <a:miter lim="800000"/>
            <a:headEnd/>
            <a:tailEnd/>
          </a:ln>
        </p:spPr>
        <p:txBody>
          <a:bodyPr>
            <a:spAutoFit/>
          </a:bodyPr>
          <a:lstStyle/>
          <a:p>
            <a:pPr marL="228600" indent="-171450"/>
            <a:r>
              <a:rPr lang="en-US" b="1">
                <a:latin typeface="Calisto MT" pitchFamily="18" charset="0"/>
              </a:rPr>
              <a:t>SA Mining industry has been able to:</a:t>
            </a:r>
          </a:p>
          <a:p>
            <a:pPr marL="228600" indent="-171450">
              <a:spcBef>
                <a:spcPts val="600"/>
              </a:spcBef>
              <a:spcAft>
                <a:spcPts val="600"/>
              </a:spcAft>
              <a:buFont typeface="Arial" charset="0"/>
              <a:buChar char="•"/>
            </a:pPr>
            <a:r>
              <a:rPr lang="en-US">
                <a:latin typeface="Calisto MT" pitchFamily="18" charset="0"/>
              </a:rPr>
              <a:t>generate 18% of gross investment (10% directly); approximately 30% of capital inflows into the economy via the financial account of the balance of payments</a:t>
            </a:r>
          </a:p>
          <a:p>
            <a:pPr marL="228600" indent="-171450" algn="just">
              <a:spcBef>
                <a:spcPts val="600"/>
              </a:spcBef>
              <a:spcAft>
                <a:spcPts val="600"/>
              </a:spcAft>
              <a:buFont typeface="Arial" charset="0"/>
              <a:buChar char="•"/>
            </a:pPr>
            <a:r>
              <a:rPr lang="en-US">
                <a:latin typeface="Calisto MT" pitchFamily="18" charset="0"/>
              </a:rPr>
              <a:t>produce about 10% to 20% of direct corporate tax receipts (R33 billion in 2008, R10.5 billion in 2009)</a:t>
            </a:r>
            <a:endParaRPr lang="en-US" b="1">
              <a:latin typeface="Calisto MT" pitchFamily="18" charset="0"/>
            </a:endParaRPr>
          </a:p>
        </p:txBody>
      </p:sp>
      <p:pic>
        <p:nvPicPr>
          <p:cNvPr id="12" name="Content Placeholder 4"/>
          <p:cNvPicPr>
            <a:picLocks noGrp="1"/>
          </p:cNvPicPr>
          <p:nvPr>
            <p:ph idx="1"/>
          </p:nvPr>
        </p:nvPicPr>
        <p:blipFill>
          <a:blip r:embed="rId2" cstate="email"/>
          <a:srcRect/>
          <a:stretch>
            <a:fillRect/>
          </a:stretch>
        </p:blipFill>
        <p:spPr>
          <a:xfrm>
            <a:off x="2209800" y="2362200"/>
            <a:ext cx="5410200" cy="3200400"/>
          </a:xfrm>
          <a:ln w="12700" cap="sq" cmpd="thickThin">
            <a:solidFill>
              <a:srgbClr val="000000"/>
            </a:solidFill>
          </a:ln>
          <a:effectLst>
            <a:innerShdw blurRad="76200">
              <a:srgbClr val="000000"/>
            </a:innerShdw>
          </a:effectLst>
        </p:spPr>
      </p:pic>
    </p:spTree>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381000" y="228600"/>
            <a:ext cx="8229600" cy="533400"/>
          </a:xfrm>
        </p:spPr>
        <p:txBody>
          <a:bodyPr/>
          <a:lstStyle/>
          <a:p>
            <a:r>
              <a:rPr lang="en-US" sz="3600" b="1" smtClean="0">
                <a:latin typeface="Calisto MT" pitchFamily="18" charset="0"/>
              </a:rPr>
              <a:t>Historical origin of the fierce debate…</a:t>
            </a:r>
            <a:endParaRPr lang="en-GB" sz="3600" b="1" smtClean="0">
              <a:latin typeface="Calisto MT" pitchFamily="18" charset="0"/>
            </a:endParaRPr>
          </a:p>
        </p:txBody>
      </p:sp>
      <p:sp>
        <p:nvSpPr>
          <p:cNvPr id="24579" name="Content Placeholder 2"/>
          <p:cNvSpPr>
            <a:spLocks noGrp="1"/>
          </p:cNvSpPr>
          <p:nvPr>
            <p:ph idx="1"/>
          </p:nvPr>
        </p:nvSpPr>
        <p:spPr>
          <a:xfrm>
            <a:off x="304800" y="914400"/>
            <a:ext cx="8534400" cy="4724400"/>
          </a:xfrm>
        </p:spPr>
        <p:txBody>
          <a:bodyPr/>
          <a:lstStyle/>
          <a:p>
            <a:endParaRPr lang="en-US" sz="1600" b="1" smtClean="0">
              <a:latin typeface="Calisto MT" pitchFamily="18" charset="0"/>
            </a:endParaRPr>
          </a:p>
          <a:p>
            <a:pPr algn="ctr">
              <a:buFont typeface="Arial" charset="0"/>
              <a:buNone/>
            </a:pPr>
            <a:r>
              <a:rPr lang="en-US" sz="1600" b="1" smtClean="0">
                <a:latin typeface="Calisto MT" pitchFamily="18" charset="0"/>
              </a:rPr>
              <a:t>	The People Shall Share In The Country's Wealth!</a:t>
            </a:r>
          </a:p>
          <a:p>
            <a:pPr algn="ctr">
              <a:buFont typeface="Arial" charset="0"/>
              <a:buNone/>
            </a:pPr>
            <a:r>
              <a:rPr lang="en-US" sz="1600" i="1" smtClean="0">
                <a:latin typeface="Calisto MT" pitchFamily="18" charset="0"/>
              </a:rPr>
              <a:t>“The national wealth of our country, the heritage of all South Africans, shall be restored to the people; </a:t>
            </a:r>
            <a:r>
              <a:rPr lang="en-US" sz="1600" i="1" smtClean="0">
                <a:solidFill>
                  <a:srgbClr val="C00000"/>
                </a:solidFill>
                <a:latin typeface="Calisto MT" pitchFamily="18" charset="0"/>
              </a:rPr>
              <a:t>The mineral wealth beneath the soil, the banks and the monopoly industry shall be transferred to the ownership of the people as a whole</a:t>
            </a:r>
            <a:r>
              <a:rPr lang="en-US" sz="1600" i="1" smtClean="0">
                <a:latin typeface="Calisto MT" pitchFamily="18" charset="0"/>
              </a:rPr>
              <a:t>;</a:t>
            </a:r>
            <a:r>
              <a:rPr lang="en-US" sz="1600" smtClean="0">
                <a:latin typeface="Calisto MT" pitchFamily="18" charset="0"/>
              </a:rPr>
              <a:t> </a:t>
            </a:r>
          </a:p>
          <a:p>
            <a:pPr algn="ctr">
              <a:buFont typeface="Arial" charset="0"/>
              <a:buNone/>
            </a:pPr>
            <a:r>
              <a:rPr lang="en-US" sz="1600" i="1" smtClean="0">
                <a:latin typeface="Calisto MT" pitchFamily="18" charset="0"/>
              </a:rPr>
              <a:t>All other industry and trade shall be controlled to assist the well-being of the people; </a:t>
            </a:r>
          </a:p>
          <a:p>
            <a:pPr algn="ctr">
              <a:buFont typeface="Arial" charset="0"/>
              <a:buNone/>
            </a:pPr>
            <a:r>
              <a:rPr lang="en-US" sz="1600" i="1" smtClean="0">
                <a:latin typeface="Calisto MT" pitchFamily="18" charset="0"/>
              </a:rPr>
              <a:t>All people shall have equal rights to trade where they choose, to manufacture and to enter all trades, crafts and professions.” </a:t>
            </a:r>
          </a:p>
          <a:p>
            <a:pPr algn="ctr">
              <a:buFont typeface="Arial" charset="0"/>
              <a:buNone/>
            </a:pPr>
            <a:endParaRPr lang="en-US" sz="1600" i="1" smtClean="0">
              <a:latin typeface="Calisto MT" pitchFamily="18" charset="0"/>
            </a:endParaRPr>
          </a:p>
          <a:p>
            <a:pPr algn="ctr">
              <a:buFont typeface="Arial" charset="0"/>
              <a:buNone/>
            </a:pPr>
            <a:r>
              <a:rPr lang="en-US" sz="1600" i="1" smtClean="0">
                <a:latin typeface="Calisto MT" pitchFamily="18" charset="0"/>
              </a:rPr>
              <a:t>	– </a:t>
            </a:r>
            <a:r>
              <a:rPr lang="en-US" sz="1600" smtClean="0">
                <a:latin typeface="Calisto MT" pitchFamily="18" charset="0"/>
              </a:rPr>
              <a:t>The Freedom Charter, 1955.</a:t>
            </a:r>
          </a:p>
          <a:p>
            <a:pPr algn="ctr">
              <a:buFont typeface="Arial" charset="0"/>
              <a:buNone/>
            </a:pPr>
            <a:r>
              <a:rPr lang="en-US" sz="1600" i="1" smtClean="0">
                <a:latin typeface="Calisto MT" pitchFamily="18" charset="0"/>
              </a:rPr>
              <a:t>“ It is true that in demanding the nationalisation of banks, the gold mines and the land, the Charter strikes a fatal blow at financial and gold-mining monopolies and farming interests that have for centuries plundered the country and condemned its people to servitude. </a:t>
            </a:r>
            <a:r>
              <a:rPr lang="en-US" sz="1600" i="1" smtClean="0">
                <a:solidFill>
                  <a:srgbClr val="C00000"/>
                </a:solidFill>
                <a:latin typeface="Calisto MT" pitchFamily="18" charset="0"/>
              </a:rPr>
              <a:t>But such a step is absolutely imperative and necessary because the realisation of the charter is inconceivable, in fact impossible, unless and until these monopolies are first smashed up and the national wealth of the country turned over </a:t>
            </a:r>
            <a:r>
              <a:rPr lang="en-US" sz="1600" i="1" smtClean="0">
                <a:latin typeface="Calisto MT" pitchFamily="18" charset="0"/>
              </a:rPr>
              <a:t>to the people</a:t>
            </a:r>
            <a:r>
              <a:rPr lang="en-US" sz="1600" smtClean="0">
                <a:latin typeface="Calisto MT" pitchFamily="18" charset="0"/>
              </a:rPr>
              <a:t>”.</a:t>
            </a:r>
          </a:p>
          <a:p>
            <a:pPr algn="ctr">
              <a:buFont typeface="Arial" charset="0"/>
              <a:buNone/>
            </a:pPr>
            <a:r>
              <a:rPr lang="en-US" sz="1600" smtClean="0">
                <a:latin typeface="Calisto MT" pitchFamily="18" charset="0"/>
              </a:rPr>
              <a:t>	 – Nelson Mandela, 1956</a:t>
            </a:r>
          </a:p>
          <a:p>
            <a:endParaRPr lang="en-GB" smtClean="0"/>
          </a:p>
        </p:txBody>
      </p:sp>
    </p:spTree>
  </p:cSld>
  <p:clrMapOvr>
    <a:masterClrMapping/>
  </p:clrMapOvr>
  <p:transition spd="slow">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p:cNvSpPr>
            <a:spLocks noGrp="1"/>
          </p:cNvSpPr>
          <p:nvPr>
            <p:ph idx="1"/>
          </p:nvPr>
        </p:nvSpPr>
        <p:spPr>
          <a:xfrm>
            <a:off x="152400" y="762000"/>
            <a:ext cx="8991600" cy="4724400"/>
          </a:xfrm>
        </p:spPr>
        <p:txBody>
          <a:bodyPr/>
          <a:lstStyle/>
          <a:p>
            <a:pPr marL="231775" indent="-231775">
              <a:buFont typeface="Arial" charset="0"/>
              <a:buBlip>
                <a:blip r:embed="rId2"/>
              </a:buBlip>
              <a:defRPr/>
            </a:pPr>
            <a:r>
              <a:rPr lang="en-US" sz="2000" dirty="0" smtClean="0">
                <a:latin typeface="Calisto MT" pitchFamily="18" charset="0"/>
              </a:rPr>
              <a:t>Variant definitions exists . Imperative to know which one is applicable to SA debate on Nationalisation.</a:t>
            </a:r>
          </a:p>
          <a:p>
            <a:pPr marL="231775" indent="-231775">
              <a:buFont typeface="Arial" charset="0"/>
              <a:buBlip>
                <a:blip r:embed="rId2"/>
              </a:buBlip>
              <a:defRPr/>
            </a:pPr>
            <a:r>
              <a:rPr lang="en-US" sz="2000" b="1" u="sng" dirty="0" smtClean="0">
                <a:latin typeface="Calisto MT" pitchFamily="18" charset="0"/>
              </a:rPr>
              <a:t>Oxford dictionary of Politics</a:t>
            </a:r>
            <a:r>
              <a:rPr lang="en-US" sz="2000" b="1" dirty="0" smtClean="0">
                <a:latin typeface="Calisto MT" pitchFamily="18" charset="0"/>
              </a:rPr>
              <a:t>: </a:t>
            </a:r>
            <a:r>
              <a:rPr lang="en-US" sz="2000" dirty="0" smtClean="0">
                <a:latin typeface="Calisto MT" pitchFamily="18" charset="0"/>
              </a:rPr>
              <a:t>Nationalisation is the transfer of private assets to public ownership</a:t>
            </a:r>
          </a:p>
          <a:p>
            <a:pPr marL="231775" indent="-231775">
              <a:buFont typeface="Arial" charset="0"/>
              <a:buBlip>
                <a:blip r:embed="rId2"/>
              </a:buBlip>
              <a:defRPr/>
            </a:pPr>
            <a:r>
              <a:rPr lang="en-US" sz="2000" b="1" u="sng" dirty="0" smtClean="0">
                <a:latin typeface="Calisto MT" pitchFamily="18" charset="0"/>
              </a:rPr>
              <a:t>Wikipedia definition</a:t>
            </a:r>
            <a:r>
              <a:rPr lang="en-US" sz="2000" b="1" dirty="0" smtClean="0">
                <a:latin typeface="Calisto MT" pitchFamily="18" charset="0"/>
              </a:rPr>
              <a:t>: </a:t>
            </a:r>
            <a:r>
              <a:rPr lang="en-US" sz="2000" dirty="0" smtClean="0">
                <a:latin typeface="Calisto MT" pitchFamily="18" charset="0"/>
              </a:rPr>
              <a:t>Nationalisation is the process of taking an industry/asset into the public ownership of a national government or State</a:t>
            </a:r>
          </a:p>
          <a:p>
            <a:pPr marL="231775" indent="-231775">
              <a:buFont typeface="Arial" charset="0"/>
              <a:buBlip>
                <a:blip r:embed="rId2"/>
              </a:buBlip>
              <a:defRPr/>
            </a:pPr>
            <a:r>
              <a:rPr lang="en-US" sz="2000" b="1" u="sng" dirty="0" smtClean="0">
                <a:latin typeface="Calisto MT" pitchFamily="18" charset="0"/>
              </a:rPr>
              <a:t>In a broader context</a:t>
            </a:r>
            <a:r>
              <a:rPr lang="en-US" sz="2000" b="1" dirty="0" smtClean="0">
                <a:latin typeface="Calisto MT" pitchFamily="18" charset="0"/>
              </a:rPr>
              <a:t>: </a:t>
            </a:r>
            <a:r>
              <a:rPr lang="en-US" sz="2000" dirty="0" smtClean="0">
                <a:latin typeface="Calisto MT" pitchFamily="18" charset="0"/>
              </a:rPr>
              <a:t>Nationalisation refers to the transfer of private assets and/or assets owned by lower level of government  e.g. local municipalities , to be to the public sector and owned by the State</a:t>
            </a:r>
          </a:p>
          <a:p>
            <a:pPr>
              <a:buFont typeface="Arial" charset="0"/>
              <a:buNone/>
              <a:defRPr/>
            </a:pPr>
            <a:r>
              <a:rPr lang="en-US" sz="2800" b="1" dirty="0" smtClean="0">
                <a:latin typeface="Calisto MT" pitchFamily="18" charset="0"/>
              </a:rPr>
              <a:t>But…ANCYL definition….</a:t>
            </a:r>
          </a:p>
          <a:p>
            <a:pPr marL="0" indent="0" algn="ctr">
              <a:buFont typeface="Arial" charset="0"/>
              <a:buNone/>
              <a:defRPr/>
            </a:pPr>
            <a:r>
              <a:rPr lang="en-US" sz="2000" dirty="0" smtClean="0">
                <a:latin typeface="Calisto MT" pitchFamily="18" charset="0"/>
              </a:rPr>
              <a:t>“Nationalisation of mines means the democratic government’s</a:t>
            </a:r>
            <a:r>
              <a:rPr lang="en-US" sz="2000" u="sng" dirty="0" smtClean="0">
                <a:latin typeface="Calisto MT" pitchFamily="18" charset="0"/>
              </a:rPr>
              <a:t> ownership </a:t>
            </a:r>
            <a:r>
              <a:rPr lang="en-US" sz="2000" dirty="0" smtClean="0">
                <a:latin typeface="Calisto MT" pitchFamily="18" charset="0"/>
              </a:rPr>
              <a:t>&amp; </a:t>
            </a:r>
            <a:r>
              <a:rPr lang="en-US" sz="2000" u="sng" dirty="0" smtClean="0">
                <a:latin typeface="Calisto MT" pitchFamily="18" charset="0"/>
              </a:rPr>
              <a:t>control </a:t>
            </a:r>
            <a:r>
              <a:rPr lang="en-US" sz="2000" dirty="0" smtClean="0">
                <a:latin typeface="Calisto MT" pitchFamily="18" charset="0"/>
              </a:rPr>
              <a:t>of mining activities, including exploration, extraction, production, trading &amp; beneficiation of resources in SA” (</a:t>
            </a:r>
            <a:r>
              <a:rPr lang="en-US" sz="2000" b="1" i="1" dirty="0" smtClean="0">
                <a:latin typeface="Calisto MT" pitchFamily="18" charset="0"/>
              </a:rPr>
              <a:t>cf. pg 2, par.6 of ANCYL discussion document)</a:t>
            </a:r>
          </a:p>
          <a:p>
            <a:pPr marL="231775" indent="-231775">
              <a:buFont typeface="Arial" charset="0"/>
              <a:buBlip>
                <a:blip r:embed="rId2"/>
              </a:buBlip>
              <a:defRPr/>
            </a:pPr>
            <a:endParaRPr lang="en-US" sz="2000" dirty="0" smtClean="0">
              <a:latin typeface="Calisto MT" pitchFamily="18" charset="0"/>
            </a:endParaRPr>
          </a:p>
        </p:txBody>
      </p:sp>
      <p:sp>
        <p:nvSpPr>
          <p:cNvPr id="25603" name="Title 1"/>
          <p:cNvSpPr>
            <a:spLocks noGrp="1"/>
          </p:cNvSpPr>
          <p:nvPr>
            <p:ph type="title"/>
          </p:nvPr>
        </p:nvSpPr>
        <p:spPr>
          <a:xfrm>
            <a:off x="0" y="0"/>
            <a:ext cx="9144000" cy="762000"/>
          </a:xfrm>
        </p:spPr>
        <p:txBody>
          <a:bodyPr/>
          <a:lstStyle/>
          <a:p>
            <a:r>
              <a:rPr lang="en-US" sz="2800" b="1" smtClean="0">
                <a:latin typeface="Calisto MT" pitchFamily="18" charset="0"/>
              </a:rPr>
              <a:t>Nationalization…. What does it mean?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274638"/>
            <a:ext cx="8229600" cy="868362"/>
          </a:xfrm>
        </p:spPr>
        <p:txBody>
          <a:bodyPr/>
          <a:lstStyle/>
          <a:p>
            <a:r>
              <a:rPr lang="en-US" sz="3200" b="1" smtClean="0">
                <a:latin typeface="Calisto MT" pitchFamily="18" charset="0"/>
              </a:rPr>
              <a:t>Nationalization…. What does it mean?</a:t>
            </a:r>
            <a:r>
              <a:rPr lang="en-US" sz="3200" i="1" smtClean="0">
                <a:latin typeface="Calisto MT" pitchFamily="18" charset="0"/>
              </a:rPr>
              <a:t> (2)</a:t>
            </a:r>
            <a:endParaRPr lang="en-GB" sz="3200" i="1" smtClean="0">
              <a:latin typeface="Calisto MT" pitchFamily="18" charset="0"/>
            </a:endParaRPr>
          </a:p>
        </p:txBody>
      </p:sp>
      <p:sp>
        <p:nvSpPr>
          <p:cNvPr id="20483" name="Content Placeholder 2"/>
          <p:cNvSpPr>
            <a:spLocks noGrp="1"/>
          </p:cNvSpPr>
          <p:nvPr>
            <p:ph idx="1"/>
          </p:nvPr>
        </p:nvSpPr>
        <p:spPr>
          <a:xfrm>
            <a:off x="0" y="1219200"/>
            <a:ext cx="8991600" cy="4343400"/>
          </a:xfrm>
        </p:spPr>
        <p:txBody>
          <a:bodyPr/>
          <a:lstStyle/>
          <a:p>
            <a:pPr algn="just">
              <a:buFont typeface="Arial" charset="0"/>
              <a:buBlip>
                <a:blip r:embed="rId2"/>
              </a:buBlip>
              <a:defRPr/>
            </a:pPr>
            <a:r>
              <a:rPr lang="en-US" sz="2000" dirty="0" smtClean="0">
                <a:latin typeface="Calisto MT" pitchFamily="18" charset="0"/>
              </a:rPr>
              <a:t>Nationalisation can be implemented by the State </a:t>
            </a:r>
            <a:r>
              <a:rPr lang="en-US" sz="2000" b="1" dirty="0" smtClean="0">
                <a:latin typeface="Calisto MT" pitchFamily="18" charset="0"/>
              </a:rPr>
              <a:t>with compensation</a:t>
            </a:r>
            <a:r>
              <a:rPr lang="en-US" sz="2000" dirty="0" smtClean="0">
                <a:latin typeface="Calisto MT" pitchFamily="18" charset="0"/>
              </a:rPr>
              <a:t> (buy private assets@ fair value / &lt; fair value) or </a:t>
            </a:r>
            <a:r>
              <a:rPr lang="en-US" sz="2000" b="1" dirty="0" smtClean="0">
                <a:latin typeface="Calisto MT" pitchFamily="18" charset="0"/>
              </a:rPr>
              <a:t>without compensation </a:t>
            </a:r>
            <a:r>
              <a:rPr lang="en-US" sz="2000" dirty="0" smtClean="0">
                <a:latin typeface="Calisto MT" pitchFamily="18" charset="0"/>
              </a:rPr>
              <a:t>(i.e. </a:t>
            </a:r>
            <a:r>
              <a:rPr lang="en-US" sz="2000" b="1" dirty="0" smtClean="0">
                <a:latin typeface="Calisto MT" pitchFamily="18" charset="0"/>
              </a:rPr>
              <a:t>expropriation</a:t>
            </a:r>
            <a:r>
              <a:rPr lang="en-US" sz="2000" dirty="0" smtClean="0">
                <a:latin typeface="Calisto MT" pitchFamily="18" charset="0"/>
              </a:rPr>
              <a:t> owing to State’s sovereign power - an extreme case) </a:t>
            </a:r>
          </a:p>
          <a:p>
            <a:pPr algn="just">
              <a:buFont typeface="Arial" charset="0"/>
              <a:buBlip>
                <a:blip r:embed="rId2"/>
              </a:buBlip>
              <a:defRPr/>
            </a:pPr>
            <a:r>
              <a:rPr lang="en-US" sz="2000" dirty="0" smtClean="0">
                <a:latin typeface="Calisto MT" pitchFamily="18" charset="0"/>
              </a:rPr>
              <a:t>In both cases, the nationalisation process is laborious, lengthy and expensive – legal battles, legal cost, negotiation via arbitrage…</a:t>
            </a:r>
          </a:p>
          <a:p>
            <a:pPr>
              <a:defRPr/>
            </a:pPr>
            <a:endParaRPr lang="en-US" sz="2000" b="1" dirty="0" smtClean="0">
              <a:latin typeface="Calisto MT" pitchFamily="18" charset="0"/>
            </a:endParaRPr>
          </a:p>
          <a:p>
            <a:pPr>
              <a:buFont typeface="Arial" charset="0"/>
              <a:buNone/>
              <a:defRPr/>
            </a:pPr>
            <a:r>
              <a:rPr lang="en-US" sz="2000" dirty="0" smtClean="0">
                <a:solidFill>
                  <a:srgbClr val="C00000"/>
                </a:solidFill>
                <a:latin typeface="Calisto MT" pitchFamily="18" charset="0"/>
              </a:rPr>
              <a:t>Focused Questions:</a:t>
            </a:r>
          </a:p>
          <a:p>
            <a:pPr marL="457200" indent="-457200">
              <a:buFont typeface="+mj-lt"/>
              <a:buAutoNum type="arabicParenR"/>
              <a:defRPr/>
            </a:pPr>
            <a:r>
              <a:rPr lang="en-US" sz="2000" i="1" dirty="0" smtClean="0">
                <a:latin typeface="Calisto MT" pitchFamily="18" charset="0"/>
              </a:rPr>
              <a:t>Is it true that Former President Mandela still believes in Nationalisation?</a:t>
            </a:r>
          </a:p>
          <a:p>
            <a:pPr marL="457200" indent="-457200">
              <a:buFont typeface="+mj-lt"/>
              <a:buAutoNum type="arabicParenR"/>
              <a:defRPr/>
            </a:pPr>
            <a:r>
              <a:rPr lang="en-US" sz="2000" i="1" dirty="0" smtClean="0">
                <a:latin typeface="Calisto MT" pitchFamily="18" charset="0"/>
              </a:rPr>
              <a:t>What is the Freedom Charter saying in reality?</a:t>
            </a:r>
          </a:p>
          <a:p>
            <a:pPr marL="457200" indent="-457200">
              <a:buFont typeface="+mj-lt"/>
              <a:buAutoNum type="arabicParenR"/>
              <a:defRPr/>
            </a:pPr>
            <a:r>
              <a:rPr lang="en-US" sz="2000" i="1" dirty="0" smtClean="0">
                <a:latin typeface="Calisto MT" pitchFamily="18" charset="0"/>
              </a:rPr>
              <a:t> The countries often used as by the ANCYL in terms of a fruitful nationalisation, are they true?</a:t>
            </a:r>
          </a:p>
          <a:p>
            <a:pPr marL="457200" indent="-457200">
              <a:buFont typeface="+mj-lt"/>
              <a:buAutoNum type="arabicParenR"/>
              <a:defRPr/>
            </a:pPr>
            <a:r>
              <a:rPr lang="en-US" sz="2000" i="1" dirty="0" smtClean="0">
                <a:latin typeface="Calisto MT" pitchFamily="18" charset="0"/>
              </a:rPr>
              <a:t>What is the balance of evidence saying?</a:t>
            </a:r>
            <a:endParaRPr lang="en-GB" sz="20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381000" y="152400"/>
            <a:ext cx="8229600" cy="334963"/>
          </a:xfrm>
        </p:spPr>
        <p:txBody>
          <a:bodyPr/>
          <a:lstStyle/>
          <a:p>
            <a:r>
              <a:rPr lang="en-US" sz="3200" b="1" smtClean="0">
                <a:latin typeface="Calisto MT" pitchFamily="18" charset="0"/>
              </a:rPr>
              <a:t>Critical Review of ANCYL’s Model </a:t>
            </a:r>
            <a:r>
              <a:rPr lang="en-US" sz="3200" i="1" smtClean="0">
                <a:latin typeface="Calisto MT" pitchFamily="18" charset="0"/>
              </a:rPr>
              <a:t>-  1</a:t>
            </a:r>
            <a:endParaRPr lang="en-GB" sz="3200" i="1" smtClean="0">
              <a:latin typeface="Calisto MT" pitchFamily="18" charset="0"/>
            </a:endParaRPr>
          </a:p>
        </p:txBody>
      </p:sp>
      <p:sp>
        <p:nvSpPr>
          <p:cNvPr id="20483" name="Content Placeholder 2"/>
          <p:cNvSpPr>
            <a:spLocks noGrp="1"/>
          </p:cNvSpPr>
          <p:nvPr>
            <p:ph idx="1"/>
          </p:nvPr>
        </p:nvSpPr>
        <p:spPr>
          <a:xfrm>
            <a:off x="228600" y="838200"/>
            <a:ext cx="8382000" cy="4495800"/>
          </a:xfrm>
        </p:spPr>
        <p:txBody>
          <a:bodyPr/>
          <a:lstStyle/>
          <a:p>
            <a:pPr marL="0" indent="0">
              <a:buFont typeface="Arial" charset="0"/>
              <a:buNone/>
              <a:defRPr/>
            </a:pPr>
            <a:r>
              <a:rPr lang="en-US" sz="1800" b="1" dirty="0" smtClean="0">
                <a:solidFill>
                  <a:schemeClr val="tx2">
                    <a:lumMod val="75000"/>
                  </a:schemeClr>
                </a:solidFill>
                <a:latin typeface="Calisto MT" pitchFamily="18" charset="0"/>
              </a:rPr>
              <a:t>Reasons for Nationalization of SA mines highlighted the Youth League’s discussion documents (see pg.11 – 19, paragraphs 45 – 82):</a:t>
            </a:r>
          </a:p>
          <a:p>
            <a:pPr marL="0" indent="0">
              <a:buFont typeface="Arial" charset="0"/>
              <a:buNone/>
              <a:defRPr/>
            </a:pPr>
            <a:endParaRPr lang="en-US" sz="1800" b="1" dirty="0" smtClean="0">
              <a:solidFill>
                <a:srgbClr val="FF0000"/>
              </a:solidFill>
              <a:latin typeface="Calisto MT" pitchFamily="18" charset="0"/>
            </a:endParaRPr>
          </a:p>
          <a:p>
            <a:pPr marL="284163" indent="-284163">
              <a:spcBef>
                <a:spcPts val="500"/>
              </a:spcBef>
              <a:spcAft>
                <a:spcPts val="500"/>
              </a:spcAft>
              <a:buFont typeface="+mj-lt"/>
              <a:buAutoNum type="arabicParenR"/>
              <a:defRPr/>
            </a:pPr>
            <a:r>
              <a:rPr lang="en-US" sz="1800" dirty="0" smtClean="0">
                <a:latin typeface="Calisto MT" pitchFamily="18" charset="0"/>
              </a:rPr>
              <a:t>Increase State’s </a:t>
            </a:r>
            <a:r>
              <a:rPr lang="en-US" sz="1800" dirty="0" err="1" smtClean="0">
                <a:latin typeface="Calisto MT" pitchFamily="18" charset="0"/>
              </a:rPr>
              <a:t>fiscus</a:t>
            </a:r>
            <a:r>
              <a:rPr lang="en-US" sz="1800" dirty="0" smtClean="0">
                <a:latin typeface="Calisto MT" pitchFamily="18" charset="0"/>
              </a:rPr>
              <a:t> capacity &amp; Working Conditions – extract more revenues to combat SA’s fiscal, social &amp; economic issues</a:t>
            </a:r>
          </a:p>
          <a:p>
            <a:pPr marL="284163" indent="-284163">
              <a:spcBef>
                <a:spcPts val="500"/>
              </a:spcBef>
              <a:spcAft>
                <a:spcPts val="500"/>
              </a:spcAft>
              <a:buFont typeface="+mj-lt"/>
              <a:buAutoNum type="arabicParenR"/>
              <a:defRPr/>
            </a:pPr>
            <a:r>
              <a:rPr lang="en-US" sz="1800" dirty="0" smtClean="0">
                <a:latin typeface="Calisto MT" pitchFamily="18" charset="0"/>
              </a:rPr>
              <a:t>Stimulate Industrialization</a:t>
            </a:r>
          </a:p>
          <a:p>
            <a:pPr marL="284163" indent="-284163">
              <a:spcBef>
                <a:spcPts val="500"/>
              </a:spcBef>
              <a:spcAft>
                <a:spcPts val="500"/>
              </a:spcAft>
              <a:buFont typeface="+mj-lt"/>
              <a:buAutoNum type="arabicParenR"/>
              <a:defRPr/>
            </a:pPr>
            <a:r>
              <a:rPr lang="en-US" sz="1800" dirty="0" smtClean="0">
                <a:latin typeface="Calisto MT" pitchFamily="18" charset="0"/>
              </a:rPr>
              <a:t>Safe guard State’s sovereignty (State need not be bogged down by the whims &amp; needs of foreign investor</a:t>
            </a:r>
          </a:p>
          <a:p>
            <a:pPr marL="284163" indent="-284163">
              <a:spcBef>
                <a:spcPts val="500"/>
              </a:spcBef>
              <a:spcAft>
                <a:spcPts val="500"/>
              </a:spcAft>
              <a:buFont typeface="+mj-lt"/>
              <a:buAutoNum type="arabicParenR"/>
              <a:defRPr/>
            </a:pPr>
            <a:r>
              <a:rPr lang="en-US" sz="1800" dirty="0" smtClean="0">
                <a:latin typeface="Calisto MT" pitchFamily="18" charset="0"/>
              </a:rPr>
              <a:t>Transform accumulation path in the SA’s economy – Control mineral resources &amp; State’s build capacity </a:t>
            </a:r>
            <a:r>
              <a:rPr lang="en-US" sz="1800" i="1" dirty="0" smtClean="0">
                <a:latin typeface="Calisto MT" pitchFamily="18" charset="0"/>
              </a:rPr>
              <a:t>differs</a:t>
            </a:r>
            <a:r>
              <a:rPr lang="en-US" sz="1800" dirty="0" smtClean="0">
                <a:latin typeface="Calisto MT" pitchFamily="18" charset="0"/>
              </a:rPr>
              <a:t> from EPWP goals.</a:t>
            </a:r>
          </a:p>
          <a:p>
            <a:pPr marL="284163" indent="-284163">
              <a:spcBef>
                <a:spcPts val="500"/>
              </a:spcBef>
              <a:spcAft>
                <a:spcPts val="500"/>
              </a:spcAft>
              <a:buFont typeface="+mj-lt"/>
              <a:buAutoNum type="arabicParenR"/>
              <a:defRPr/>
            </a:pPr>
            <a:r>
              <a:rPr lang="en-US" sz="1800" dirty="0" smtClean="0">
                <a:latin typeface="Calisto MT" pitchFamily="18" charset="0"/>
              </a:rPr>
              <a:t>Transform SA unequal spatial development patterns -  all provinces must be developed like CPT &amp; JHB</a:t>
            </a:r>
          </a:p>
          <a:p>
            <a:pPr>
              <a:defRPr/>
            </a:pPr>
            <a:endParaRPr lang="en-GB"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0" y="0"/>
            <a:ext cx="9067800" cy="609600"/>
          </a:xfrm>
        </p:spPr>
        <p:txBody>
          <a:bodyPr/>
          <a:lstStyle/>
          <a:p>
            <a:r>
              <a:rPr lang="en-US" sz="3200" b="1" smtClean="0">
                <a:latin typeface="Calisto MT" pitchFamily="18" charset="0"/>
              </a:rPr>
              <a:t>Critical Review of ANCYL’s Model </a:t>
            </a:r>
            <a:r>
              <a:rPr lang="en-US" sz="3200" i="1" smtClean="0">
                <a:latin typeface="Calisto MT" pitchFamily="18" charset="0"/>
              </a:rPr>
              <a:t>- 2</a:t>
            </a:r>
            <a:endParaRPr lang="en-GB" sz="3200" i="1" smtClean="0"/>
          </a:p>
        </p:txBody>
      </p:sp>
      <p:sp>
        <p:nvSpPr>
          <p:cNvPr id="21507" name="Content Placeholder 2"/>
          <p:cNvSpPr>
            <a:spLocks noGrp="1"/>
          </p:cNvSpPr>
          <p:nvPr>
            <p:ph idx="1"/>
          </p:nvPr>
        </p:nvSpPr>
        <p:spPr>
          <a:xfrm>
            <a:off x="381000" y="533400"/>
            <a:ext cx="8305800" cy="4876800"/>
          </a:xfrm>
        </p:spPr>
        <p:txBody>
          <a:bodyPr/>
          <a:lstStyle/>
          <a:p>
            <a:pPr>
              <a:buFont typeface="Arial" charset="0"/>
              <a:buNone/>
              <a:defRPr/>
            </a:pPr>
            <a:r>
              <a:rPr lang="en-US" sz="1800" b="1" dirty="0" smtClean="0">
                <a:solidFill>
                  <a:schemeClr val="tx2">
                    <a:lumMod val="75000"/>
                  </a:schemeClr>
                </a:solidFill>
                <a:latin typeface="Calisto MT" pitchFamily="18" charset="0"/>
              </a:rPr>
              <a:t>ANCYL’s Proposed Nationalization Models&amp; Concepts </a:t>
            </a:r>
            <a:r>
              <a:rPr lang="en-US" sz="1800" b="1" dirty="0" smtClean="0">
                <a:solidFill>
                  <a:srgbClr val="FF0000"/>
                </a:solidFill>
                <a:latin typeface="Calisto MT" pitchFamily="18" charset="0"/>
              </a:rPr>
              <a:t>(see pg.11 – 19, paragraphs 45 – 82, ANCYL document):</a:t>
            </a:r>
          </a:p>
          <a:p>
            <a:pPr>
              <a:buFont typeface="Arial" charset="0"/>
              <a:buNone/>
              <a:defRPr/>
            </a:pPr>
            <a:endParaRPr lang="en-US" sz="1800" b="1" u="sng" dirty="0" smtClean="0">
              <a:solidFill>
                <a:schemeClr val="tx1">
                  <a:lumMod val="75000"/>
                  <a:lumOff val="25000"/>
                </a:schemeClr>
              </a:solidFill>
              <a:latin typeface="Calisto MT" pitchFamily="18" charset="0"/>
            </a:endParaRPr>
          </a:p>
          <a:p>
            <a:pPr>
              <a:buFont typeface="Arial" charset="0"/>
              <a:buNone/>
              <a:defRPr/>
            </a:pPr>
            <a:r>
              <a:rPr lang="en-US" sz="1800" b="1" dirty="0" smtClean="0">
                <a:latin typeface="Calisto MT" pitchFamily="18" charset="0"/>
              </a:rPr>
              <a:t>The three (3) Models was proposed in the Youth League’s discuss documents, </a:t>
            </a:r>
            <a:r>
              <a:rPr lang="en-US" sz="1800" b="1" dirty="0" err="1" smtClean="0">
                <a:latin typeface="Calisto MT" pitchFamily="18" charset="0"/>
              </a:rPr>
              <a:t>viz</a:t>
            </a:r>
            <a:r>
              <a:rPr lang="en-US" sz="1800" b="1" dirty="0" smtClean="0">
                <a:latin typeface="Calisto MT" pitchFamily="18" charset="0"/>
              </a:rPr>
              <a:t>:</a:t>
            </a:r>
          </a:p>
          <a:p>
            <a:pPr marL="746125" indent="-457200" algn="just">
              <a:spcBef>
                <a:spcPts val="600"/>
              </a:spcBef>
              <a:spcAft>
                <a:spcPts val="600"/>
              </a:spcAft>
              <a:buFont typeface="+mj-lt"/>
              <a:buAutoNum type="arabicParenR"/>
              <a:defRPr/>
            </a:pPr>
            <a:r>
              <a:rPr lang="en-US" sz="1800" b="1" dirty="0" smtClean="0">
                <a:solidFill>
                  <a:srgbClr val="FF0000"/>
                </a:solidFill>
                <a:latin typeface="Calisto MT" pitchFamily="18" charset="0"/>
              </a:rPr>
              <a:t>Establishment of State Owned Mining Company to act as ‘supervisory entity’ </a:t>
            </a:r>
            <a:r>
              <a:rPr lang="en-US" sz="1800" dirty="0" smtClean="0">
                <a:latin typeface="Calisto MT" pitchFamily="18" charset="0"/>
              </a:rPr>
              <a:t>that will control other SOEs in the Mining Industry such as Alexkor, Sasol, AEMFC. Carry out other functions such as control Mineral resources, maximize revenue &amp; it direct towards social &amp; economic development. Dept of Mineral Resources will supervise this  company.</a:t>
            </a:r>
          </a:p>
          <a:p>
            <a:pPr marL="746125" indent="-457200" algn="just">
              <a:spcBef>
                <a:spcPts val="600"/>
              </a:spcBef>
              <a:spcAft>
                <a:spcPts val="600"/>
              </a:spcAft>
              <a:buFont typeface="+mj-lt"/>
              <a:buAutoNum type="arabicParenR"/>
              <a:defRPr/>
            </a:pPr>
            <a:r>
              <a:rPr lang="en-US" sz="1800" b="1" dirty="0" smtClean="0">
                <a:solidFill>
                  <a:srgbClr val="FF0000"/>
                </a:solidFill>
                <a:latin typeface="Calisto MT" pitchFamily="18" charset="0"/>
              </a:rPr>
              <a:t>State should use expropriation process </a:t>
            </a:r>
            <a:r>
              <a:rPr lang="en-US" sz="1800" dirty="0" smtClean="0">
                <a:latin typeface="Calisto MT" pitchFamily="18" charset="0"/>
              </a:rPr>
              <a:t>to acquire at least 50% of existing mines. Section 25 of the SA Constitution should be amended to allow expropriation </a:t>
            </a:r>
          </a:p>
          <a:p>
            <a:pPr marL="746125" indent="-457200" algn="just">
              <a:spcBef>
                <a:spcPts val="600"/>
              </a:spcBef>
              <a:spcAft>
                <a:spcPts val="600"/>
              </a:spcAft>
              <a:buFont typeface="+mj-lt"/>
              <a:buAutoNum type="arabicParenR"/>
              <a:defRPr/>
            </a:pPr>
            <a:r>
              <a:rPr lang="en-US" sz="1800" b="1" dirty="0" smtClean="0">
                <a:solidFill>
                  <a:srgbClr val="FF0000"/>
                </a:solidFill>
                <a:latin typeface="Calisto MT" pitchFamily="18" charset="0"/>
              </a:rPr>
              <a:t>Amend the Mineral &amp; Petroleum Development Act (MPRDA) to allow State to own 60% of mining shares &amp; rights</a:t>
            </a:r>
          </a:p>
          <a:p>
            <a:pPr marL="514350" indent="-514350">
              <a:buFont typeface="+mj-lt"/>
              <a:buAutoNum type="arabicParenR"/>
              <a:defRPr/>
            </a:pPr>
            <a:endParaRPr lang="en-US" sz="3600" dirty="0" smtClean="0">
              <a:latin typeface="Calisto MT" pitchFamily="18" charset="0"/>
            </a:endParaRPr>
          </a:p>
          <a:p>
            <a:pPr marL="514350" indent="-514350">
              <a:buFont typeface="+mj-lt"/>
              <a:buAutoNum type="arabicParenR"/>
              <a:defRPr/>
            </a:pPr>
            <a:endParaRPr lang="en-US" sz="3600" dirty="0" smtClean="0">
              <a:latin typeface="Calisto MT" pitchFamily="18" charset="0"/>
            </a:endParaRPr>
          </a:p>
          <a:p>
            <a:pPr>
              <a:defRPr/>
            </a:pPr>
            <a:endParaRPr lang="en-GB"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838200" y="228600"/>
            <a:ext cx="7467600" cy="533400"/>
          </a:xfrm>
        </p:spPr>
        <p:txBody>
          <a:bodyPr/>
          <a:lstStyle/>
          <a:p>
            <a:r>
              <a:rPr lang="en-US" sz="2800" b="1" smtClean="0">
                <a:latin typeface="Calisto MT" pitchFamily="18" charset="0"/>
              </a:rPr>
              <a:t>Critical Review of ANCYL’s Model. </a:t>
            </a:r>
            <a:r>
              <a:rPr lang="en-US" sz="2800" i="1" smtClean="0">
                <a:latin typeface="Calisto MT" pitchFamily="18" charset="0"/>
              </a:rPr>
              <a:t>Contd. 3</a:t>
            </a:r>
            <a:endParaRPr lang="en-GB" sz="2800" i="1" smtClean="0"/>
          </a:p>
        </p:txBody>
      </p:sp>
      <p:sp>
        <p:nvSpPr>
          <p:cNvPr id="3" name="Content Placeholder 2"/>
          <p:cNvSpPr>
            <a:spLocks noGrp="1"/>
          </p:cNvSpPr>
          <p:nvPr>
            <p:ph idx="1"/>
          </p:nvPr>
        </p:nvSpPr>
        <p:spPr>
          <a:xfrm>
            <a:off x="457200" y="914400"/>
            <a:ext cx="8229600" cy="4525963"/>
          </a:xfrm>
        </p:spPr>
        <p:txBody>
          <a:bodyPr/>
          <a:lstStyle/>
          <a:p>
            <a:pPr algn="just">
              <a:buFont typeface="Arial" charset="0"/>
              <a:buBlip>
                <a:blip r:embed="rId2"/>
              </a:buBlip>
              <a:defRPr/>
            </a:pPr>
            <a:r>
              <a:rPr lang="en-US" sz="1800" dirty="0" smtClean="0">
                <a:latin typeface="Calisto MT" pitchFamily="18" charset="0"/>
              </a:rPr>
              <a:t>According to ANCYL (Conceptual Frame work)</a:t>
            </a:r>
          </a:p>
          <a:p>
            <a:pPr algn="just">
              <a:buFont typeface="Arial" charset="0"/>
              <a:buBlip>
                <a:blip r:embed="rId2"/>
              </a:buBlip>
              <a:defRPr/>
            </a:pPr>
            <a:r>
              <a:rPr lang="en-US" sz="1800" dirty="0" smtClean="0">
                <a:latin typeface="Calisto MT" pitchFamily="18" charset="0"/>
              </a:rPr>
              <a:t>By Expropriation, the State must take 60% of shares (control) existing private owned mines. But, the remaining 40% shares of these private mines should also comply with the MPRDA by giving 26% to potential BEE miners.</a:t>
            </a:r>
          </a:p>
          <a:p>
            <a:pPr algn="just">
              <a:buFont typeface="Arial" charset="0"/>
              <a:buBlip>
                <a:blip r:embed="rId2"/>
              </a:buBlip>
              <a:defRPr/>
            </a:pPr>
            <a:r>
              <a:rPr lang="en-US" sz="1800" dirty="0" smtClean="0">
                <a:latin typeface="Calisto MT" pitchFamily="18" charset="0"/>
              </a:rPr>
              <a:t>Expropriation </a:t>
            </a:r>
            <a:r>
              <a:rPr lang="en-US" sz="1800" i="1" dirty="0" smtClean="0">
                <a:latin typeface="Calisto MT" pitchFamily="18" charset="0"/>
              </a:rPr>
              <a:t>with</a:t>
            </a:r>
            <a:r>
              <a:rPr lang="en-US" sz="1800" dirty="0" smtClean="0">
                <a:latin typeface="Calisto MT" pitchFamily="18" charset="0"/>
              </a:rPr>
              <a:t> or </a:t>
            </a:r>
            <a:r>
              <a:rPr lang="en-US" sz="1800" i="1" dirty="0" smtClean="0">
                <a:latin typeface="Calisto MT" pitchFamily="18" charset="0"/>
              </a:rPr>
              <a:t>without</a:t>
            </a:r>
            <a:r>
              <a:rPr lang="en-US" sz="1800" dirty="0" smtClean="0">
                <a:latin typeface="Calisto MT" pitchFamily="18" charset="0"/>
              </a:rPr>
              <a:t> compensation is at the State’s discretion. (</a:t>
            </a:r>
            <a:r>
              <a:rPr lang="en-US" sz="1800" i="1" dirty="0" smtClean="0">
                <a:latin typeface="Calisto MT" pitchFamily="18" charset="0"/>
              </a:rPr>
              <a:t>cf. </a:t>
            </a:r>
            <a:r>
              <a:rPr lang="en-US" sz="1800" dirty="0" smtClean="0">
                <a:latin typeface="Calisto MT" pitchFamily="18" charset="0"/>
              </a:rPr>
              <a:t>Youth League’s released statement on 7</a:t>
            </a:r>
            <a:r>
              <a:rPr lang="en-US" sz="1800" baseline="30000" dirty="0" smtClean="0">
                <a:latin typeface="Calisto MT" pitchFamily="18" charset="0"/>
              </a:rPr>
              <a:t>th</a:t>
            </a:r>
            <a:r>
              <a:rPr lang="en-US" sz="1800" dirty="0" smtClean="0">
                <a:latin typeface="Calisto MT" pitchFamily="18" charset="0"/>
              </a:rPr>
              <a:t> March 2011)</a:t>
            </a:r>
          </a:p>
          <a:p>
            <a:pPr algn="just">
              <a:buFont typeface="Arial" charset="0"/>
              <a:buBlip>
                <a:blip r:embed="rId2"/>
              </a:buBlip>
              <a:defRPr/>
            </a:pPr>
            <a:r>
              <a:rPr lang="en-US" sz="1800" dirty="0" smtClean="0">
                <a:latin typeface="Calisto MT" pitchFamily="18" charset="0"/>
              </a:rPr>
              <a:t>The State can take 50% of new mines.</a:t>
            </a:r>
          </a:p>
          <a:p>
            <a:pPr algn="just">
              <a:buFont typeface="Arial" charset="0"/>
              <a:buBlip>
                <a:blip r:embed="rId2"/>
              </a:buBlip>
              <a:defRPr/>
            </a:pPr>
            <a:r>
              <a:rPr lang="en-US" sz="1800" dirty="0" smtClean="0">
                <a:latin typeface="Calisto MT" pitchFamily="18" charset="0"/>
              </a:rPr>
              <a:t>ANCYL MODEL suggest a </a:t>
            </a:r>
            <a:r>
              <a:rPr lang="en-US" sz="1800" b="1" dirty="0" smtClean="0">
                <a:latin typeface="Calisto MT" pitchFamily="18" charset="0"/>
              </a:rPr>
              <a:t>60:40 split (existing mines) </a:t>
            </a:r>
            <a:r>
              <a:rPr lang="en-US" sz="1800" dirty="0" smtClean="0">
                <a:latin typeface="Calisto MT" pitchFamily="18" charset="0"/>
              </a:rPr>
              <a:t>or </a:t>
            </a:r>
            <a:r>
              <a:rPr lang="en-US" sz="1800" b="1" dirty="0" smtClean="0">
                <a:latin typeface="Calisto MT" pitchFamily="18" charset="0"/>
              </a:rPr>
              <a:t>50:50 split (new mines).</a:t>
            </a:r>
          </a:p>
          <a:p>
            <a:pPr algn="just">
              <a:buFont typeface="Arial" charset="0"/>
              <a:buBlip>
                <a:blip r:embed="rId2"/>
              </a:buBlip>
              <a:defRPr/>
            </a:pPr>
            <a:r>
              <a:rPr lang="en-US" sz="1800" b="1" dirty="0" smtClean="0">
                <a:solidFill>
                  <a:srgbClr val="7030A0"/>
                </a:solidFill>
                <a:latin typeface="Calisto MT" pitchFamily="18" charset="0"/>
              </a:rPr>
              <a:t>Examples often used </a:t>
            </a:r>
            <a:r>
              <a:rPr lang="en-US" sz="1800" dirty="0" smtClean="0">
                <a:solidFill>
                  <a:srgbClr val="7030A0"/>
                </a:solidFill>
                <a:latin typeface="Calisto MT" pitchFamily="18" charset="0"/>
              </a:rPr>
              <a:t>by the ANCYL in support of successful Nationalisation model is Namibia, Botswana &amp; Norway </a:t>
            </a:r>
          </a:p>
          <a:p>
            <a:pPr algn="just">
              <a:buFont typeface="Arial" charset="0"/>
              <a:buBlip>
                <a:blip r:embed="rId2"/>
              </a:buBlip>
              <a:defRPr/>
            </a:pPr>
            <a:r>
              <a:rPr lang="en-US" sz="1800" b="1" dirty="0" smtClean="0">
                <a:solidFill>
                  <a:srgbClr val="FF0000"/>
                </a:solidFill>
                <a:latin typeface="Calisto MT" pitchFamily="18" charset="0"/>
              </a:rPr>
              <a:t>Questions for thought:  </a:t>
            </a:r>
            <a:r>
              <a:rPr lang="en-US" sz="1800" b="1" i="1" dirty="0" smtClean="0">
                <a:solidFill>
                  <a:schemeClr val="accent6">
                    <a:lumMod val="50000"/>
                  </a:schemeClr>
                </a:solidFill>
                <a:latin typeface="Calisto MT" pitchFamily="18" charset="0"/>
              </a:rPr>
              <a:t>Is this model feasible? What will foreign/private firms do? Using a simple math – private giant mines will only have 14% shares to control, will they take this deal? And give up easily? </a:t>
            </a:r>
          </a:p>
          <a:p>
            <a:pPr>
              <a:defRPr/>
            </a:pPr>
            <a:endParaRPr lang="en-GB" sz="1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19200"/>
            <a:ext cx="8610600" cy="4343400"/>
          </a:xfrm>
        </p:spPr>
        <p:txBody>
          <a:bodyPr/>
          <a:lstStyle/>
          <a:p>
            <a:pPr marL="347663" indent="-347663" algn="just">
              <a:buFont typeface="+mj-lt"/>
              <a:buAutoNum type="arabicPeriod"/>
              <a:defRPr/>
            </a:pPr>
            <a:r>
              <a:rPr lang="en-US" sz="2000" b="1" dirty="0" smtClean="0">
                <a:latin typeface="Calisto MT" pitchFamily="18" charset="0"/>
              </a:rPr>
              <a:t>Freedom Charter (</a:t>
            </a:r>
            <a:r>
              <a:rPr lang="en-US" sz="2000" b="1" dirty="0" err="1" smtClean="0">
                <a:latin typeface="Calisto MT" pitchFamily="18" charset="0"/>
              </a:rPr>
              <a:t>mis</a:t>
            </a:r>
            <a:r>
              <a:rPr lang="en-US" sz="2000" b="1" dirty="0" smtClean="0">
                <a:latin typeface="Calisto MT" pitchFamily="18" charset="0"/>
              </a:rPr>
              <a:t>)interpretation argument. </a:t>
            </a:r>
          </a:p>
          <a:p>
            <a:pPr marL="630238" indent="-284163" algn="just">
              <a:buFont typeface="Arial" charset="0"/>
              <a:buBlip>
                <a:blip r:embed="rId2"/>
              </a:buBlip>
              <a:defRPr/>
            </a:pPr>
            <a:r>
              <a:rPr lang="en-US" sz="2000" dirty="0" smtClean="0">
                <a:latin typeface="Calisto MT" pitchFamily="18" charset="0"/>
              </a:rPr>
              <a:t>Prof. Ben </a:t>
            </a:r>
            <a:r>
              <a:rPr lang="en-US" sz="2000" dirty="0" err="1" smtClean="0">
                <a:latin typeface="Calisto MT" pitchFamily="18" charset="0"/>
              </a:rPr>
              <a:t>Turok</a:t>
            </a:r>
            <a:r>
              <a:rPr lang="en-US" sz="2000" dirty="0" smtClean="0">
                <a:latin typeface="Calisto MT" pitchFamily="18" charset="0"/>
              </a:rPr>
              <a:t> (2010) Jeremy Cronin (2011), Leon Louw (2010) amongst others, support this argument</a:t>
            </a:r>
          </a:p>
          <a:p>
            <a:pPr marL="630238" indent="-284163" algn="just">
              <a:buFont typeface="Arial" charset="0"/>
              <a:buBlip>
                <a:blip r:embed="rId2"/>
              </a:buBlip>
              <a:defRPr/>
            </a:pPr>
            <a:r>
              <a:rPr lang="en-US" sz="2000" dirty="0" smtClean="0">
                <a:latin typeface="Calisto MT" pitchFamily="18" charset="0"/>
              </a:rPr>
              <a:t>In the FC, nationalization was not included. Times have changed, SA is now a small open economy with trading partners, needs FDI .e.t.c.</a:t>
            </a:r>
          </a:p>
          <a:p>
            <a:pPr marL="347663" indent="-347663" algn="just">
              <a:buFont typeface="+mj-lt"/>
              <a:buAutoNum type="arabicPeriod" startAt="2"/>
              <a:defRPr/>
            </a:pPr>
            <a:r>
              <a:rPr lang="en-US" sz="2000" b="1" dirty="0" smtClean="0">
                <a:latin typeface="Calisto MT" pitchFamily="18" charset="0"/>
              </a:rPr>
              <a:t>Former President Mandela dropped nationalization</a:t>
            </a:r>
            <a:r>
              <a:rPr lang="en-US" sz="2000" dirty="0" smtClean="0">
                <a:latin typeface="Calisto MT" pitchFamily="18" charset="0"/>
              </a:rPr>
              <a:t> because it is not feasible. This is in contrast to the ANCYL assertions.</a:t>
            </a:r>
          </a:p>
          <a:p>
            <a:pPr marL="693738" indent="-457200" algn="just">
              <a:buFont typeface="Arial" charset="0"/>
              <a:buBlip>
                <a:blip r:embed="rId2"/>
              </a:buBlip>
              <a:defRPr/>
            </a:pPr>
            <a:r>
              <a:rPr lang="en-US" sz="2000" dirty="0" smtClean="0">
                <a:latin typeface="Calisto MT" pitchFamily="18" charset="0"/>
              </a:rPr>
              <a:t>Allistar Sparks (official biographer of Mr. Mandela) &amp; Tito </a:t>
            </a:r>
            <a:r>
              <a:rPr lang="en-US" sz="2000" dirty="0" err="1" smtClean="0">
                <a:latin typeface="Calisto MT" pitchFamily="18" charset="0"/>
              </a:rPr>
              <a:t>Mboweni</a:t>
            </a:r>
            <a:r>
              <a:rPr lang="en-US" sz="2000" dirty="0" smtClean="0">
                <a:latin typeface="Calisto MT" pitchFamily="18" charset="0"/>
              </a:rPr>
              <a:t> confirmed this.</a:t>
            </a:r>
          </a:p>
          <a:p>
            <a:pPr marL="693738" indent="-457200" algn="just">
              <a:buFont typeface="Arial" charset="0"/>
              <a:buBlip>
                <a:blip r:embed="rId2"/>
              </a:buBlip>
              <a:defRPr/>
            </a:pPr>
            <a:r>
              <a:rPr lang="en-US" sz="2000" dirty="0" smtClean="0">
                <a:latin typeface="Calisto MT" pitchFamily="18" charset="0"/>
              </a:rPr>
              <a:t>Chat with China &amp; Vietnam Prime Minister&amp; others. After a 8hrs discussion with the ANC caucus in NASREC, nationalisation was scrapped.</a:t>
            </a:r>
          </a:p>
          <a:p>
            <a:pPr marL="347663" indent="-347663" algn="just">
              <a:buFont typeface="Arial" charset="0"/>
              <a:buBlip>
                <a:blip r:embed="rId2"/>
              </a:buBlip>
              <a:defRPr/>
            </a:pPr>
            <a:endParaRPr lang="en-US" sz="2000" dirty="0" smtClean="0">
              <a:latin typeface="Calisto MT" pitchFamily="18" charset="0"/>
            </a:endParaRPr>
          </a:p>
          <a:p>
            <a:pPr>
              <a:defRPr/>
            </a:pPr>
            <a:endParaRPr lang="en-US" sz="2000" dirty="0" smtClean="0">
              <a:latin typeface="Calisto MT" pitchFamily="18" charset="0"/>
            </a:endParaRPr>
          </a:p>
          <a:p>
            <a:pPr>
              <a:defRPr/>
            </a:pPr>
            <a:endParaRPr lang="en-US" sz="2000" dirty="0">
              <a:latin typeface="Calisto MT" pitchFamily="18" charset="0"/>
            </a:endParaRPr>
          </a:p>
        </p:txBody>
      </p:sp>
      <p:sp>
        <p:nvSpPr>
          <p:cNvPr id="30723" name="Rectangle 3"/>
          <p:cNvSpPr>
            <a:spLocks noChangeArrowheads="1"/>
          </p:cNvSpPr>
          <p:nvPr/>
        </p:nvSpPr>
        <p:spPr bwMode="auto">
          <a:xfrm>
            <a:off x="914400" y="304800"/>
            <a:ext cx="7543800" cy="523875"/>
          </a:xfrm>
          <a:prstGeom prst="rect">
            <a:avLst/>
          </a:prstGeom>
          <a:noFill/>
          <a:ln w="9525">
            <a:noFill/>
            <a:miter lim="800000"/>
            <a:headEnd/>
            <a:tailEnd/>
          </a:ln>
        </p:spPr>
        <p:txBody>
          <a:bodyPr>
            <a:spAutoFit/>
          </a:bodyPr>
          <a:lstStyle/>
          <a:p>
            <a:r>
              <a:rPr lang="en-US" sz="2800" b="1">
                <a:latin typeface="Calisto MT" pitchFamily="18" charset="0"/>
              </a:rPr>
              <a:t>Critical Review of ANCYL’s Model. </a:t>
            </a:r>
            <a:r>
              <a:rPr lang="en-US" sz="2800" i="1">
                <a:latin typeface="Calisto MT" pitchFamily="18" charset="0"/>
              </a:rPr>
              <a:t>Contd. 4</a:t>
            </a:r>
            <a:endParaRPr lang="en-GB" sz="2800" i="1"/>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152400"/>
            <a:ext cx="8229600" cy="457200"/>
          </a:xfrm>
        </p:spPr>
        <p:txBody>
          <a:bodyPr/>
          <a:lstStyle/>
          <a:p>
            <a:r>
              <a:rPr lang="en-US" sz="2800" b="1" smtClean="0">
                <a:latin typeface="Calisto MT" pitchFamily="18" charset="0"/>
              </a:rPr>
              <a:t>Critical Review of ANCYL’s Model. </a:t>
            </a:r>
            <a:r>
              <a:rPr lang="en-US" sz="2800" i="1" smtClean="0">
                <a:latin typeface="Calisto MT" pitchFamily="18" charset="0"/>
              </a:rPr>
              <a:t>Cont 4</a:t>
            </a:r>
            <a:endParaRPr lang="en-GB" sz="2800" i="1" smtClean="0"/>
          </a:p>
        </p:txBody>
      </p:sp>
      <p:sp>
        <p:nvSpPr>
          <p:cNvPr id="3" name="Content Placeholder 2"/>
          <p:cNvSpPr>
            <a:spLocks noGrp="1"/>
          </p:cNvSpPr>
          <p:nvPr>
            <p:ph idx="1"/>
          </p:nvPr>
        </p:nvSpPr>
        <p:spPr>
          <a:xfrm>
            <a:off x="0" y="685800"/>
            <a:ext cx="9144000" cy="4800600"/>
          </a:xfrm>
        </p:spPr>
        <p:txBody>
          <a:bodyPr/>
          <a:lstStyle/>
          <a:p>
            <a:pPr marL="457200" indent="-457200" algn="just">
              <a:buFont typeface="+mj-lt"/>
              <a:buAutoNum type="arabicPeriod" startAt="3"/>
              <a:defRPr/>
            </a:pPr>
            <a:r>
              <a:rPr lang="en-US" sz="1800" dirty="0" smtClean="0">
                <a:latin typeface="Calisto MT" pitchFamily="18" charset="0"/>
              </a:rPr>
              <a:t>In contrast to </a:t>
            </a:r>
            <a:r>
              <a:rPr lang="en-US" sz="1800" dirty="0" err="1" smtClean="0">
                <a:latin typeface="Calisto MT" pitchFamily="18" charset="0"/>
              </a:rPr>
              <a:t>Shivambu’s</a:t>
            </a:r>
            <a:r>
              <a:rPr lang="en-US" sz="1800" dirty="0" smtClean="0">
                <a:latin typeface="Calisto MT" pitchFamily="18" charset="0"/>
              </a:rPr>
              <a:t> indication in the SARW conference, that SA should safeguard its Sovereignty </a:t>
            </a:r>
            <a:r>
              <a:rPr lang="en-US" sz="1800" dirty="0" smtClean="0">
                <a:solidFill>
                  <a:srgbClr val="FF0000"/>
                </a:solidFill>
                <a:latin typeface="Calisto MT" pitchFamily="18" charset="0"/>
              </a:rPr>
              <a:t>by shunning foreign investors needs.</a:t>
            </a:r>
            <a:r>
              <a:rPr lang="en-US" sz="1800" dirty="0" smtClean="0">
                <a:latin typeface="Calisto MT" pitchFamily="18" charset="0"/>
              </a:rPr>
              <a:t> Given that SA is an open economy that re-integrates itself into the global economy in 1994. This action will be disastrous. An anti-friendly economy leads to boycotts, low/no FDI, low/no economic growth, backwardness in technology </a:t>
            </a:r>
            <a:r>
              <a:rPr lang="en-US" sz="1800" dirty="0" err="1" smtClean="0">
                <a:latin typeface="Calisto MT" pitchFamily="18" charset="0"/>
              </a:rPr>
              <a:t>e.t.c</a:t>
            </a:r>
            <a:r>
              <a:rPr lang="en-US" sz="1800" dirty="0" smtClean="0">
                <a:latin typeface="Calisto MT" pitchFamily="18" charset="0"/>
              </a:rPr>
              <a:t>  </a:t>
            </a:r>
          </a:p>
          <a:p>
            <a:pPr marL="457200" indent="-457200" algn="just">
              <a:buFont typeface="+mj-lt"/>
              <a:buAutoNum type="arabicPeriod" startAt="3"/>
              <a:defRPr/>
            </a:pPr>
            <a:r>
              <a:rPr lang="en-US" sz="1800" dirty="0" smtClean="0">
                <a:latin typeface="Calisto MT" pitchFamily="18" charset="0"/>
              </a:rPr>
              <a:t>Pls. carefully read pt.67 of pg.15 of Youth League’s document. Also revert to pgs.17 and 18.</a:t>
            </a:r>
          </a:p>
          <a:p>
            <a:pPr algn="just">
              <a:buFont typeface="Arial" charset="0"/>
              <a:buBlip>
                <a:blip r:embed="rId2"/>
              </a:buBlip>
              <a:defRPr/>
            </a:pPr>
            <a:r>
              <a:rPr lang="en-US" sz="1800" dirty="0" smtClean="0">
                <a:latin typeface="Calisto MT" pitchFamily="18" charset="0"/>
              </a:rPr>
              <a:t>(</a:t>
            </a:r>
            <a:r>
              <a:rPr lang="en-US" sz="1800" i="1" dirty="0" smtClean="0">
                <a:latin typeface="Calisto MT" pitchFamily="18" charset="0"/>
              </a:rPr>
              <a:t>cf.</a:t>
            </a:r>
            <a:r>
              <a:rPr lang="en-US" sz="1800" dirty="0" smtClean="0">
                <a:latin typeface="Calisto MT" pitchFamily="18" charset="0"/>
              </a:rPr>
              <a:t> point 67, pg.15), it clearly states that; “</a:t>
            </a:r>
            <a:r>
              <a:rPr lang="en-US" sz="1800" i="1" dirty="0" smtClean="0">
                <a:solidFill>
                  <a:srgbClr val="FF0000"/>
                </a:solidFill>
                <a:latin typeface="Calisto MT" pitchFamily="18" charset="0"/>
              </a:rPr>
              <a:t>The State Owned Company should necessarily operate differently to how State Owned Enterprises, such as ESKOM, TRANSNET, SAA, etc., operate. The Fundamental difference will be that it will not be run like a private business corporation whose extent of progress is solely measured through profit generated</a:t>
            </a:r>
            <a:r>
              <a:rPr lang="en-US" sz="1800" dirty="0" smtClean="0">
                <a:solidFill>
                  <a:srgbClr val="FF0000"/>
                </a:solidFill>
                <a:latin typeface="Calisto MT" pitchFamily="18" charset="0"/>
              </a:rPr>
              <a:t>”. </a:t>
            </a:r>
          </a:p>
          <a:p>
            <a:pPr algn="just">
              <a:buFont typeface="Arial" charset="0"/>
              <a:buBlip>
                <a:blip r:embed="rId2"/>
              </a:buBlip>
              <a:defRPr/>
            </a:pPr>
            <a:r>
              <a:rPr lang="en-US" sz="1800" dirty="0" smtClean="0">
                <a:latin typeface="Calisto MT" pitchFamily="18" charset="0"/>
              </a:rPr>
              <a:t>In support of this statement, in page 17 and 18, the League  clarify its intention by elucidating that; “</a:t>
            </a:r>
            <a:r>
              <a:rPr lang="en-US" sz="1800" i="1" dirty="0" smtClean="0">
                <a:solidFill>
                  <a:srgbClr val="FF0000"/>
                </a:solidFill>
                <a:latin typeface="Calisto MT" pitchFamily="18" charset="0"/>
              </a:rPr>
              <a:t>One vital point to mention is that the performance of companies is not just a function of private or public ownership, but mainly a function of control…</a:t>
            </a:r>
            <a:r>
              <a:rPr lang="en-US" sz="1800" i="1" u="sng" dirty="0" smtClean="0">
                <a:solidFill>
                  <a:srgbClr val="FF0000"/>
                </a:solidFill>
                <a:latin typeface="Calisto MT" pitchFamily="18" charset="0"/>
              </a:rPr>
              <a:t>State participation in Mining should never be about profit maximization. The role of the State should be measured as per numbers of quality jobs created, skills produced and certainly the revenue generated for further development of Mining and communities</a:t>
            </a:r>
            <a:r>
              <a:rPr lang="en-US" sz="1800" dirty="0" smtClean="0">
                <a:solidFill>
                  <a:srgbClr val="FF0000"/>
                </a:solidFill>
                <a:latin typeface="Calisto MT" pitchFamily="18" charset="0"/>
              </a:rPr>
              <a:t>”. </a:t>
            </a:r>
          </a:p>
          <a:p>
            <a:pPr algn="just">
              <a:buFont typeface="Arial" charset="0"/>
              <a:buBlip>
                <a:blip r:embed="rId2"/>
              </a:buBlip>
              <a:defRPr/>
            </a:pPr>
            <a:endParaRPr lang="en-US" sz="1600" dirty="0" smtClean="0">
              <a:solidFill>
                <a:srgbClr val="FF0000"/>
              </a:solidFill>
              <a:latin typeface="Calisto MT" pitchFamily="18" charset="0"/>
            </a:endParaRPr>
          </a:p>
          <a:p>
            <a:pPr>
              <a:defRPr/>
            </a:pPr>
            <a:endParaRPr lang="en-US" dirty="0" smtClean="0"/>
          </a:p>
          <a:p>
            <a:pPr>
              <a:defRPr/>
            </a:pP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457200"/>
            <a:ext cx="8229600" cy="762000"/>
          </a:xfrm>
        </p:spPr>
        <p:txBody>
          <a:bodyPr/>
          <a:lstStyle/>
          <a:p>
            <a:r>
              <a:rPr lang="en-US" sz="3200" b="1" smtClean="0">
                <a:latin typeface="Calisto MT" pitchFamily="18" charset="0"/>
              </a:rPr>
              <a:t>Point of Departure…</a:t>
            </a:r>
            <a:endParaRPr lang="en-GB" sz="3200" smtClean="0"/>
          </a:p>
        </p:txBody>
      </p:sp>
      <p:sp>
        <p:nvSpPr>
          <p:cNvPr id="3" name="Content Placeholder 2"/>
          <p:cNvSpPr>
            <a:spLocks noGrp="1"/>
          </p:cNvSpPr>
          <p:nvPr>
            <p:ph idx="1"/>
          </p:nvPr>
        </p:nvSpPr>
        <p:spPr>
          <a:xfrm>
            <a:off x="152400" y="1524000"/>
            <a:ext cx="8686800" cy="4297363"/>
          </a:xfrm>
        </p:spPr>
        <p:txBody>
          <a:bodyPr/>
          <a:lstStyle/>
          <a:p>
            <a:pPr marL="0" indent="0" algn="ctr">
              <a:buFont typeface="Arial" charset="0"/>
              <a:buNone/>
              <a:defRPr/>
            </a:pPr>
            <a:r>
              <a:rPr lang="en-US" sz="2600" i="1" dirty="0" smtClean="0">
                <a:solidFill>
                  <a:srgbClr val="C00000"/>
                </a:solidFill>
                <a:latin typeface="Calisto MT" pitchFamily="18" charset="0"/>
              </a:rPr>
              <a:t>“For a policy-maker who is anxious to get into action, the theoretical discussions may seem like an unnecessary detour. </a:t>
            </a:r>
          </a:p>
          <a:p>
            <a:pPr marL="0" indent="0" algn="ctr">
              <a:buFont typeface="Arial" charset="0"/>
              <a:buNone/>
              <a:defRPr/>
            </a:pPr>
            <a:r>
              <a:rPr lang="en-US" sz="2600" i="1" dirty="0" smtClean="0">
                <a:solidFill>
                  <a:srgbClr val="C00000"/>
                </a:solidFill>
                <a:latin typeface="Calisto MT" pitchFamily="18" charset="0"/>
              </a:rPr>
              <a:t>However, we provide the discussions in the belief that an understanding of the theories underlying policy debates is the best way to improve policy capabilities. </a:t>
            </a:r>
          </a:p>
          <a:p>
            <a:pPr marL="0" indent="0" algn="ctr">
              <a:buFont typeface="Arial" charset="0"/>
              <a:buNone/>
              <a:defRPr/>
            </a:pPr>
            <a:r>
              <a:rPr lang="en-US" sz="2600" i="1" dirty="0" smtClean="0">
                <a:solidFill>
                  <a:srgbClr val="C00000"/>
                </a:solidFill>
                <a:latin typeface="Calisto MT" pitchFamily="18" charset="0"/>
              </a:rPr>
              <a:t>If the policy-maker understands the underlying theories, he/she can apply the reasoning to a range of different situations” </a:t>
            </a:r>
          </a:p>
          <a:p>
            <a:pPr marL="0" indent="0" algn="ctr">
              <a:buFont typeface="Arial" charset="0"/>
              <a:buNone/>
              <a:defRPr/>
            </a:pPr>
            <a:r>
              <a:rPr lang="en-US" sz="2600" i="1" dirty="0" smtClean="0">
                <a:solidFill>
                  <a:srgbClr val="C00000"/>
                </a:solidFill>
                <a:latin typeface="Calisto MT" pitchFamily="18" charset="0"/>
              </a:rPr>
              <a:t>– </a:t>
            </a:r>
            <a:r>
              <a:rPr lang="en-US" sz="2600" dirty="0" smtClean="0">
                <a:solidFill>
                  <a:srgbClr val="C00000"/>
                </a:solidFill>
                <a:latin typeface="Calisto MT" pitchFamily="18" charset="0"/>
              </a:rPr>
              <a:t>Ha </a:t>
            </a:r>
            <a:r>
              <a:rPr lang="en-US" sz="2600" dirty="0" err="1" smtClean="0">
                <a:solidFill>
                  <a:srgbClr val="C00000"/>
                </a:solidFill>
                <a:latin typeface="Calisto MT" pitchFamily="18" charset="0"/>
              </a:rPr>
              <a:t>Joon</a:t>
            </a:r>
            <a:r>
              <a:rPr lang="en-US" sz="2600" dirty="0" smtClean="0">
                <a:solidFill>
                  <a:srgbClr val="C00000"/>
                </a:solidFill>
                <a:latin typeface="Calisto MT" pitchFamily="18" charset="0"/>
              </a:rPr>
              <a:t> Chang, 2007</a:t>
            </a:r>
          </a:p>
          <a:p>
            <a:pPr>
              <a:defRPr/>
            </a:pPr>
            <a:endParaRPr lang="en-GB" dirty="0"/>
          </a:p>
        </p:txBody>
      </p:sp>
    </p:spTree>
  </p:cSld>
  <p:clrMapOvr>
    <a:masterClrMapping/>
  </p:clrMapOvr>
  <p:transition spd="slow">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5410200"/>
          </a:xfrm>
        </p:spPr>
        <p:txBody>
          <a:bodyPr/>
          <a:lstStyle/>
          <a:p>
            <a:pPr algn="just">
              <a:buFont typeface="Arial" charset="0"/>
              <a:buBlip>
                <a:blip r:embed="rId2"/>
              </a:buBlip>
              <a:defRPr/>
            </a:pPr>
            <a:r>
              <a:rPr lang="en-US" sz="2000" dirty="0" smtClean="0">
                <a:latin typeface="Calisto MT" pitchFamily="18" charset="0"/>
              </a:rPr>
              <a:t>(</a:t>
            </a:r>
            <a:r>
              <a:rPr lang="en-US" sz="2000" i="1" dirty="0" smtClean="0">
                <a:latin typeface="Calisto MT" pitchFamily="18" charset="0"/>
              </a:rPr>
              <a:t>cf.</a:t>
            </a:r>
            <a:r>
              <a:rPr lang="en-US" sz="2000" dirty="0" smtClean="0">
                <a:latin typeface="Calisto MT" pitchFamily="18" charset="0"/>
              </a:rPr>
              <a:t> pg.20, par 84 &amp; 85), it clearly states that; “</a:t>
            </a:r>
            <a:r>
              <a:rPr lang="en-US" sz="2000" i="1" dirty="0" smtClean="0">
                <a:solidFill>
                  <a:srgbClr val="FF0000"/>
                </a:solidFill>
                <a:latin typeface="Calisto MT" pitchFamily="18" charset="0"/>
              </a:rPr>
              <a:t>The State Owned Company should necessarily operate differently to how State Owned Enterprises, such as ESKOM, TRANSNET, SAA, etc., operate. The Fundamental difference will be that it will not be run like a private business corporation whose extent of progress is solely measured through profit generated</a:t>
            </a:r>
            <a:r>
              <a:rPr lang="en-US" sz="2000" dirty="0" smtClean="0">
                <a:solidFill>
                  <a:srgbClr val="FF0000"/>
                </a:solidFill>
                <a:latin typeface="Calisto MT" pitchFamily="18" charset="0"/>
              </a:rPr>
              <a:t>”. </a:t>
            </a:r>
          </a:p>
          <a:p>
            <a:pPr algn="just">
              <a:buFont typeface="Arial" charset="0"/>
              <a:buBlip>
                <a:blip r:embed="rId2"/>
              </a:buBlip>
              <a:defRPr/>
            </a:pPr>
            <a:r>
              <a:rPr lang="en-US" sz="2000" dirty="0" smtClean="0">
                <a:latin typeface="Calisto MT" pitchFamily="18" charset="0"/>
              </a:rPr>
              <a:t>In support of this statement, in page 17 and 18, the League  clarify its intention by elucidating that; “</a:t>
            </a:r>
            <a:r>
              <a:rPr lang="en-US" sz="2000" i="1" dirty="0" smtClean="0">
                <a:solidFill>
                  <a:srgbClr val="FF0000"/>
                </a:solidFill>
                <a:latin typeface="Calisto MT" pitchFamily="18" charset="0"/>
              </a:rPr>
              <a:t>One vital point to mention is that the performance of companies is not just a function of private or public ownership, but mainly a function of control…</a:t>
            </a:r>
            <a:r>
              <a:rPr lang="en-US" sz="2000" i="1" u="sng" dirty="0" smtClean="0">
                <a:solidFill>
                  <a:srgbClr val="FF0000"/>
                </a:solidFill>
                <a:latin typeface="Calisto MT" pitchFamily="18" charset="0"/>
              </a:rPr>
              <a:t>State participation in Mining should never be about profit maximization. The role of the State should be measured as per numbers of quality jobs created, skills produced and certainly the revenue generated for further development of Mining and communities</a:t>
            </a:r>
            <a:r>
              <a:rPr lang="en-US" sz="2000" dirty="0" smtClean="0">
                <a:solidFill>
                  <a:srgbClr val="FF0000"/>
                </a:solidFill>
                <a:latin typeface="Calisto MT" pitchFamily="18" charset="0"/>
              </a:rPr>
              <a:t>”. </a:t>
            </a:r>
          </a:p>
          <a:p>
            <a:pPr algn="just">
              <a:buFont typeface="Arial" charset="0"/>
              <a:buBlip>
                <a:blip r:embed="rId2"/>
              </a:buBlip>
              <a:defRPr/>
            </a:pPr>
            <a:endParaRPr lang="en-US" sz="2000" dirty="0" smtClean="0">
              <a:solidFill>
                <a:srgbClr val="FF0000"/>
              </a:solidFill>
              <a:latin typeface="Calisto MT" pitchFamily="18" charset="0"/>
            </a:endParaRPr>
          </a:p>
          <a:p>
            <a:pPr algn="ctr">
              <a:buFont typeface="Arial" charset="0"/>
              <a:buBlip>
                <a:blip r:embed="rId2"/>
              </a:buBlip>
              <a:defRPr/>
            </a:pPr>
            <a:r>
              <a:rPr lang="en-US" sz="2000" b="1" dirty="0" smtClean="0">
                <a:latin typeface="Calisto MT" pitchFamily="18" charset="0"/>
              </a:rPr>
              <a:t>CRITICAL QUESTIONS (food for thought…)</a:t>
            </a:r>
          </a:p>
          <a:p>
            <a:pPr marL="285750" indent="-285750" algn="just">
              <a:buFont typeface="+mj-lt"/>
              <a:buAutoNum type="arabicPeriod"/>
              <a:defRPr/>
            </a:pPr>
            <a:r>
              <a:rPr lang="en-US" sz="2000" dirty="0" smtClean="0">
                <a:latin typeface="Calisto MT" pitchFamily="18" charset="0"/>
              </a:rPr>
              <a:t>These statements are contradictory because if State Owned Company’s performance is not based on ‘profit maximization’, how will it generate revenue?</a:t>
            </a:r>
          </a:p>
          <a:p>
            <a:pPr>
              <a:defRPr/>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0" y="0"/>
            <a:ext cx="8839200" cy="457200"/>
          </a:xfrm>
        </p:spPr>
        <p:txBody>
          <a:bodyPr/>
          <a:lstStyle/>
          <a:p>
            <a:r>
              <a:rPr lang="en-US" sz="2400" b="1" smtClean="0">
                <a:latin typeface="Calisto MT" pitchFamily="18" charset="0"/>
              </a:rPr>
              <a:t>CRITICAL QUESTIONS: </a:t>
            </a:r>
            <a:r>
              <a:rPr lang="en-US" sz="2400" i="1" smtClean="0">
                <a:latin typeface="Calisto MT" pitchFamily="18" charset="0"/>
              </a:rPr>
              <a:t>Contd.</a:t>
            </a:r>
            <a:endParaRPr lang="en-US" sz="2400" i="1" smtClean="0"/>
          </a:p>
        </p:txBody>
      </p:sp>
      <p:sp>
        <p:nvSpPr>
          <p:cNvPr id="33795" name="Rectangle 3"/>
          <p:cNvSpPr>
            <a:spLocks noChangeArrowheads="1"/>
          </p:cNvSpPr>
          <p:nvPr/>
        </p:nvSpPr>
        <p:spPr bwMode="auto">
          <a:xfrm>
            <a:off x="228600" y="609600"/>
            <a:ext cx="8686800" cy="5041900"/>
          </a:xfrm>
          <a:prstGeom prst="rect">
            <a:avLst/>
          </a:prstGeom>
          <a:noFill/>
          <a:ln w="9525">
            <a:noFill/>
            <a:miter lim="800000"/>
            <a:headEnd/>
            <a:tailEnd/>
          </a:ln>
        </p:spPr>
        <p:txBody>
          <a:bodyPr>
            <a:spAutoFit/>
          </a:bodyPr>
          <a:lstStyle/>
          <a:p>
            <a:pPr marL="457200" indent="-457200">
              <a:spcBef>
                <a:spcPts val="500"/>
              </a:spcBef>
              <a:spcAft>
                <a:spcPts val="500"/>
              </a:spcAft>
              <a:buFont typeface="Calibri" pitchFamily="34" charset="0"/>
              <a:buAutoNum type="arabicPeriod" startAt="2"/>
            </a:pPr>
            <a:r>
              <a:rPr lang="en-US" sz="2000">
                <a:latin typeface="Calisto MT" pitchFamily="18" charset="0"/>
              </a:rPr>
              <a:t>What is the main purpose of creating a business? Is it, not to generate revenue? </a:t>
            </a:r>
          </a:p>
          <a:p>
            <a:pPr marL="457200" indent="-457200">
              <a:spcBef>
                <a:spcPts val="500"/>
              </a:spcBef>
              <a:spcAft>
                <a:spcPts val="500"/>
              </a:spcAft>
              <a:buFont typeface="Calibri" pitchFamily="34" charset="0"/>
              <a:buAutoNum type="arabicPeriod" startAt="2"/>
            </a:pPr>
            <a:r>
              <a:rPr lang="en-US" sz="2000">
                <a:latin typeface="Calisto MT" pitchFamily="18" charset="0"/>
              </a:rPr>
              <a:t>How can a SOEs performance not be measured by its capacity to generate revenue or accumulate loss? </a:t>
            </a:r>
          </a:p>
          <a:p>
            <a:pPr marL="457200" indent="-457200">
              <a:spcBef>
                <a:spcPts val="500"/>
              </a:spcBef>
              <a:spcAft>
                <a:spcPts val="500"/>
              </a:spcAft>
              <a:buFont typeface="Calibri" pitchFamily="34" charset="0"/>
              <a:buAutoNum type="arabicPeriod" startAt="2"/>
            </a:pPr>
            <a:r>
              <a:rPr lang="en-US" sz="2000">
                <a:latin typeface="Calisto MT" pitchFamily="18" charset="0"/>
              </a:rPr>
              <a:t>What will be the bench mark for measuring State Owned Companies in the existing competitive market? </a:t>
            </a:r>
          </a:p>
          <a:p>
            <a:pPr marL="457200" indent="-457200">
              <a:spcBef>
                <a:spcPts val="500"/>
              </a:spcBef>
              <a:spcAft>
                <a:spcPts val="500"/>
              </a:spcAft>
              <a:buFont typeface="Calibri" pitchFamily="34" charset="0"/>
              <a:buAutoNum type="arabicPeriod" startAt="2"/>
            </a:pPr>
            <a:r>
              <a:rPr lang="en-US" sz="2000">
                <a:latin typeface="Calisto MT" pitchFamily="18" charset="0"/>
              </a:rPr>
              <a:t>If a State Owned Company is incurring a huge loss repeatedly, how will the government cope with this burden if performance is not a revenue generated based? </a:t>
            </a:r>
          </a:p>
          <a:p>
            <a:pPr marL="457200" indent="-457200">
              <a:spcBef>
                <a:spcPts val="500"/>
              </a:spcBef>
              <a:spcAft>
                <a:spcPts val="500"/>
              </a:spcAft>
              <a:buFont typeface="Calibri" pitchFamily="34" charset="0"/>
              <a:buAutoNum type="arabicPeriod" startAt="2"/>
            </a:pPr>
            <a:r>
              <a:rPr lang="en-US" sz="2000">
                <a:latin typeface="Calisto MT" pitchFamily="18" charset="0"/>
              </a:rPr>
              <a:t>If there is no revenue, where will the government obtain the funds to meet social demands of the citizens or even sustain the domestic economy?</a:t>
            </a:r>
          </a:p>
          <a:p>
            <a:pPr marL="457200" indent="-457200">
              <a:spcBef>
                <a:spcPts val="500"/>
              </a:spcBef>
              <a:spcAft>
                <a:spcPts val="500"/>
              </a:spcAft>
              <a:buFont typeface="Calibri" pitchFamily="34" charset="0"/>
              <a:buAutoNum type="arabicPeriod" startAt="2"/>
            </a:pPr>
            <a:r>
              <a:rPr lang="en-US" sz="2000">
                <a:latin typeface="Calisto MT" pitchFamily="18" charset="0"/>
              </a:rPr>
              <a:t>In the light of the statement above, could the State, be regarded as a benevolent Father Christmas? </a:t>
            </a:r>
            <a:r>
              <a:rPr lang="en-US" sz="2000" b="1">
                <a:latin typeface="Calisto MT" pitchFamily="18" charset="0"/>
              </a:rPr>
              <a:t>If so</a:t>
            </a:r>
            <a:r>
              <a:rPr lang="en-US" sz="2000" b="1" i="1">
                <a:latin typeface="Calisto MT" pitchFamily="18" charset="0"/>
              </a:rPr>
              <a:t>, “free-rider” </a:t>
            </a:r>
            <a:r>
              <a:rPr lang="en-US" sz="2000" b="1">
                <a:latin typeface="Calisto MT" pitchFamily="18" charset="0"/>
              </a:rPr>
              <a:t>and </a:t>
            </a:r>
            <a:r>
              <a:rPr lang="en-US" sz="2000" b="1" i="1">
                <a:latin typeface="Calisto MT" pitchFamily="18" charset="0"/>
              </a:rPr>
              <a:t>“asymmetry </a:t>
            </a:r>
            <a:r>
              <a:rPr lang="en-US" sz="2000" b="1">
                <a:latin typeface="Calisto MT" pitchFamily="18" charset="0"/>
              </a:rPr>
              <a:t>principal-agent” problems will emerge.</a:t>
            </a:r>
          </a:p>
        </p:txBody>
      </p:sp>
    </p:spTree>
  </p:cSld>
  <p:clrMapOvr>
    <a:masterClrMapping/>
  </p:clrMapOvr>
  <p:transition spd="slow">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457200" y="228600"/>
            <a:ext cx="8229600" cy="487363"/>
          </a:xfrm>
        </p:spPr>
        <p:txBody>
          <a:bodyPr/>
          <a:lstStyle/>
          <a:p>
            <a:r>
              <a:rPr lang="en-US" sz="2400" b="1" smtClean="0">
                <a:latin typeface="Calisto MT" pitchFamily="18" charset="0"/>
              </a:rPr>
              <a:t>Balance of Evidence: Case Studies (4 SADC’s Countries) </a:t>
            </a:r>
            <a:r>
              <a:rPr lang="en-US" sz="2400" b="1" i="1" smtClean="0">
                <a:latin typeface="Calisto MT" pitchFamily="18" charset="0"/>
              </a:rPr>
              <a:t>-1</a:t>
            </a:r>
            <a:endParaRPr lang="en-GB" sz="2400" i="1" smtClean="0">
              <a:latin typeface="Calisto MT" pitchFamily="18" charset="0"/>
            </a:endParaRPr>
          </a:p>
        </p:txBody>
      </p:sp>
      <p:graphicFrame>
        <p:nvGraphicFramePr>
          <p:cNvPr id="4" name="Content Placeholder 3"/>
          <p:cNvGraphicFramePr>
            <a:graphicFrameLocks noGrp="1"/>
          </p:cNvGraphicFramePr>
          <p:nvPr>
            <p:ph idx="1"/>
          </p:nvPr>
        </p:nvGraphicFramePr>
        <p:xfrm>
          <a:off x="0" y="838200"/>
          <a:ext cx="9144000" cy="4669366"/>
        </p:xfrm>
        <a:graphic>
          <a:graphicData uri="http://schemas.openxmlformats.org/drawingml/2006/table">
            <a:tbl>
              <a:tblPr firstRow="1" bandRow="1">
                <a:tableStyleId>{5C22544A-7EE6-4342-B048-85BDC9FD1C3A}</a:tableStyleId>
              </a:tblPr>
              <a:tblGrid>
                <a:gridCol w="1627322"/>
                <a:gridCol w="1725478"/>
                <a:gridCol w="1752600"/>
                <a:gridCol w="1905000"/>
                <a:gridCol w="2133600"/>
              </a:tblGrid>
              <a:tr h="428078">
                <a:tc>
                  <a:txBody>
                    <a:bodyPr/>
                    <a:lstStyle/>
                    <a:p>
                      <a:endParaRPr lang="en-GB" dirty="0">
                        <a:solidFill>
                          <a:schemeClr val="tx1"/>
                        </a:solidFill>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aseline="0" dirty="0" smtClean="0">
                          <a:solidFill>
                            <a:schemeClr val="tx1"/>
                          </a:solidFill>
                          <a:latin typeface="Calisto MT" pitchFamily="18" charset="0"/>
                        </a:rPr>
                        <a:t>Botswana</a:t>
                      </a:r>
                      <a:endParaRPr lang="en-GB" dirty="0">
                        <a:solidFill>
                          <a:schemeClr val="tx1"/>
                        </a:solidFill>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en-US" dirty="0" smtClean="0">
                          <a:solidFill>
                            <a:schemeClr val="tx1"/>
                          </a:solidFill>
                          <a:latin typeface="Calisto MT" pitchFamily="18" charset="0"/>
                        </a:rPr>
                        <a:t>Namibia</a:t>
                      </a:r>
                      <a:endParaRPr lang="en-GB" dirty="0">
                        <a:solidFill>
                          <a:schemeClr val="tx1"/>
                        </a:solidFill>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en-US" dirty="0" smtClean="0">
                          <a:solidFill>
                            <a:schemeClr val="tx1"/>
                          </a:solidFill>
                          <a:latin typeface="Calisto MT" pitchFamily="18" charset="0"/>
                        </a:rPr>
                        <a:t>Zambia</a:t>
                      </a:r>
                      <a:endParaRPr lang="en-GB" dirty="0">
                        <a:solidFill>
                          <a:schemeClr val="tx1"/>
                        </a:solidFill>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lang="en-US" dirty="0" smtClean="0">
                          <a:solidFill>
                            <a:schemeClr val="tx1"/>
                          </a:solidFill>
                          <a:latin typeface="Calisto MT" pitchFamily="18" charset="0"/>
                        </a:rPr>
                        <a:t>Angola</a:t>
                      </a:r>
                      <a:endParaRPr lang="en-GB" dirty="0">
                        <a:solidFill>
                          <a:schemeClr val="tx1"/>
                        </a:solidFill>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r>
              <a:tr h="345184">
                <a:tc>
                  <a:txBody>
                    <a:bodyPr/>
                    <a:lstStyle/>
                    <a:p>
                      <a:r>
                        <a:rPr lang="en-US" sz="1600" b="1" dirty="0" smtClean="0">
                          <a:latin typeface="Calisto MT" pitchFamily="18" charset="0"/>
                        </a:rPr>
                        <a:t>Population</a:t>
                      </a:r>
                      <a:endParaRPr lang="en-GB" sz="1600" b="1" dirty="0">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lang="en-US" sz="1300" dirty="0" smtClean="0">
                          <a:latin typeface="Calisto MT" pitchFamily="18" charset="0"/>
                        </a:rPr>
                        <a:t>2 Million </a:t>
                      </a:r>
                      <a:endParaRPr lang="en-GB" sz="1300" dirty="0">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lang="en-US" sz="1300" dirty="0" smtClean="0">
                          <a:latin typeface="Calisto MT" pitchFamily="18" charset="0"/>
                        </a:rPr>
                        <a:t> 2.1 Million </a:t>
                      </a:r>
                      <a:endParaRPr lang="en-GB" sz="1300" dirty="0">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lang="en-US" sz="1300" dirty="0" smtClean="0">
                          <a:latin typeface="Calisto MT" pitchFamily="18" charset="0"/>
                        </a:rPr>
                        <a:t>12.9 Million </a:t>
                      </a:r>
                      <a:endParaRPr lang="en-GB" sz="1300" dirty="0">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lang="en-US" sz="1300" dirty="0" smtClean="0">
                          <a:latin typeface="Calisto MT" pitchFamily="18" charset="0"/>
                        </a:rPr>
                        <a:t>13.1 Million</a:t>
                      </a:r>
                      <a:r>
                        <a:rPr lang="en-US" sz="1300" baseline="0" dirty="0" smtClean="0">
                          <a:latin typeface="Calisto MT" pitchFamily="18" charset="0"/>
                        </a:rPr>
                        <a:t> </a:t>
                      </a:r>
                      <a:endParaRPr lang="en-GB" sz="1300" dirty="0">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3451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latin typeface="Calisto MT" pitchFamily="18" charset="0"/>
                        </a:rPr>
                        <a:t>Independence</a:t>
                      </a:r>
                      <a:endParaRPr lang="en-GB" sz="1600" b="1" dirty="0">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lang="en-US" sz="1300" dirty="0" smtClean="0">
                          <a:latin typeface="Calisto MT" pitchFamily="18" charset="0"/>
                        </a:rPr>
                        <a:t>1966 (from</a:t>
                      </a:r>
                      <a:r>
                        <a:rPr lang="en-US" sz="1300" baseline="0" dirty="0" smtClean="0">
                          <a:latin typeface="Calisto MT" pitchFamily="18" charset="0"/>
                        </a:rPr>
                        <a:t> Britain)</a:t>
                      </a:r>
                      <a:endParaRPr lang="en-GB" sz="1300" dirty="0">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lang="en-US" sz="1300" dirty="0" smtClean="0">
                          <a:latin typeface="Calisto MT" pitchFamily="18" charset="0"/>
                        </a:rPr>
                        <a:t>1990 (from</a:t>
                      </a:r>
                      <a:r>
                        <a:rPr lang="en-US" sz="1300" baseline="0" dirty="0" smtClean="0">
                          <a:latin typeface="Calisto MT" pitchFamily="18" charset="0"/>
                        </a:rPr>
                        <a:t> SA)</a:t>
                      </a:r>
                      <a:endParaRPr lang="en-GB" sz="1300" dirty="0">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lang="en-US" sz="1300" dirty="0" smtClean="0">
                          <a:latin typeface="Calisto MT" pitchFamily="18" charset="0"/>
                        </a:rPr>
                        <a:t>1964 (from the</a:t>
                      </a:r>
                      <a:r>
                        <a:rPr lang="en-US" sz="1300" baseline="0" dirty="0" smtClean="0">
                          <a:latin typeface="Calisto MT" pitchFamily="18" charset="0"/>
                        </a:rPr>
                        <a:t> </a:t>
                      </a:r>
                      <a:r>
                        <a:rPr lang="en-US" sz="1300" dirty="0" smtClean="0">
                          <a:latin typeface="Calisto MT" pitchFamily="18" charset="0"/>
                        </a:rPr>
                        <a:t>UK)</a:t>
                      </a:r>
                      <a:endParaRPr lang="en-GB" sz="1300" dirty="0">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lang="en-US" sz="1300" dirty="0" smtClean="0">
                          <a:latin typeface="Calisto MT" pitchFamily="18" charset="0"/>
                        </a:rPr>
                        <a:t>1975 (from Portugal)</a:t>
                      </a:r>
                      <a:endParaRPr lang="en-GB" sz="1300" dirty="0">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8627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baseline="0" dirty="0" smtClean="0">
                          <a:latin typeface="Calisto MT" pitchFamily="18" charset="0"/>
                        </a:rPr>
                        <a:t>Most Abundant Resource(s) / Strategic Sector</a:t>
                      </a:r>
                      <a:endParaRPr lang="en-GB" sz="1600" b="1" dirty="0">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lang="en-US" sz="1300" dirty="0" smtClean="0">
                          <a:latin typeface="Calisto MT" pitchFamily="18" charset="0"/>
                        </a:rPr>
                        <a:t>Diamond </a:t>
                      </a:r>
                    </a:p>
                    <a:p>
                      <a:endParaRPr lang="en-US" sz="1300" dirty="0" smtClean="0">
                        <a:latin typeface="Calisto MT" pitchFamily="18" charset="0"/>
                      </a:endParaRPr>
                    </a:p>
                    <a:p>
                      <a:r>
                        <a:rPr lang="en-US" sz="1300" dirty="0" smtClean="0">
                          <a:latin typeface="Calisto MT" pitchFamily="18" charset="0"/>
                        </a:rPr>
                        <a:t>Diamond Mining</a:t>
                      </a:r>
                      <a:r>
                        <a:rPr lang="en-US" sz="1300" baseline="0" dirty="0" smtClean="0">
                          <a:latin typeface="Calisto MT" pitchFamily="18" charset="0"/>
                        </a:rPr>
                        <a:t> Industry </a:t>
                      </a:r>
                      <a:endParaRPr lang="en-GB" sz="1300" dirty="0">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lang="en-US" sz="1300" dirty="0" smtClean="0">
                          <a:latin typeface="Calisto MT" pitchFamily="18" charset="0"/>
                        </a:rPr>
                        <a:t>Diamond </a:t>
                      </a:r>
                    </a:p>
                    <a:p>
                      <a:endParaRPr lang="en-US" sz="1300" dirty="0" smtClean="0">
                        <a:latin typeface="Calisto MT" pitchFamily="18" charset="0"/>
                      </a:endParaRPr>
                    </a:p>
                    <a:p>
                      <a:r>
                        <a:rPr lang="en-US" sz="1300" dirty="0" smtClean="0">
                          <a:latin typeface="Calisto MT" pitchFamily="18" charset="0"/>
                        </a:rPr>
                        <a:t>Diamond</a:t>
                      </a:r>
                      <a:r>
                        <a:rPr lang="en-US" sz="1300" baseline="0" dirty="0" smtClean="0">
                          <a:latin typeface="Calisto MT" pitchFamily="18" charset="0"/>
                        </a:rPr>
                        <a:t> </a:t>
                      </a:r>
                      <a:r>
                        <a:rPr lang="en-US" sz="1300" dirty="0" smtClean="0">
                          <a:latin typeface="Calisto MT" pitchFamily="18" charset="0"/>
                        </a:rPr>
                        <a:t>Mining Industry</a:t>
                      </a:r>
                      <a:r>
                        <a:rPr lang="en-US" sz="1300" baseline="0" dirty="0" smtClean="0">
                          <a:latin typeface="Calisto MT" pitchFamily="18" charset="0"/>
                        </a:rPr>
                        <a:t> </a:t>
                      </a:r>
                      <a:endParaRPr lang="en-GB" sz="1300" dirty="0">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US" sz="1300" dirty="0" smtClean="0">
                          <a:latin typeface="Calisto MT" pitchFamily="18" charset="0"/>
                        </a:rPr>
                        <a:t>Copper</a:t>
                      </a:r>
                      <a:endParaRPr lang="en-GB" sz="1300" dirty="0">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lang="en-US" sz="1300" dirty="0" smtClean="0">
                          <a:latin typeface="Calisto MT" pitchFamily="18" charset="0"/>
                        </a:rPr>
                        <a:t>Diamond</a:t>
                      </a:r>
                      <a:r>
                        <a:rPr lang="en-US" sz="1300" baseline="0" dirty="0" smtClean="0">
                          <a:latin typeface="Calisto MT" pitchFamily="18" charset="0"/>
                        </a:rPr>
                        <a:t> &amp; Oil</a:t>
                      </a:r>
                    </a:p>
                    <a:p>
                      <a:endParaRPr lang="en-US" sz="1300" baseline="0" dirty="0" smtClean="0">
                        <a:latin typeface="Calisto MT" pitchFamily="18" charset="0"/>
                      </a:endParaRPr>
                    </a:p>
                    <a:p>
                      <a:r>
                        <a:rPr lang="en-US" sz="1300" baseline="0" dirty="0" smtClean="0">
                          <a:latin typeface="Calisto MT" pitchFamily="18" charset="0"/>
                        </a:rPr>
                        <a:t>Diamond  mining &amp; Oil  producing industry </a:t>
                      </a:r>
                      <a:endParaRPr lang="en-GB" sz="1300" dirty="0">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24647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latin typeface="Calisto MT" pitchFamily="18" charset="0"/>
                        </a:rPr>
                        <a:t>Economic Outlook </a:t>
                      </a:r>
                      <a:endParaRPr lang="en-GB" sz="1600" b="1" dirty="0">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114300" indent="-114300">
                        <a:buFont typeface="Arial" pitchFamily="34" charset="0"/>
                        <a:buChar char="•"/>
                      </a:pPr>
                      <a:r>
                        <a:rPr lang="en-US" sz="1300" dirty="0" smtClean="0">
                          <a:latin typeface="Calisto MT" pitchFamily="18" charset="0"/>
                        </a:rPr>
                        <a:t>One</a:t>
                      </a:r>
                      <a:r>
                        <a:rPr lang="en-US" sz="1300" baseline="0" dirty="0" smtClean="0">
                          <a:latin typeface="Calisto MT" pitchFamily="18" charset="0"/>
                        </a:rPr>
                        <a:t> of the poorest country after gaining independence in 1966. </a:t>
                      </a:r>
                    </a:p>
                    <a:p>
                      <a:pPr marL="114300" marR="0" indent="-114300" algn="l" defTabSz="914400" rtl="0" eaLnBrk="1" fontAlgn="auto" latinLnBrk="0" hangingPunct="1">
                        <a:lnSpc>
                          <a:spcPct val="100000"/>
                        </a:lnSpc>
                        <a:spcBef>
                          <a:spcPts val="300"/>
                        </a:spcBef>
                        <a:spcAft>
                          <a:spcPts val="300"/>
                        </a:spcAft>
                        <a:buClrTx/>
                        <a:buSzTx/>
                        <a:buFont typeface="Arial" pitchFamily="34" charset="0"/>
                        <a:buChar char="•"/>
                        <a:tabLst/>
                        <a:defRPr/>
                      </a:pPr>
                      <a:r>
                        <a:rPr lang="en-US" sz="1300" dirty="0" smtClean="0">
                          <a:latin typeface="Calisto MT" pitchFamily="18" charset="0"/>
                        </a:rPr>
                        <a:t>GDP per capital</a:t>
                      </a:r>
                      <a:r>
                        <a:rPr lang="en-US" sz="1300" baseline="0" dirty="0" smtClean="0">
                          <a:latin typeface="Calisto MT" pitchFamily="18" charset="0"/>
                        </a:rPr>
                        <a:t> in 1966 =  $84</a:t>
                      </a:r>
                    </a:p>
                    <a:p>
                      <a:pPr marL="114300" marR="0" indent="-114300" algn="l" defTabSz="914400" rtl="0" eaLnBrk="1" fontAlgn="auto" latinLnBrk="0" hangingPunct="1">
                        <a:lnSpc>
                          <a:spcPct val="100000"/>
                        </a:lnSpc>
                        <a:spcBef>
                          <a:spcPts val="300"/>
                        </a:spcBef>
                        <a:spcAft>
                          <a:spcPts val="300"/>
                        </a:spcAft>
                        <a:buClrTx/>
                        <a:buSzTx/>
                        <a:buFont typeface="Arial" pitchFamily="34" charset="0"/>
                        <a:buChar char="•"/>
                        <a:tabLst/>
                        <a:defRPr/>
                      </a:pPr>
                      <a:r>
                        <a:rPr lang="en-US" sz="1300" baseline="0" dirty="0" smtClean="0">
                          <a:latin typeface="Calisto MT" pitchFamily="18" charset="0"/>
                        </a:rPr>
                        <a:t>2010 GDP per capita = $7,403 (WB’s est.)</a:t>
                      </a:r>
                      <a:endParaRPr lang="en-GB" sz="1300" dirty="0">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114300" indent="-114300">
                        <a:buFont typeface="Arial" pitchFamily="34" charset="0"/>
                        <a:buChar char="•"/>
                      </a:pPr>
                      <a:r>
                        <a:rPr lang="en-US" sz="1300" dirty="0" smtClean="0">
                          <a:latin typeface="Calisto MT" pitchFamily="18" charset="0"/>
                        </a:rPr>
                        <a:t>A relatively</a:t>
                      </a:r>
                      <a:r>
                        <a:rPr lang="en-US" sz="1300" baseline="0" dirty="0" smtClean="0">
                          <a:latin typeface="Calisto MT" pitchFamily="18" charset="0"/>
                        </a:rPr>
                        <a:t> poor country before independence in 1990</a:t>
                      </a:r>
                    </a:p>
                    <a:p>
                      <a:pPr marL="114300" indent="-114300">
                        <a:spcBef>
                          <a:spcPts val="300"/>
                        </a:spcBef>
                        <a:spcAft>
                          <a:spcPts val="300"/>
                        </a:spcAft>
                        <a:buFont typeface="Arial" pitchFamily="34" charset="0"/>
                        <a:buChar char="•"/>
                      </a:pPr>
                      <a:r>
                        <a:rPr lang="en-US" sz="1300" dirty="0" smtClean="0">
                          <a:latin typeface="Calisto MT" pitchFamily="18" charset="0"/>
                        </a:rPr>
                        <a:t>GDP per capital</a:t>
                      </a:r>
                      <a:r>
                        <a:rPr lang="en-US" sz="1300" baseline="0" dirty="0" smtClean="0">
                          <a:latin typeface="Calisto MT" pitchFamily="18" charset="0"/>
                        </a:rPr>
                        <a:t> in 1990 =  $1, 661</a:t>
                      </a:r>
                    </a:p>
                    <a:p>
                      <a:pPr marL="114300" indent="-114300">
                        <a:spcBef>
                          <a:spcPts val="300"/>
                        </a:spcBef>
                        <a:spcAft>
                          <a:spcPts val="300"/>
                        </a:spcAft>
                        <a:buFont typeface="Arial" pitchFamily="34" charset="0"/>
                        <a:buChar char="•"/>
                      </a:pPr>
                      <a:r>
                        <a:rPr lang="en-US" sz="1300" dirty="0" smtClean="0">
                          <a:latin typeface="Calisto MT" pitchFamily="18" charset="0"/>
                        </a:rPr>
                        <a:t>2010 GDP</a:t>
                      </a:r>
                      <a:r>
                        <a:rPr lang="en-US" sz="1300" baseline="0" dirty="0" smtClean="0">
                          <a:latin typeface="Calisto MT" pitchFamily="18" charset="0"/>
                        </a:rPr>
                        <a:t> per capital  = $5, 330 (WB’s est.)</a:t>
                      </a:r>
                      <a:endParaRPr lang="en-GB" sz="1300" dirty="0">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buFont typeface="Arial" pitchFamily="34" charset="0"/>
                        <a:buChar char="•"/>
                      </a:pPr>
                      <a:r>
                        <a:rPr lang="en-US" sz="1300" dirty="0" smtClean="0">
                          <a:latin typeface="Calisto MT" pitchFamily="18" charset="0"/>
                        </a:rPr>
                        <a:t> Used to be a ‘middle income’ country prior 1970 &amp; the implementation</a:t>
                      </a:r>
                      <a:r>
                        <a:rPr lang="en-US" sz="1300" baseline="0" dirty="0" smtClean="0">
                          <a:latin typeface="Calisto MT" pitchFamily="18" charset="0"/>
                        </a:rPr>
                        <a:t> of  </a:t>
                      </a:r>
                      <a:r>
                        <a:rPr lang="en-US" sz="1300" dirty="0" smtClean="0">
                          <a:latin typeface="Calisto MT" pitchFamily="18" charset="0"/>
                        </a:rPr>
                        <a:t>Nationalisation </a:t>
                      </a:r>
                      <a:r>
                        <a:rPr lang="en-US" sz="1300" dirty="0" err="1" smtClean="0">
                          <a:latin typeface="Calisto MT" pitchFamily="18" charset="0"/>
                        </a:rPr>
                        <a:t>progs</a:t>
                      </a:r>
                      <a:r>
                        <a:rPr lang="en-US" sz="1300" dirty="0" smtClean="0">
                          <a:latin typeface="Calisto MT" pitchFamily="18" charset="0"/>
                        </a:rPr>
                        <a:t>.</a:t>
                      </a:r>
                    </a:p>
                    <a:p>
                      <a:pPr>
                        <a:buFont typeface="Arial" pitchFamily="34" charset="0"/>
                        <a:buChar char="•"/>
                      </a:pPr>
                      <a:r>
                        <a:rPr lang="en-US" sz="1300" dirty="0" smtClean="0">
                          <a:latin typeface="Calisto MT" pitchFamily="18" charset="0"/>
                        </a:rPr>
                        <a:t> One of the poorest nation in Africa</a:t>
                      </a:r>
                    </a:p>
                    <a:p>
                      <a:pPr>
                        <a:buFont typeface="Arial" pitchFamily="34" charset="0"/>
                        <a:buChar char="•"/>
                      </a:pPr>
                      <a:r>
                        <a:rPr lang="en-US" sz="1300" dirty="0" smtClean="0">
                          <a:latin typeface="Calisto MT" pitchFamily="18" charset="0"/>
                        </a:rPr>
                        <a:t> Roughly</a:t>
                      </a:r>
                      <a:r>
                        <a:rPr lang="en-US" sz="1300" baseline="0" dirty="0" smtClean="0">
                          <a:latin typeface="Calisto MT" pitchFamily="18" charset="0"/>
                        </a:rPr>
                        <a:t> 68% of Zambians  live below poverty line. </a:t>
                      </a:r>
                    </a:p>
                    <a:p>
                      <a:pPr>
                        <a:buFont typeface="Arial" pitchFamily="34" charset="0"/>
                        <a:buChar char="•"/>
                      </a:pPr>
                      <a:r>
                        <a:rPr lang="en-US" sz="1300" baseline="0" dirty="0" smtClean="0">
                          <a:latin typeface="Calisto MT" pitchFamily="18" charset="0"/>
                        </a:rPr>
                        <a:t> Poverty rates in: </a:t>
                      </a:r>
                    </a:p>
                    <a:p>
                      <a:pPr>
                        <a:buFont typeface="Arial" pitchFamily="34" charset="0"/>
                        <a:buNone/>
                      </a:pPr>
                      <a:r>
                        <a:rPr lang="en-US" sz="1300" baseline="0" dirty="0" smtClean="0">
                          <a:latin typeface="Calisto MT" pitchFamily="18" charset="0"/>
                        </a:rPr>
                        <a:t>(</a:t>
                      </a:r>
                      <a:r>
                        <a:rPr lang="en-US" sz="1300" baseline="0" dirty="0" err="1" smtClean="0">
                          <a:latin typeface="Calisto MT" pitchFamily="18" charset="0"/>
                        </a:rPr>
                        <a:t>i</a:t>
                      </a:r>
                      <a:r>
                        <a:rPr lang="en-US" sz="1300" baseline="0" dirty="0" smtClean="0">
                          <a:latin typeface="Calisto MT" pitchFamily="18" charset="0"/>
                        </a:rPr>
                        <a:t>) rural areas = 78%, (ii) urban areas=53%</a:t>
                      </a:r>
                      <a:endParaRPr lang="en-GB" sz="1300" dirty="0">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buFont typeface="Arial" pitchFamily="34" charset="0"/>
                        <a:buChar char="•"/>
                      </a:pPr>
                      <a:r>
                        <a:rPr lang="en-US" sz="1300" dirty="0" smtClean="0">
                          <a:latin typeface="Calisto MT" pitchFamily="18" charset="0"/>
                        </a:rPr>
                        <a:t> One of</a:t>
                      </a:r>
                      <a:r>
                        <a:rPr lang="en-US" sz="1300" baseline="0" dirty="0" smtClean="0">
                          <a:latin typeface="Calisto MT" pitchFamily="18" charset="0"/>
                        </a:rPr>
                        <a:t> the fastest growing economies in the world. Growth rate=11.1% </a:t>
                      </a:r>
                      <a:r>
                        <a:rPr lang="en-US" sz="1300" baseline="0" dirty="0" err="1" smtClean="0">
                          <a:latin typeface="Calisto MT" pitchFamily="18" charset="0"/>
                        </a:rPr>
                        <a:t>p.a</a:t>
                      </a:r>
                      <a:endParaRPr lang="en-US" sz="1300" baseline="0" dirty="0" smtClean="0">
                        <a:latin typeface="Calisto MT" pitchFamily="18" charset="0"/>
                      </a:endParaRPr>
                    </a:p>
                    <a:p>
                      <a:pPr>
                        <a:buFont typeface="Arial" pitchFamily="34" charset="0"/>
                        <a:buChar char="•"/>
                      </a:pPr>
                      <a:r>
                        <a:rPr lang="en-US" sz="1300" baseline="0" dirty="0" smtClean="0">
                          <a:latin typeface="Calisto MT" pitchFamily="18" charset="0"/>
                        </a:rPr>
                        <a:t> Impoverished country despite large wealth in oil &amp; gas, diamond, hydroelectric potentials &amp; rich agriculture industry</a:t>
                      </a:r>
                      <a:endParaRPr lang="en-US" sz="1300" dirty="0" smtClean="0">
                        <a:latin typeface="Calisto MT" pitchFamily="18" charset="0"/>
                      </a:endParaRPr>
                    </a:p>
                    <a:p>
                      <a:pPr>
                        <a:buFont typeface="Arial" pitchFamily="34" charset="0"/>
                        <a:buChar char="•"/>
                      </a:pPr>
                      <a:r>
                        <a:rPr lang="en-US" sz="1300" dirty="0" smtClean="0">
                          <a:latin typeface="Calisto MT" pitchFamily="18" charset="0"/>
                        </a:rPr>
                        <a:t> 65% of the population</a:t>
                      </a:r>
                      <a:r>
                        <a:rPr lang="en-US" sz="1300" baseline="0" dirty="0" smtClean="0">
                          <a:latin typeface="Calisto MT" pitchFamily="18" charset="0"/>
                        </a:rPr>
                        <a:t> still live on less than $1 per day</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300" dirty="0" smtClean="0">
                          <a:latin typeface="Calisto MT" pitchFamily="18" charset="0"/>
                        </a:rPr>
                        <a:t> GDP per capital</a:t>
                      </a:r>
                      <a:r>
                        <a:rPr lang="en-US" sz="1300" baseline="0" dirty="0" smtClean="0">
                          <a:latin typeface="Calisto MT" pitchFamily="18" charset="0"/>
                        </a:rPr>
                        <a:t> in 1985 =  $751</a:t>
                      </a:r>
                      <a:endParaRPr lang="en-GB" sz="1300" dirty="0">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0" y="0"/>
            <a:ext cx="8686800" cy="487363"/>
          </a:xfrm>
        </p:spPr>
        <p:txBody>
          <a:bodyPr/>
          <a:lstStyle/>
          <a:p>
            <a:r>
              <a:rPr lang="en-US" sz="2400" b="1" smtClean="0">
                <a:latin typeface="Calisto MT" pitchFamily="18" charset="0"/>
              </a:rPr>
              <a:t>Balance of Evidence: Case Studies (4 SADC’s Countries) </a:t>
            </a:r>
            <a:r>
              <a:rPr lang="en-US" sz="2400" b="1" i="1" smtClean="0">
                <a:latin typeface="Calisto MT" pitchFamily="18" charset="0"/>
              </a:rPr>
              <a:t>- 2</a:t>
            </a:r>
            <a:endParaRPr lang="en-GB" sz="2400" i="1" smtClean="0"/>
          </a:p>
        </p:txBody>
      </p:sp>
      <p:graphicFrame>
        <p:nvGraphicFramePr>
          <p:cNvPr id="4" name="Content Placeholder 3"/>
          <p:cNvGraphicFramePr>
            <a:graphicFrameLocks noGrp="1"/>
          </p:cNvGraphicFramePr>
          <p:nvPr>
            <p:ph idx="1"/>
          </p:nvPr>
        </p:nvGraphicFramePr>
        <p:xfrm>
          <a:off x="0" y="533400"/>
          <a:ext cx="9143998" cy="5052060"/>
        </p:xfrm>
        <a:graphic>
          <a:graphicData uri="http://schemas.openxmlformats.org/drawingml/2006/table">
            <a:tbl>
              <a:tblPr firstRow="1" bandRow="1">
                <a:tableStyleId>{5C22544A-7EE6-4342-B048-85BDC9FD1C3A}</a:tableStyleId>
              </a:tblPr>
              <a:tblGrid>
                <a:gridCol w="1142999"/>
                <a:gridCol w="2057400"/>
                <a:gridCol w="1752600"/>
                <a:gridCol w="1905000"/>
                <a:gridCol w="2285999"/>
              </a:tblGrid>
              <a:tr h="355904">
                <a:tc>
                  <a:txBody>
                    <a:bodyPr/>
                    <a:lstStyle/>
                    <a:p>
                      <a:endParaRPr lang="en-GB" dirty="0">
                        <a:solidFill>
                          <a:schemeClr val="tx1"/>
                        </a:solidFill>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C0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aseline="0" dirty="0" smtClean="0">
                          <a:solidFill>
                            <a:schemeClr val="tx1"/>
                          </a:solidFill>
                          <a:latin typeface="Calisto MT" pitchFamily="18" charset="0"/>
                        </a:rPr>
                        <a:t>Botswana</a:t>
                      </a:r>
                      <a:endParaRPr lang="en-GB" dirty="0">
                        <a:solidFill>
                          <a:schemeClr val="tx1"/>
                        </a:solidFill>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C000"/>
                    </a:solidFill>
                  </a:tcPr>
                </a:tc>
                <a:tc>
                  <a:txBody>
                    <a:bodyPr/>
                    <a:lstStyle/>
                    <a:p>
                      <a:pPr algn="ctr"/>
                      <a:r>
                        <a:rPr lang="en-US" dirty="0" smtClean="0">
                          <a:solidFill>
                            <a:schemeClr val="tx1"/>
                          </a:solidFill>
                          <a:latin typeface="Calisto MT" pitchFamily="18" charset="0"/>
                        </a:rPr>
                        <a:t>Namibia</a:t>
                      </a:r>
                      <a:endParaRPr lang="en-GB" dirty="0">
                        <a:solidFill>
                          <a:schemeClr val="tx1"/>
                        </a:solidFill>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C000"/>
                    </a:solidFill>
                  </a:tcPr>
                </a:tc>
                <a:tc>
                  <a:txBody>
                    <a:bodyPr/>
                    <a:lstStyle/>
                    <a:p>
                      <a:pPr algn="ctr"/>
                      <a:r>
                        <a:rPr lang="en-US" dirty="0" smtClean="0">
                          <a:solidFill>
                            <a:schemeClr val="tx1"/>
                          </a:solidFill>
                          <a:latin typeface="Calisto MT" pitchFamily="18" charset="0"/>
                        </a:rPr>
                        <a:t>Zambia</a:t>
                      </a:r>
                      <a:endParaRPr lang="en-GB" dirty="0">
                        <a:solidFill>
                          <a:schemeClr val="tx1"/>
                        </a:solidFill>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C000"/>
                    </a:solidFill>
                  </a:tcPr>
                </a:tc>
                <a:tc>
                  <a:txBody>
                    <a:bodyPr/>
                    <a:lstStyle/>
                    <a:p>
                      <a:pPr algn="ctr"/>
                      <a:r>
                        <a:rPr lang="en-US" dirty="0" smtClean="0">
                          <a:solidFill>
                            <a:schemeClr val="tx1"/>
                          </a:solidFill>
                          <a:latin typeface="Calisto MT" pitchFamily="18" charset="0"/>
                        </a:rPr>
                        <a:t>Angola</a:t>
                      </a:r>
                      <a:endParaRPr lang="en-GB" dirty="0">
                        <a:solidFill>
                          <a:schemeClr val="tx1"/>
                        </a:solidFill>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C000"/>
                    </a:solidFill>
                  </a:tcPr>
                </a:tc>
              </a:tr>
              <a:tr h="45970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latin typeface="Calisto MT" pitchFamily="18" charset="0"/>
                        </a:rPr>
                        <a:t>Economic Outlook </a:t>
                      </a:r>
                      <a:endParaRPr lang="en-GB" sz="1600" b="1" dirty="0">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114300" indent="-114300">
                        <a:spcBef>
                          <a:spcPts val="300"/>
                        </a:spcBef>
                        <a:spcAft>
                          <a:spcPts val="300"/>
                        </a:spcAft>
                        <a:buFont typeface="Arial" pitchFamily="34" charset="0"/>
                        <a:buChar char="•"/>
                      </a:pPr>
                      <a:r>
                        <a:rPr lang="en-US" sz="1300" baseline="0" dirty="0" smtClean="0">
                          <a:latin typeface="Calisto MT" pitchFamily="18" charset="0"/>
                        </a:rPr>
                        <a:t>IMF, one of the fastest growing economy. Growth per year btw 1966 to 1999 was 9% </a:t>
                      </a:r>
                      <a:r>
                        <a:rPr lang="en-US" sz="1300" baseline="0" dirty="0" err="1" smtClean="0">
                          <a:latin typeface="Calisto MT" pitchFamily="18" charset="0"/>
                        </a:rPr>
                        <a:t>p.a</a:t>
                      </a:r>
                      <a:endParaRPr lang="en-US" sz="1300" baseline="0" dirty="0" smtClean="0">
                        <a:latin typeface="Calisto MT" pitchFamily="18" charset="0"/>
                      </a:endParaRPr>
                    </a:p>
                    <a:p>
                      <a:pPr marL="114300" indent="-114300">
                        <a:spcBef>
                          <a:spcPts val="300"/>
                        </a:spcBef>
                        <a:spcAft>
                          <a:spcPts val="300"/>
                        </a:spcAft>
                        <a:buFont typeface="Arial" pitchFamily="34" charset="0"/>
                        <a:buChar char="•"/>
                      </a:pPr>
                      <a:r>
                        <a:rPr lang="en-US" sz="1300" baseline="0" dirty="0" smtClean="0">
                          <a:latin typeface="Calisto MT" pitchFamily="18" charset="0"/>
                        </a:rPr>
                        <a:t>Sound fiscal policy, piled up foreign reserves of over $7 billion in 2005/2006.</a:t>
                      </a:r>
                    </a:p>
                    <a:p>
                      <a:pPr marL="114300" indent="-114300">
                        <a:spcBef>
                          <a:spcPts val="300"/>
                        </a:spcBef>
                        <a:spcAft>
                          <a:spcPts val="300"/>
                        </a:spcAft>
                        <a:buFont typeface="Arial" pitchFamily="34" charset="0"/>
                        <a:buChar char="•"/>
                      </a:pPr>
                      <a:r>
                        <a:rPr lang="en-US" sz="1300" baseline="0" dirty="0" smtClean="0">
                          <a:latin typeface="Calisto MT" pitchFamily="18" charset="0"/>
                        </a:rPr>
                        <a:t>Earned the highest sovereign credit rating in Africa in 2006 by S&amp;P Moody</a:t>
                      </a:r>
                      <a:endParaRPr lang="en-GB" sz="1300" dirty="0">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spcBef>
                          <a:spcPts val="300"/>
                        </a:spcBef>
                        <a:spcAft>
                          <a:spcPts val="300"/>
                        </a:spcAft>
                        <a:buFont typeface="Arial" pitchFamily="34" charset="0"/>
                        <a:buChar char="•"/>
                      </a:pPr>
                      <a:r>
                        <a:rPr lang="en-US" sz="1300" baseline="0" dirty="0" smtClean="0">
                          <a:latin typeface="Calisto MT" pitchFamily="18" charset="0"/>
                        </a:rPr>
                        <a:t> Now, a low middle income country</a:t>
                      </a:r>
                    </a:p>
                    <a:p>
                      <a:pPr>
                        <a:spcBef>
                          <a:spcPts val="300"/>
                        </a:spcBef>
                        <a:spcAft>
                          <a:spcPts val="300"/>
                        </a:spcAft>
                        <a:buFont typeface="Arial" pitchFamily="34" charset="0"/>
                        <a:buChar char="•"/>
                      </a:pPr>
                      <a:r>
                        <a:rPr lang="en-US" sz="1300" baseline="0" dirty="0" smtClean="0">
                          <a:latin typeface="Calisto MT" pitchFamily="18" charset="0"/>
                        </a:rPr>
                        <a:t> Btw 1990 to 1997, mining industry generate (on avg.) 25% of domestic growth </a:t>
                      </a:r>
                    </a:p>
                    <a:p>
                      <a:pPr>
                        <a:spcBef>
                          <a:spcPts val="300"/>
                        </a:spcBef>
                        <a:spcAft>
                          <a:spcPts val="300"/>
                        </a:spcAft>
                        <a:buFont typeface="Arial" pitchFamily="34" charset="0"/>
                        <a:buChar char="•"/>
                      </a:pPr>
                      <a:r>
                        <a:rPr lang="en-US" sz="1300" baseline="0" dirty="0" smtClean="0">
                          <a:latin typeface="Calisto MT" pitchFamily="18" charset="0"/>
                        </a:rPr>
                        <a:t> In 2002, diamond earnings = $500 mill.</a:t>
                      </a:r>
                    </a:p>
                    <a:p>
                      <a:pPr>
                        <a:spcBef>
                          <a:spcPts val="300"/>
                        </a:spcBef>
                        <a:spcAft>
                          <a:spcPts val="300"/>
                        </a:spcAft>
                        <a:buFont typeface="Arial" pitchFamily="34" charset="0"/>
                        <a:buChar char="•"/>
                      </a:pPr>
                      <a:r>
                        <a:rPr lang="en-US" sz="1300" baseline="0" dirty="0" smtClean="0">
                          <a:latin typeface="Calisto MT" pitchFamily="18" charset="0"/>
                        </a:rPr>
                        <a:t> In 2007, mining industry contributes 12.4% to GDP</a:t>
                      </a:r>
                    </a:p>
                    <a:p>
                      <a:pPr>
                        <a:spcBef>
                          <a:spcPts val="300"/>
                        </a:spcBef>
                        <a:spcAft>
                          <a:spcPts val="300"/>
                        </a:spcAft>
                        <a:buFont typeface="Arial" pitchFamily="34" charset="0"/>
                        <a:buChar char="•"/>
                      </a:pPr>
                      <a:r>
                        <a:rPr lang="en-US" sz="1300" baseline="0" dirty="0" smtClean="0">
                          <a:latin typeface="Calisto MT" pitchFamily="18" charset="0"/>
                        </a:rPr>
                        <a:t> In 2007, mining industries taxes &amp; royalties = 25% of govt. revenue</a:t>
                      </a:r>
                      <a:endParaRPr lang="en-GB" sz="1300" dirty="0">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114300" indent="-114300">
                        <a:spcBef>
                          <a:spcPts val="0"/>
                        </a:spcBef>
                        <a:spcAft>
                          <a:spcPts val="0"/>
                        </a:spcAft>
                        <a:buFont typeface="Arial" pitchFamily="34" charset="0"/>
                        <a:buChar char="•"/>
                      </a:pPr>
                      <a:r>
                        <a:rPr lang="en-US" sz="1300" dirty="0" smtClean="0">
                          <a:latin typeface="Calisto MT" pitchFamily="18" charset="0"/>
                        </a:rPr>
                        <a:t>GDP per capital</a:t>
                      </a:r>
                      <a:r>
                        <a:rPr lang="en-US" sz="1300" baseline="0" dirty="0" smtClean="0">
                          <a:latin typeface="Calisto MT" pitchFamily="18" charset="0"/>
                        </a:rPr>
                        <a:t> in 1964 =  $240</a:t>
                      </a:r>
                    </a:p>
                    <a:p>
                      <a:pPr marL="114300" indent="-114300">
                        <a:spcBef>
                          <a:spcPts val="0"/>
                        </a:spcBef>
                        <a:spcAft>
                          <a:spcPts val="0"/>
                        </a:spcAft>
                        <a:buFont typeface="Arial" pitchFamily="34" charset="0"/>
                        <a:buChar char="•"/>
                      </a:pPr>
                      <a:r>
                        <a:rPr lang="en-US" sz="1300" dirty="0" smtClean="0">
                          <a:latin typeface="Calisto MT" pitchFamily="18" charset="0"/>
                        </a:rPr>
                        <a:t>2010 GDP</a:t>
                      </a:r>
                      <a:r>
                        <a:rPr lang="en-US" sz="1300" baseline="0" dirty="0" smtClean="0">
                          <a:latin typeface="Calisto MT" pitchFamily="18" charset="0"/>
                        </a:rPr>
                        <a:t> per capital  = $1,253 (WB’s est.)</a:t>
                      </a:r>
                    </a:p>
                    <a:p>
                      <a:pPr marL="114300" indent="-114300">
                        <a:spcBef>
                          <a:spcPts val="0"/>
                        </a:spcBef>
                        <a:spcAft>
                          <a:spcPts val="0"/>
                        </a:spcAft>
                        <a:buFont typeface="Arial" pitchFamily="34" charset="0"/>
                        <a:buChar char="•"/>
                      </a:pPr>
                      <a:r>
                        <a:rPr lang="en-US" sz="1300" baseline="0" dirty="0" smtClean="0">
                          <a:latin typeface="Calisto MT" pitchFamily="18" charset="0"/>
                        </a:rPr>
                        <a:t>Gained a foreign-owned&amp; dominated economy after independence</a:t>
                      </a:r>
                    </a:p>
                    <a:p>
                      <a:pPr marL="114300" indent="-114300">
                        <a:spcBef>
                          <a:spcPts val="0"/>
                        </a:spcBef>
                        <a:spcAft>
                          <a:spcPts val="0"/>
                        </a:spcAft>
                        <a:buFont typeface="Arial" pitchFamily="34" charset="0"/>
                        <a:buChar char="•"/>
                      </a:pPr>
                      <a:r>
                        <a:rPr lang="en-US" sz="1300" baseline="0" dirty="0" smtClean="0">
                          <a:latin typeface="Calisto MT" pitchFamily="18" charset="0"/>
                        </a:rPr>
                        <a:t>Economy heavily rely on copper production &amp; 90% of  exports earnings. </a:t>
                      </a:r>
                    </a:p>
                    <a:p>
                      <a:pPr marL="114300" indent="-114300">
                        <a:spcBef>
                          <a:spcPts val="0"/>
                        </a:spcBef>
                        <a:spcAft>
                          <a:spcPts val="0"/>
                        </a:spcAft>
                        <a:buFont typeface="Arial" pitchFamily="34" charset="0"/>
                        <a:buChar char="•"/>
                      </a:pPr>
                      <a:r>
                        <a:rPr lang="en-US" sz="1300" baseline="0" dirty="0" smtClean="0">
                          <a:latin typeface="Calisto MT" pitchFamily="18" charset="0"/>
                        </a:rPr>
                        <a:t>The sharp decline in global copper price in 1975 plunged Zambia into chronic poverty </a:t>
                      </a:r>
                      <a:r>
                        <a:rPr lang="en-US" sz="1300" baseline="0" dirty="0" err="1" smtClean="0">
                          <a:latin typeface="Calisto MT" pitchFamily="18" charset="0"/>
                        </a:rPr>
                        <a:t>e.t.c</a:t>
                      </a:r>
                      <a:endParaRPr lang="en-US" sz="1300" baseline="0" dirty="0" smtClean="0">
                        <a:latin typeface="Calisto MT" pitchFamily="18" charset="0"/>
                      </a:endParaRPr>
                    </a:p>
                    <a:p>
                      <a:endParaRPr lang="en-GB" sz="1300" dirty="0">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114300" indent="-114300">
                        <a:spcBef>
                          <a:spcPts val="300"/>
                        </a:spcBef>
                        <a:spcAft>
                          <a:spcPts val="300"/>
                        </a:spcAft>
                        <a:buFont typeface="Arial" pitchFamily="34" charset="0"/>
                        <a:buChar char="•"/>
                      </a:pPr>
                      <a:r>
                        <a:rPr lang="en-US" sz="1300" dirty="0" smtClean="0">
                          <a:latin typeface="Calisto MT" pitchFamily="18" charset="0"/>
                        </a:rPr>
                        <a:t>2010 GDP</a:t>
                      </a:r>
                      <a:r>
                        <a:rPr lang="en-US" sz="1300" baseline="0" dirty="0" smtClean="0">
                          <a:latin typeface="Calisto MT" pitchFamily="18" charset="0"/>
                        </a:rPr>
                        <a:t> per capital  = $4,423 (WB’s est.)</a:t>
                      </a:r>
                      <a:endParaRPr lang="en-GB" sz="1300" dirty="0" smtClean="0">
                        <a:latin typeface="Calisto MT" pitchFamily="18" charset="0"/>
                      </a:endParaRPr>
                    </a:p>
                    <a:p>
                      <a:pPr>
                        <a:buFont typeface="Arial" pitchFamily="34" charset="0"/>
                        <a:buChar char="•"/>
                      </a:pPr>
                      <a:r>
                        <a:rPr lang="en-US" sz="1300" dirty="0" smtClean="0">
                          <a:latin typeface="Calisto MT" pitchFamily="18" charset="0"/>
                        </a:rPr>
                        <a:t> Prior independence</a:t>
                      </a:r>
                      <a:r>
                        <a:rPr lang="en-US" sz="1300" baseline="0" dirty="0" smtClean="0">
                          <a:latin typeface="Calisto MT" pitchFamily="18" charset="0"/>
                        </a:rPr>
                        <a:t> = </a:t>
                      </a:r>
                      <a:r>
                        <a:rPr lang="en-US" sz="1300" dirty="0" smtClean="0">
                          <a:latin typeface="Calisto MT" pitchFamily="18" charset="0"/>
                        </a:rPr>
                        <a:t>diversified &amp;</a:t>
                      </a:r>
                      <a:r>
                        <a:rPr lang="en-US" sz="1300" baseline="0" dirty="0" smtClean="0">
                          <a:latin typeface="Calisto MT" pitchFamily="18" charset="0"/>
                        </a:rPr>
                        <a:t> prosperous economy. A major agric. produce exporter with 85% of population depending on farming.</a:t>
                      </a:r>
                    </a:p>
                    <a:p>
                      <a:pPr>
                        <a:buFont typeface="Arial" pitchFamily="34" charset="0"/>
                        <a:buChar char="•"/>
                      </a:pPr>
                      <a:r>
                        <a:rPr lang="en-US" sz="1300" baseline="0" dirty="0" smtClean="0">
                          <a:latin typeface="Calisto MT" pitchFamily="18" charset="0"/>
                        </a:rPr>
                        <a:t> 1912 – found diamonds</a:t>
                      </a:r>
                    </a:p>
                    <a:p>
                      <a:pPr>
                        <a:buFont typeface="Arial" pitchFamily="34" charset="0"/>
                        <a:buChar char="•"/>
                      </a:pPr>
                      <a:r>
                        <a:rPr lang="en-US" sz="1300" baseline="0" dirty="0" smtClean="0">
                          <a:latin typeface="Calisto MT" pitchFamily="18" charset="0"/>
                        </a:rPr>
                        <a:t> 1955 – discovered oil</a:t>
                      </a:r>
                    </a:p>
                    <a:p>
                      <a:pPr>
                        <a:buFont typeface="Arial" pitchFamily="34" charset="0"/>
                        <a:buChar char="•"/>
                      </a:pPr>
                      <a:r>
                        <a:rPr lang="en-US" sz="1300" baseline="0" dirty="0" smtClean="0">
                          <a:latin typeface="Calisto MT" pitchFamily="18" charset="0"/>
                        </a:rPr>
                        <a:t>In 1999, agric. contributes merely 7% to GDP; oil contributes 61% to GDP &amp;  $500 mill worth of diamonds was produced</a:t>
                      </a:r>
                    </a:p>
                    <a:p>
                      <a:pPr>
                        <a:buFont typeface="Arial" pitchFamily="34" charset="0"/>
                        <a:buChar char="•"/>
                      </a:pPr>
                      <a:r>
                        <a:rPr lang="en-US" sz="1300" baseline="0" dirty="0" smtClean="0">
                          <a:latin typeface="Calisto MT" pitchFamily="18" charset="0"/>
                        </a:rPr>
                        <a:t>27yrs of civil war = destroyed social infrastructures, allowed corruption, smuggling, human rights violation </a:t>
                      </a:r>
                      <a:r>
                        <a:rPr lang="en-US" sz="1300" baseline="0" dirty="0" err="1" smtClean="0">
                          <a:latin typeface="Calisto MT" pitchFamily="18" charset="0"/>
                        </a:rPr>
                        <a:t>e.t.c</a:t>
                      </a:r>
                      <a:endParaRPr lang="en-US" sz="1300" baseline="0" dirty="0" smtClean="0">
                        <a:latin typeface="Calisto MT" pitchFamily="18" charset="0"/>
                      </a:endParaRPr>
                    </a:p>
                    <a:p>
                      <a:pPr>
                        <a:buFont typeface="Arial" pitchFamily="34" charset="0"/>
                        <a:buChar char="•"/>
                      </a:pPr>
                      <a:r>
                        <a:rPr lang="en-US" sz="1300" baseline="0" dirty="0" smtClean="0">
                          <a:latin typeface="Calisto MT" pitchFamily="18" charset="0"/>
                        </a:rPr>
                        <a:t> Difficult to attract FDI</a:t>
                      </a:r>
                    </a:p>
                    <a:p>
                      <a:pPr>
                        <a:buFont typeface="Arial" pitchFamily="34" charset="0"/>
                        <a:buChar char="•"/>
                      </a:pPr>
                      <a:endParaRPr lang="en-US" sz="1300" baseline="0" dirty="0" smtClean="0">
                        <a:latin typeface="Calisto MT" pitchFamily="18" charset="0"/>
                      </a:endParaRPr>
                    </a:p>
                    <a:p>
                      <a:pPr>
                        <a:buFont typeface="Arial" pitchFamily="34" charset="0"/>
                        <a:buChar char="•"/>
                      </a:pPr>
                      <a:endParaRPr lang="en-GB" sz="1300" dirty="0">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304800" y="0"/>
            <a:ext cx="8229600" cy="457200"/>
          </a:xfrm>
        </p:spPr>
        <p:txBody>
          <a:bodyPr/>
          <a:lstStyle/>
          <a:p>
            <a:r>
              <a:rPr lang="en-US" sz="2400" b="1" smtClean="0">
                <a:latin typeface="Calisto MT" pitchFamily="18" charset="0"/>
              </a:rPr>
              <a:t>Balance of Evidence: Case Studies (4 SADC’s Countries) </a:t>
            </a:r>
            <a:r>
              <a:rPr lang="en-US" sz="2400" b="1" i="1" smtClean="0">
                <a:latin typeface="Calisto MT" pitchFamily="18" charset="0"/>
              </a:rPr>
              <a:t>-3</a:t>
            </a:r>
            <a:endParaRPr lang="en-GB" sz="2400" i="1" smtClean="0"/>
          </a:p>
        </p:txBody>
      </p:sp>
      <p:graphicFrame>
        <p:nvGraphicFramePr>
          <p:cNvPr id="4" name="Content Placeholder 3"/>
          <p:cNvGraphicFramePr>
            <a:graphicFrameLocks noGrp="1"/>
          </p:cNvGraphicFramePr>
          <p:nvPr>
            <p:ph idx="1"/>
          </p:nvPr>
        </p:nvGraphicFramePr>
        <p:xfrm>
          <a:off x="0" y="457200"/>
          <a:ext cx="9144001" cy="5151120"/>
        </p:xfrm>
        <a:graphic>
          <a:graphicData uri="http://schemas.openxmlformats.org/drawingml/2006/table">
            <a:tbl>
              <a:tblPr firstRow="1" bandRow="1">
                <a:tableStyleId>{5C22544A-7EE6-4342-B048-85BDC9FD1C3A}</a:tableStyleId>
              </a:tblPr>
              <a:tblGrid>
                <a:gridCol w="1042737"/>
                <a:gridCol w="2233863"/>
                <a:gridCol w="1981200"/>
                <a:gridCol w="1981200"/>
                <a:gridCol w="1905001"/>
              </a:tblGrid>
              <a:tr h="352595">
                <a:tc>
                  <a:txBody>
                    <a:bodyPr/>
                    <a:lstStyle/>
                    <a:p>
                      <a:endParaRPr lang="en-GB" dirty="0">
                        <a:solidFill>
                          <a:schemeClr val="tx1"/>
                        </a:solidFill>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C0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aseline="0" dirty="0" smtClean="0">
                          <a:solidFill>
                            <a:schemeClr val="tx1"/>
                          </a:solidFill>
                          <a:latin typeface="Calisto MT" pitchFamily="18" charset="0"/>
                        </a:rPr>
                        <a:t>Botswana</a:t>
                      </a:r>
                      <a:endParaRPr lang="en-GB" dirty="0">
                        <a:solidFill>
                          <a:schemeClr val="tx1"/>
                        </a:solidFill>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C000"/>
                    </a:solidFill>
                  </a:tcPr>
                </a:tc>
                <a:tc>
                  <a:txBody>
                    <a:bodyPr/>
                    <a:lstStyle/>
                    <a:p>
                      <a:pPr algn="ctr"/>
                      <a:r>
                        <a:rPr lang="en-US" dirty="0" smtClean="0">
                          <a:solidFill>
                            <a:schemeClr val="tx1"/>
                          </a:solidFill>
                          <a:latin typeface="Calisto MT" pitchFamily="18" charset="0"/>
                        </a:rPr>
                        <a:t>Namibia</a:t>
                      </a:r>
                      <a:endParaRPr lang="en-GB" dirty="0">
                        <a:solidFill>
                          <a:schemeClr val="tx1"/>
                        </a:solidFill>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C000"/>
                    </a:solidFill>
                  </a:tcPr>
                </a:tc>
                <a:tc>
                  <a:txBody>
                    <a:bodyPr/>
                    <a:lstStyle/>
                    <a:p>
                      <a:pPr algn="ctr"/>
                      <a:r>
                        <a:rPr lang="en-US" dirty="0" smtClean="0">
                          <a:solidFill>
                            <a:schemeClr val="tx1"/>
                          </a:solidFill>
                          <a:latin typeface="Calisto MT" pitchFamily="18" charset="0"/>
                        </a:rPr>
                        <a:t>Zambia</a:t>
                      </a:r>
                      <a:endParaRPr lang="en-GB" dirty="0">
                        <a:solidFill>
                          <a:schemeClr val="tx1"/>
                        </a:solidFill>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C000"/>
                    </a:solidFill>
                  </a:tcPr>
                </a:tc>
                <a:tc>
                  <a:txBody>
                    <a:bodyPr/>
                    <a:lstStyle/>
                    <a:p>
                      <a:pPr algn="ctr"/>
                      <a:r>
                        <a:rPr lang="en-US" dirty="0" smtClean="0">
                          <a:solidFill>
                            <a:schemeClr val="tx1"/>
                          </a:solidFill>
                          <a:latin typeface="Calisto MT" pitchFamily="18" charset="0"/>
                        </a:rPr>
                        <a:t>Angola</a:t>
                      </a:r>
                      <a:endParaRPr lang="en-GB" dirty="0">
                        <a:solidFill>
                          <a:schemeClr val="tx1"/>
                        </a:solidFill>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C000"/>
                    </a:solidFill>
                  </a:tcPr>
                </a:tc>
              </a:tr>
              <a:tr h="4600404">
                <a:tc>
                  <a:txBody>
                    <a:bodyPr/>
                    <a:lstStyle/>
                    <a:p>
                      <a:pPr algn="ctr"/>
                      <a:r>
                        <a:rPr lang="en-US" sz="1600" b="1" dirty="0" smtClean="0">
                          <a:solidFill>
                            <a:schemeClr val="tx1"/>
                          </a:solidFill>
                          <a:latin typeface="Calisto MT" pitchFamily="18" charset="0"/>
                        </a:rPr>
                        <a:t>Findings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spcBef>
                          <a:spcPts val="300"/>
                        </a:spcBef>
                        <a:spcAft>
                          <a:spcPts val="300"/>
                        </a:spcAft>
                        <a:buFont typeface="Arial" pitchFamily="34" charset="0"/>
                        <a:buChar char="•"/>
                      </a:pPr>
                      <a:r>
                        <a:rPr lang="en-US" sz="1200" b="0" dirty="0" smtClean="0">
                          <a:solidFill>
                            <a:schemeClr val="tx1"/>
                          </a:solidFill>
                          <a:latin typeface="Calisto MT" pitchFamily="18" charset="0"/>
                        </a:rPr>
                        <a:t> Investment  friendly country,</a:t>
                      </a:r>
                      <a:r>
                        <a:rPr lang="en-US" sz="1200" b="0" baseline="0" dirty="0" smtClean="0">
                          <a:solidFill>
                            <a:schemeClr val="tx1"/>
                          </a:solidFill>
                          <a:latin typeface="Calisto MT" pitchFamily="18" charset="0"/>
                        </a:rPr>
                        <a:t> low tax base, politically stable, streamlined and open bureaucratic  policies</a:t>
                      </a:r>
                    </a:p>
                    <a:p>
                      <a:pPr>
                        <a:spcBef>
                          <a:spcPts val="300"/>
                        </a:spcBef>
                        <a:spcAft>
                          <a:spcPts val="300"/>
                        </a:spcAft>
                        <a:buFont typeface="Arial" pitchFamily="34" charset="0"/>
                        <a:buChar char="•"/>
                      </a:pPr>
                      <a:r>
                        <a:rPr lang="en-US" sz="1200" b="0" baseline="0" dirty="0" smtClean="0">
                          <a:solidFill>
                            <a:schemeClr val="tx1"/>
                          </a:solidFill>
                          <a:latin typeface="Calisto MT" pitchFamily="18" charset="0"/>
                        </a:rPr>
                        <a:t> Diamonds discovered in 1967 (at </a:t>
                      </a:r>
                      <a:r>
                        <a:rPr lang="en-US" sz="1200" b="0" baseline="0" dirty="0" err="1" smtClean="0">
                          <a:solidFill>
                            <a:schemeClr val="tx1"/>
                          </a:solidFill>
                          <a:latin typeface="Calisto MT" pitchFamily="18" charset="0"/>
                        </a:rPr>
                        <a:t>Orapa</a:t>
                      </a:r>
                      <a:r>
                        <a:rPr lang="en-US" sz="1200" b="0" baseline="0" dirty="0" smtClean="0">
                          <a:solidFill>
                            <a:schemeClr val="tx1"/>
                          </a:solidFill>
                          <a:latin typeface="Calisto MT" pitchFamily="18" charset="0"/>
                        </a:rPr>
                        <a:t>)</a:t>
                      </a:r>
                    </a:p>
                    <a:p>
                      <a:pPr>
                        <a:spcBef>
                          <a:spcPts val="300"/>
                        </a:spcBef>
                        <a:spcAft>
                          <a:spcPts val="300"/>
                        </a:spcAft>
                        <a:buFont typeface="Arial" pitchFamily="34" charset="0"/>
                        <a:buChar char="•"/>
                      </a:pPr>
                      <a:r>
                        <a:rPr lang="en-US" sz="1200" b="0" baseline="0" dirty="0" smtClean="0">
                          <a:solidFill>
                            <a:schemeClr val="tx1"/>
                          </a:solidFill>
                          <a:latin typeface="Calisto MT" pitchFamily="18" charset="0"/>
                        </a:rPr>
                        <a:t> Govt. formed a PPP of 50/50 venture with De Beers in 1969 to establish DEBSWANA</a:t>
                      </a:r>
                    </a:p>
                    <a:p>
                      <a:pPr>
                        <a:spcBef>
                          <a:spcPts val="300"/>
                        </a:spcBef>
                        <a:spcAft>
                          <a:spcPts val="300"/>
                        </a:spcAft>
                        <a:buFont typeface="Arial" pitchFamily="34" charset="0"/>
                        <a:buChar char="•"/>
                      </a:pPr>
                      <a:r>
                        <a:rPr lang="en-US" sz="1200" b="0" baseline="0" dirty="0" smtClean="0">
                          <a:solidFill>
                            <a:schemeClr val="tx1"/>
                          </a:solidFill>
                          <a:latin typeface="Calisto MT" pitchFamily="18" charset="0"/>
                        </a:rPr>
                        <a:t> </a:t>
                      </a:r>
                      <a:r>
                        <a:rPr lang="en-US" sz="1200" b="0" baseline="0" dirty="0" err="1" smtClean="0">
                          <a:solidFill>
                            <a:schemeClr val="tx1"/>
                          </a:solidFill>
                          <a:latin typeface="Calisto MT" pitchFamily="18" charset="0"/>
                        </a:rPr>
                        <a:t>Debswana</a:t>
                      </a:r>
                      <a:r>
                        <a:rPr lang="en-US" sz="1200" b="0" baseline="0" dirty="0" smtClean="0">
                          <a:solidFill>
                            <a:schemeClr val="tx1"/>
                          </a:solidFill>
                          <a:latin typeface="Calisto MT" pitchFamily="18" charset="0"/>
                        </a:rPr>
                        <a:t> generate 40% of Govt. revenue, major contributor to job creation, infrastructure development, earns </a:t>
                      </a:r>
                      <a:r>
                        <a:rPr lang="en-US" sz="1200" b="0" baseline="0" dirty="0" err="1" smtClean="0">
                          <a:solidFill>
                            <a:schemeClr val="tx1"/>
                          </a:solidFill>
                          <a:latin typeface="Calisto MT" pitchFamily="18" charset="0"/>
                        </a:rPr>
                        <a:t>forex</a:t>
                      </a:r>
                      <a:r>
                        <a:rPr lang="en-US" sz="1200" b="0" baseline="0" dirty="0" smtClean="0">
                          <a:solidFill>
                            <a:schemeClr val="tx1"/>
                          </a:solidFill>
                          <a:latin typeface="Calisto MT" pitchFamily="18" charset="0"/>
                        </a:rPr>
                        <a:t> , attract FDI </a:t>
                      </a:r>
                      <a:r>
                        <a:rPr lang="en-US" sz="1200" b="0" baseline="0" dirty="0" err="1" smtClean="0">
                          <a:solidFill>
                            <a:schemeClr val="tx1"/>
                          </a:solidFill>
                          <a:latin typeface="Calisto MT" pitchFamily="18" charset="0"/>
                        </a:rPr>
                        <a:t>e.t.c</a:t>
                      </a:r>
                      <a:endParaRPr lang="en-US" sz="1200" b="0" baseline="0" dirty="0" smtClean="0">
                        <a:solidFill>
                          <a:schemeClr val="tx1"/>
                        </a:solidFill>
                        <a:latin typeface="Calisto MT" pitchFamily="18" charset="0"/>
                      </a:endParaRPr>
                    </a:p>
                    <a:p>
                      <a:pPr>
                        <a:spcBef>
                          <a:spcPts val="300"/>
                        </a:spcBef>
                        <a:spcAft>
                          <a:spcPts val="300"/>
                        </a:spcAft>
                        <a:buFont typeface="Arial" pitchFamily="34" charset="0"/>
                        <a:buChar char="•"/>
                      </a:pPr>
                      <a:r>
                        <a:rPr lang="en-US" sz="1200" b="0" baseline="0" dirty="0" smtClean="0">
                          <a:solidFill>
                            <a:schemeClr val="tx1"/>
                          </a:solidFill>
                          <a:latin typeface="Calisto MT" pitchFamily="18" charset="0"/>
                        </a:rPr>
                        <a:t> PPP was formed  immediately after independence</a:t>
                      </a:r>
                    </a:p>
                    <a:p>
                      <a:pPr>
                        <a:spcBef>
                          <a:spcPts val="300"/>
                        </a:spcBef>
                        <a:spcAft>
                          <a:spcPts val="300"/>
                        </a:spcAft>
                        <a:buFont typeface="Arial" pitchFamily="34" charset="0"/>
                        <a:buChar char="•"/>
                      </a:pPr>
                      <a:r>
                        <a:rPr lang="en-US" sz="1200" b="0" baseline="0" dirty="0" smtClean="0">
                          <a:solidFill>
                            <a:schemeClr val="tx1"/>
                          </a:solidFill>
                          <a:latin typeface="Calisto MT" pitchFamily="18" charset="0"/>
                        </a:rPr>
                        <a:t> PPP model is not sustainable.</a:t>
                      </a:r>
                    </a:p>
                    <a:p>
                      <a:pPr>
                        <a:spcBef>
                          <a:spcPts val="300"/>
                        </a:spcBef>
                        <a:spcAft>
                          <a:spcPts val="300"/>
                        </a:spcAft>
                        <a:buFont typeface="Arial" pitchFamily="34" charset="0"/>
                        <a:buChar char="•"/>
                      </a:pPr>
                      <a:r>
                        <a:rPr lang="en-US" sz="1200" b="0" baseline="0" dirty="0" smtClean="0">
                          <a:solidFill>
                            <a:schemeClr val="tx1"/>
                          </a:solidFill>
                          <a:latin typeface="Calisto MT" pitchFamily="18" charset="0"/>
                        </a:rPr>
                        <a:t>De Beers has increased the State’s equity in De Beers to 15%. De Beers has put in place a  relocation plan from London to Gaborone  in 2010 to 2014.</a:t>
                      </a:r>
                      <a:endParaRPr lang="en-GB" sz="1200" b="0" dirty="0">
                        <a:solidFill>
                          <a:schemeClr val="tx1"/>
                        </a:solidFill>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marR="0" indent="0" algn="l" defTabSz="914400" rtl="0" eaLnBrk="1" fontAlgn="auto" latinLnBrk="0" hangingPunct="1">
                        <a:lnSpc>
                          <a:spcPct val="100000"/>
                        </a:lnSpc>
                        <a:spcBef>
                          <a:spcPts val="300"/>
                        </a:spcBef>
                        <a:spcAft>
                          <a:spcPts val="300"/>
                        </a:spcAft>
                        <a:buClrTx/>
                        <a:buSzTx/>
                        <a:buFont typeface="Arial" pitchFamily="34" charset="0"/>
                        <a:buChar char="•"/>
                        <a:tabLst/>
                        <a:defRPr/>
                      </a:pPr>
                      <a:r>
                        <a:rPr lang="en-US" sz="1200" b="0" dirty="0" smtClean="0">
                          <a:solidFill>
                            <a:schemeClr val="tx1"/>
                          </a:solidFill>
                          <a:latin typeface="Calisto MT" pitchFamily="18" charset="0"/>
                        </a:rPr>
                        <a:t> Investment  friendly country</a:t>
                      </a:r>
                      <a:r>
                        <a:rPr lang="en-US" sz="1200" b="0" baseline="0" dirty="0" smtClean="0">
                          <a:solidFill>
                            <a:schemeClr val="tx1"/>
                          </a:solidFill>
                          <a:latin typeface="Calisto MT" pitchFamily="18" charset="0"/>
                        </a:rPr>
                        <a:t> via its “Foreign Investment Act”, low tax base, politically stable, streamlined and open bureaucratic  policies</a:t>
                      </a:r>
                    </a:p>
                    <a:p>
                      <a:pPr marL="0" marR="0" indent="0" algn="l" defTabSz="914400" rtl="0" eaLnBrk="1" fontAlgn="auto" latinLnBrk="0" hangingPunct="1">
                        <a:lnSpc>
                          <a:spcPct val="100000"/>
                        </a:lnSpc>
                        <a:spcBef>
                          <a:spcPts val="300"/>
                        </a:spcBef>
                        <a:spcAft>
                          <a:spcPts val="300"/>
                        </a:spcAft>
                        <a:buClrTx/>
                        <a:buSzTx/>
                        <a:buFont typeface="Arial" pitchFamily="34" charset="0"/>
                        <a:buChar char="•"/>
                        <a:tabLst/>
                        <a:defRPr/>
                      </a:pPr>
                      <a:r>
                        <a:rPr lang="en-US" sz="1200" b="0" baseline="0" dirty="0" smtClean="0">
                          <a:solidFill>
                            <a:schemeClr val="tx1"/>
                          </a:solidFill>
                          <a:latin typeface="Calisto MT" pitchFamily="18" charset="0"/>
                        </a:rPr>
                        <a:t>Discovered diamond in 1908 (in Namib Desert)</a:t>
                      </a:r>
                    </a:p>
                    <a:p>
                      <a:pPr marL="0" marR="0" indent="0" algn="l" defTabSz="914400" rtl="0" eaLnBrk="1" fontAlgn="auto" latinLnBrk="0" hangingPunct="1">
                        <a:lnSpc>
                          <a:spcPct val="100000"/>
                        </a:lnSpc>
                        <a:spcBef>
                          <a:spcPts val="300"/>
                        </a:spcBef>
                        <a:spcAft>
                          <a:spcPts val="300"/>
                        </a:spcAft>
                        <a:buClrTx/>
                        <a:buSzTx/>
                        <a:buFont typeface="Arial" pitchFamily="34" charset="0"/>
                        <a:buChar char="•"/>
                        <a:tabLst/>
                        <a:defRPr/>
                      </a:pPr>
                      <a:r>
                        <a:rPr lang="en-US" sz="1200" b="0" baseline="0" dirty="0" smtClean="0">
                          <a:solidFill>
                            <a:schemeClr val="tx1"/>
                          </a:solidFill>
                          <a:latin typeface="Calisto MT" pitchFamily="18" charset="0"/>
                        </a:rPr>
                        <a:t> Govt. formed a PPP of 50/50 venture with De Beers  Centenary AG in 1994 to establish NAMDEB</a:t>
                      </a:r>
                    </a:p>
                    <a:p>
                      <a:pPr marL="0" marR="0" indent="0" algn="l" defTabSz="914400" rtl="0" eaLnBrk="1" fontAlgn="auto" latinLnBrk="0" hangingPunct="1">
                        <a:lnSpc>
                          <a:spcPct val="100000"/>
                        </a:lnSpc>
                        <a:spcBef>
                          <a:spcPts val="300"/>
                        </a:spcBef>
                        <a:spcAft>
                          <a:spcPts val="300"/>
                        </a:spcAft>
                        <a:buClrTx/>
                        <a:buSzTx/>
                        <a:buFont typeface="Arial" pitchFamily="34" charset="0"/>
                        <a:buChar char="•"/>
                        <a:tabLst/>
                        <a:defRPr/>
                      </a:pPr>
                      <a:r>
                        <a:rPr lang="en-US" sz="1200" b="0" baseline="0" dirty="0" smtClean="0">
                          <a:solidFill>
                            <a:schemeClr val="tx1"/>
                          </a:solidFill>
                          <a:latin typeface="Calisto MT" pitchFamily="18" charset="0"/>
                        </a:rPr>
                        <a:t> In Namibia’s FIA (section 2b), govt. clearly indicated the its intention to attract &amp; develop a beneficial relationship with private companies to stimulate growth in the mining sector.</a:t>
                      </a:r>
                    </a:p>
                    <a:p>
                      <a:pPr marL="0" marR="0" indent="0" algn="l" defTabSz="914400" rtl="0" eaLnBrk="1" fontAlgn="auto" latinLnBrk="0" hangingPunct="1">
                        <a:lnSpc>
                          <a:spcPct val="100000"/>
                        </a:lnSpc>
                        <a:spcBef>
                          <a:spcPts val="300"/>
                        </a:spcBef>
                        <a:spcAft>
                          <a:spcPts val="300"/>
                        </a:spcAft>
                        <a:buClrTx/>
                        <a:buSzTx/>
                        <a:buFont typeface="Arial" pitchFamily="34" charset="0"/>
                        <a:buChar char="•"/>
                        <a:tabLst/>
                        <a:defRPr/>
                      </a:pPr>
                      <a:r>
                        <a:rPr lang="en-US" sz="1200" b="0" baseline="0" dirty="0" smtClean="0">
                          <a:solidFill>
                            <a:schemeClr val="tx1"/>
                          </a:solidFill>
                          <a:latin typeface="Calisto MT" pitchFamily="18" charset="0"/>
                        </a:rPr>
                        <a:t> PPP was formed  immediately after  independence</a:t>
                      </a:r>
                      <a:endParaRPr lang="en-GB" sz="1200" dirty="0">
                        <a:solidFill>
                          <a:schemeClr val="tx1"/>
                        </a:solidFill>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buFont typeface="Arial" pitchFamily="34" charset="0"/>
                        <a:buChar char="•"/>
                      </a:pPr>
                      <a:r>
                        <a:rPr lang="en-US" sz="1200" dirty="0" smtClean="0">
                          <a:solidFill>
                            <a:schemeClr val="tx1"/>
                          </a:solidFill>
                          <a:latin typeface="Calisto MT" pitchFamily="18" charset="0"/>
                        </a:rPr>
                        <a:t> Main</a:t>
                      </a:r>
                      <a:r>
                        <a:rPr lang="en-US" sz="1200" baseline="0" dirty="0" smtClean="0">
                          <a:solidFill>
                            <a:schemeClr val="tx1"/>
                          </a:solidFill>
                          <a:latin typeface="Calisto MT" pitchFamily="18" charset="0"/>
                        </a:rPr>
                        <a:t> reason for Nationalization = redress the lopsided &amp; foreign owned economy existing after independency </a:t>
                      </a:r>
                      <a:r>
                        <a:rPr lang="en-US" sz="1200" baseline="0" dirty="0" smtClean="0">
                          <a:solidFill>
                            <a:srgbClr val="FF0000"/>
                          </a:solidFill>
                          <a:latin typeface="Calisto MT" pitchFamily="18" charset="0"/>
                        </a:rPr>
                        <a:t>(like ANCYL’s idea)</a:t>
                      </a:r>
                    </a:p>
                    <a:p>
                      <a:pPr>
                        <a:buFont typeface="Arial" pitchFamily="34" charset="0"/>
                        <a:buChar char="•"/>
                      </a:pPr>
                      <a:r>
                        <a:rPr lang="en-US" sz="1200" baseline="0" dirty="0" smtClean="0">
                          <a:solidFill>
                            <a:schemeClr val="tx1"/>
                          </a:solidFill>
                          <a:latin typeface="Calisto MT" pitchFamily="18" charset="0"/>
                        </a:rPr>
                        <a:t> </a:t>
                      </a:r>
                      <a:r>
                        <a:rPr lang="en-US" sz="1200" baseline="0" dirty="0" err="1" smtClean="0">
                          <a:solidFill>
                            <a:schemeClr val="tx1"/>
                          </a:solidFill>
                          <a:latin typeface="Calisto MT" pitchFamily="18" charset="0"/>
                        </a:rPr>
                        <a:t>Mulungushi</a:t>
                      </a:r>
                      <a:r>
                        <a:rPr lang="en-US" sz="1200" baseline="0" dirty="0" smtClean="0">
                          <a:solidFill>
                            <a:schemeClr val="tx1"/>
                          </a:solidFill>
                          <a:latin typeface="Calisto MT" pitchFamily="18" charset="0"/>
                        </a:rPr>
                        <a:t> reform of 1968, govt. acquired 51% in key foreign-owned companies (28 entities). State owned entity INDECO was formed to control all SOEs </a:t>
                      </a:r>
                      <a:r>
                        <a:rPr lang="en-US" sz="1200" baseline="0" dirty="0" smtClean="0">
                          <a:solidFill>
                            <a:srgbClr val="FF0000"/>
                          </a:solidFill>
                          <a:latin typeface="Calisto MT" pitchFamily="18" charset="0"/>
                        </a:rPr>
                        <a:t>(similar to ANCYL’s idea). </a:t>
                      </a:r>
                      <a:r>
                        <a:rPr lang="en-US" sz="1200" baseline="0" dirty="0" smtClean="0">
                          <a:solidFill>
                            <a:schemeClr val="tx1"/>
                          </a:solidFill>
                          <a:latin typeface="Calisto MT" pitchFamily="18" charset="0"/>
                        </a:rPr>
                        <a:t>First phase of nationalization excludes mines.</a:t>
                      </a:r>
                    </a:p>
                    <a:p>
                      <a:pPr>
                        <a:buFont typeface="Arial" pitchFamily="34" charset="0"/>
                        <a:buChar char="•"/>
                      </a:pPr>
                      <a:r>
                        <a:rPr lang="en-US" sz="1200" baseline="0" dirty="0" smtClean="0">
                          <a:solidFill>
                            <a:schemeClr val="tx1"/>
                          </a:solidFill>
                          <a:latin typeface="Calisto MT" pitchFamily="18" charset="0"/>
                        </a:rPr>
                        <a:t>By 1969, the cooper mining industry was nationalized, govt. bought 51% equity from Anglo-American corp.&amp; RST. </a:t>
                      </a:r>
                      <a:r>
                        <a:rPr lang="en-US" sz="1200" baseline="0" dirty="0" err="1" smtClean="0">
                          <a:solidFill>
                            <a:schemeClr val="tx1"/>
                          </a:solidFill>
                          <a:latin typeface="Calisto MT" pitchFamily="18" charset="0"/>
                        </a:rPr>
                        <a:t>Bth</a:t>
                      </a:r>
                      <a:r>
                        <a:rPr lang="en-US" sz="1200" baseline="0" dirty="0" smtClean="0">
                          <a:solidFill>
                            <a:schemeClr val="tx1"/>
                          </a:solidFill>
                          <a:latin typeface="Calisto MT" pitchFamily="18" charset="0"/>
                        </a:rPr>
                        <a:t> companies was restructured to form NCCM &amp;RCM</a:t>
                      </a:r>
                    </a:p>
                    <a:p>
                      <a:pPr>
                        <a:buFont typeface="Arial" pitchFamily="34" charset="0"/>
                        <a:buChar char="•"/>
                      </a:pPr>
                      <a:r>
                        <a:rPr lang="en-US" sz="1200" baseline="0" dirty="0" smtClean="0">
                          <a:solidFill>
                            <a:schemeClr val="tx1"/>
                          </a:solidFill>
                          <a:latin typeface="Calisto MT" pitchFamily="18" charset="0"/>
                        </a:rPr>
                        <a:t>Fell into mineral dependency trap.</a:t>
                      </a:r>
                      <a:endParaRPr lang="en-GB" sz="1200" dirty="0">
                        <a:solidFill>
                          <a:schemeClr val="tx1"/>
                        </a:solidFill>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dirty="0" smtClean="0">
                          <a:solidFill>
                            <a:schemeClr val="tx1"/>
                          </a:solidFill>
                          <a:latin typeface="Calisto MT" pitchFamily="18" charset="0"/>
                        </a:rPr>
                        <a:t> </a:t>
                      </a:r>
                      <a:r>
                        <a:rPr lang="en-US" sz="1200" dirty="0" smtClean="0">
                          <a:solidFill>
                            <a:schemeClr val="tx1"/>
                          </a:solidFill>
                          <a:latin typeface="Calisto MT" pitchFamily="18" charset="0"/>
                        </a:rPr>
                        <a:t>Main</a:t>
                      </a:r>
                      <a:r>
                        <a:rPr lang="en-US" sz="1200" baseline="0" dirty="0" smtClean="0">
                          <a:solidFill>
                            <a:schemeClr val="tx1"/>
                          </a:solidFill>
                          <a:latin typeface="Calisto MT" pitchFamily="18" charset="0"/>
                        </a:rPr>
                        <a:t> reason for Nationalization = redress the lopsided &amp; foreign owned economy existing after independency, solve macroeconomic issues, provide social infrastructures </a:t>
                      </a:r>
                      <a:r>
                        <a:rPr lang="en-US" sz="1200" baseline="0" dirty="0" err="1" smtClean="0">
                          <a:solidFill>
                            <a:schemeClr val="tx1"/>
                          </a:solidFill>
                          <a:latin typeface="Calisto MT" pitchFamily="18" charset="0"/>
                        </a:rPr>
                        <a:t>e.t.c</a:t>
                      </a:r>
                      <a:r>
                        <a:rPr lang="en-US" sz="1200" baseline="0" dirty="0" smtClean="0">
                          <a:solidFill>
                            <a:schemeClr val="tx1"/>
                          </a:solidFill>
                          <a:latin typeface="Calisto MT" pitchFamily="18" charset="0"/>
                        </a:rPr>
                        <a:t> </a:t>
                      </a:r>
                      <a:r>
                        <a:rPr lang="en-US" sz="1200" baseline="0" dirty="0" smtClean="0">
                          <a:solidFill>
                            <a:srgbClr val="FF0000"/>
                          </a:solidFill>
                          <a:latin typeface="Calisto MT" pitchFamily="18" charset="0"/>
                        </a:rPr>
                        <a:t>(like ANCYL’s idea)</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solidFill>
                            <a:schemeClr val="tx1"/>
                          </a:solidFill>
                          <a:latin typeface="Calisto MT" pitchFamily="18" charset="0"/>
                        </a:rPr>
                        <a:t> Confiscate only the companies belonging to Portuguese nationals in 1976 (after independence)</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solidFill>
                            <a:schemeClr val="tx1"/>
                          </a:solidFill>
                          <a:latin typeface="Calisto MT" pitchFamily="18" charset="0"/>
                        </a:rPr>
                        <a:t> Exodus of experienced &amp; skilled </a:t>
                      </a:r>
                      <a:r>
                        <a:rPr lang="en-US" sz="1200" baseline="0" dirty="0" err="1" smtClean="0">
                          <a:solidFill>
                            <a:schemeClr val="tx1"/>
                          </a:solidFill>
                          <a:latin typeface="Calisto MT" pitchFamily="18" charset="0"/>
                        </a:rPr>
                        <a:t>workers,engineers</a:t>
                      </a:r>
                      <a:r>
                        <a:rPr lang="en-US" sz="1200" baseline="0" dirty="0" smtClean="0">
                          <a:solidFill>
                            <a:schemeClr val="tx1"/>
                          </a:solidFill>
                          <a:latin typeface="Calisto MT" pitchFamily="18" charset="0"/>
                        </a:rPr>
                        <a:t> </a:t>
                      </a:r>
                      <a:r>
                        <a:rPr lang="en-US" sz="1200" baseline="0" dirty="0" err="1" smtClean="0">
                          <a:solidFill>
                            <a:schemeClr val="tx1"/>
                          </a:solidFill>
                          <a:latin typeface="Calisto MT" pitchFamily="18" charset="0"/>
                        </a:rPr>
                        <a:t>e.t.c</a:t>
                      </a:r>
                      <a:endParaRPr lang="en-US" sz="1200" baseline="0" dirty="0" smtClean="0">
                        <a:solidFill>
                          <a:schemeClr val="tx1"/>
                        </a:solidFill>
                        <a:latin typeface="Calisto MT" pitchFamily="18" charset="0"/>
                      </a:endParaRP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solidFill>
                            <a:schemeClr val="tx1"/>
                          </a:solidFill>
                          <a:latin typeface="Calisto MT" pitchFamily="18" charset="0"/>
                        </a:rPr>
                        <a:t> Created 2 sovereign SOEs, namely; SONANGOL  (in 1976 for oil production) &amp; ENDIAMA (in 1981 for diamond production)</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solidFill>
                            <a:schemeClr val="tx1"/>
                          </a:solidFill>
                          <a:latin typeface="Calisto MT" pitchFamily="18" charset="0"/>
                        </a:rPr>
                        <a:t> Because of no skills &amp; capacity, SOE failed dismally.</a:t>
                      </a:r>
                      <a:endParaRPr lang="en-GB" sz="1200" dirty="0">
                        <a:solidFill>
                          <a:schemeClr val="tx1"/>
                        </a:solidFill>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381000" y="0"/>
            <a:ext cx="8229600" cy="381000"/>
          </a:xfrm>
        </p:spPr>
        <p:txBody>
          <a:bodyPr/>
          <a:lstStyle/>
          <a:p>
            <a:r>
              <a:rPr lang="en-US" sz="2000" b="1" smtClean="0">
                <a:latin typeface="Calisto MT" pitchFamily="18" charset="0"/>
              </a:rPr>
              <a:t>Balance of Evidence: Case Studies (4 SADC’s Countries) </a:t>
            </a:r>
            <a:r>
              <a:rPr lang="en-US" sz="2000" b="1" i="1" smtClean="0">
                <a:latin typeface="Calisto MT" pitchFamily="18" charset="0"/>
              </a:rPr>
              <a:t>-4</a:t>
            </a:r>
            <a:endParaRPr lang="en-GB" sz="2000" smtClean="0">
              <a:latin typeface="Calisto MT" pitchFamily="18" charset="0"/>
            </a:endParaRPr>
          </a:p>
        </p:txBody>
      </p:sp>
      <p:graphicFrame>
        <p:nvGraphicFramePr>
          <p:cNvPr id="4" name="Content Placeholder 3"/>
          <p:cNvGraphicFramePr>
            <a:graphicFrameLocks noGrp="1"/>
          </p:cNvGraphicFramePr>
          <p:nvPr>
            <p:ph idx="1"/>
          </p:nvPr>
        </p:nvGraphicFramePr>
        <p:xfrm>
          <a:off x="0" y="381000"/>
          <a:ext cx="9144000" cy="6400800"/>
        </p:xfrm>
        <a:graphic>
          <a:graphicData uri="http://schemas.openxmlformats.org/drawingml/2006/table">
            <a:tbl>
              <a:tblPr firstRow="1" bandRow="1">
                <a:tableStyleId>{5C22544A-7EE6-4342-B048-85BDC9FD1C3A}</a:tableStyleId>
              </a:tblPr>
              <a:tblGrid>
                <a:gridCol w="1066800"/>
                <a:gridCol w="2209800"/>
                <a:gridCol w="1828800"/>
                <a:gridCol w="2057400"/>
                <a:gridCol w="1981200"/>
              </a:tblGrid>
              <a:tr h="352697">
                <a:tc>
                  <a:txBody>
                    <a:bodyPr/>
                    <a:lstStyle/>
                    <a:p>
                      <a:endParaRPr lang="en-GB" dirty="0">
                        <a:solidFill>
                          <a:schemeClr val="tx1"/>
                        </a:solidFill>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C0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solidFill>
                            <a:schemeClr val="tx1"/>
                          </a:solidFill>
                          <a:latin typeface="Calisto MT" pitchFamily="18" charset="0"/>
                        </a:rPr>
                        <a:t>Botswana</a:t>
                      </a:r>
                      <a:endParaRPr lang="en-GB" dirty="0">
                        <a:solidFill>
                          <a:schemeClr val="tx1"/>
                        </a:solidFill>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C000"/>
                    </a:solidFill>
                  </a:tcPr>
                </a:tc>
                <a:tc>
                  <a:txBody>
                    <a:bodyPr/>
                    <a:lstStyle/>
                    <a:p>
                      <a:r>
                        <a:rPr lang="en-US" dirty="0" smtClean="0">
                          <a:solidFill>
                            <a:schemeClr val="tx1"/>
                          </a:solidFill>
                          <a:latin typeface="Calisto MT" pitchFamily="18" charset="0"/>
                        </a:rPr>
                        <a:t>Namibia</a:t>
                      </a:r>
                      <a:endParaRPr lang="en-GB" dirty="0">
                        <a:solidFill>
                          <a:schemeClr val="tx1"/>
                        </a:solidFill>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C000"/>
                    </a:solidFill>
                  </a:tcPr>
                </a:tc>
                <a:tc>
                  <a:txBody>
                    <a:bodyPr/>
                    <a:lstStyle/>
                    <a:p>
                      <a:r>
                        <a:rPr lang="en-US" dirty="0" smtClean="0">
                          <a:solidFill>
                            <a:schemeClr val="tx1"/>
                          </a:solidFill>
                          <a:latin typeface="Calisto MT" pitchFamily="18" charset="0"/>
                        </a:rPr>
                        <a:t>Zambia</a:t>
                      </a:r>
                      <a:endParaRPr lang="en-GB" dirty="0">
                        <a:solidFill>
                          <a:schemeClr val="tx1"/>
                        </a:solidFill>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C000"/>
                    </a:solidFill>
                  </a:tcPr>
                </a:tc>
                <a:tc>
                  <a:txBody>
                    <a:bodyPr/>
                    <a:lstStyle/>
                    <a:p>
                      <a:r>
                        <a:rPr lang="en-US" dirty="0" smtClean="0">
                          <a:solidFill>
                            <a:schemeClr val="tx1"/>
                          </a:solidFill>
                          <a:latin typeface="Calisto MT" pitchFamily="18" charset="0"/>
                        </a:rPr>
                        <a:t>Angola</a:t>
                      </a:r>
                      <a:endParaRPr lang="en-GB" dirty="0">
                        <a:solidFill>
                          <a:schemeClr val="tx1"/>
                        </a:solidFill>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C000"/>
                    </a:solidFill>
                  </a:tcPr>
                </a:tc>
              </a:tr>
              <a:tr h="5819503">
                <a:tc>
                  <a:txBody>
                    <a:bodyPr/>
                    <a:lstStyle/>
                    <a:p>
                      <a:pPr algn="ctr"/>
                      <a:r>
                        <a:rPr lang="en-US" sz="1600" b="1" dirty="0" smtClean="0">
                          <a:solidFill>
                            <a:schemeClr val="tx1"/>
                          </a:solidFill>
                          <a:latin typeface="Calisto MT" pitchFamily="18" charset="0"/>
                        </a:rPr>
                        <a:t>Findings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spcBef>
                          <a:spcPts val="300"/>
                        </a:spcBef>
                        <a:spcAft>
                          <a:spcPts val="300"/>
                        </a:spcAft>
                        <a:buFont typeface="Arial" pitchFamily="34" charset="0"/>
                        <a:buChar char="•"/>
                      </a:pPr>
                      <a:r>
                        <a:rPr lang="en-US" sz="1300" b="0" baseline="0" dirty="0" smtClean="0">
                          <a:solidFill>
                            <a:schemeClr val="tx1"/>
                          </a:solidFill>
                          <a:latin typeface="Calisto MT" pitchFamily="18" charset="0"/>
                        </a:rPr>
                        <a:t> Theoretically, private sector are one of the ‘core drivers’ of economic growth</a:t>
                      </a:r>
                    </a:p>
                    <a:p>
                      <a:pPr>
                        <a:spcBef>
                          <a:spcPts val="300"/>
                        </a:spcBef>
                        <a:spcAft>
                          <a:spcPts val="300"/>
                        </a:spcAft>
                        <a:buFont typeface="Arial" pitchFamily="34" charset="0"/>
                        <a:buChar char="•"/>
                      </a:pPr>
                      <a:r>
                        <a:rPr lang="en-US" sz="1300" b="0" baseline="0" dirty="0" smtClean="0">
                          <a:solidFill>
                            <a:schemeClr val="tx1"/>
                          </a:solidFill>
                          <a:latin typeface="Calisto MT" pitchFamily="18" charset="0"/>
                        </a:rPr>
                        <a:t> Thus, PPP model is not sustainable in LR (low tax base + rise in govt. expenditure = lowers private sector  economic participation  = “crowd out” economic growth.</a:t>
                      </a:r>
                    </a:p>
                    <a:p>
                      <a:pPr>
                        <a:spcBef>
                          <a:spcPts val="300"/>
                        </a:spcBef>
                        <a:spcAft>
                          <a:spcPts val="300"/>
                        </a:spcAft>
                        <a:buFont typeface="Arial" pitchFamily="34" charset="0"/>
                        <a:buChar char="•"/>
                      </a:pPr>
                      <a:r>
                        <a:rPr lang="en-US" sz="1300" b="0" baseline="0" dirty="0" smtClean="0">
                          <a:solidFill>
                            <a:schemeClr val="tx1"/>
                          </a:solidFill>
                          <a:latin typeface="Calisto MT" pitchFamily="18" charset="0"/>
                        </a:rPr>
                        <a:t> Susceptible to ‘mineral dependency trap’ = High dependency on diamond production&amp; mineral resources are non-renewable, can be exhaustible.</a:t>
                      </a:r>
                    </a:p>
                    <a:p>
                      <a:pPr>
                        <a:spcBef>
                          <a:spcPts val="300"/>
                        </a:spcBef>
                        <a:spcAft>
                          <a:spcPts val="300"/>
                        </a:spcAft>
                        <a:buFont typeface="Arial" pitchFamily="34" charset="0"/>
                        <a:buChar char="•"/>
                      </a:pPr>
                      <a:r>
                        <a:rPr lang="en-US" sz="1300" b="0" baseline="0" dirty="0" smtClean="0">
                          <a:solidFill>
                            <a:schemeClr val="tx1"/>
                          </a:solidFill>
                          <a:latin typeface="Calisto MT" pitchFamily="18" charset="0"/>
                        </a:rPr>
                        <a:t>Mineral dependency is avoidable by diversification</a:t>
                      </a:r>
                    </a:p>
                    <a:p>
                      <a:pPr>
                        <a:spcBef>
                          <a:spcPts val="300"/>
                        </a:spcBef>
                        <a:spcAft>
                          <a:spcPts val="300"/>
                        </a:spcAft>
                        <a:buFont typeface="Arial" pitchFamily="34" charset="0"/>
                        <a:buChar char="•"/>
                      </a:pPr>
                      <a:r>
                        <a:rPr lang="en-US" sz="1300" b="0" baseline="0" dirty="0" smtClean="0">
                          <a:solidFill>
                            <a:schemeClr val="tx1"/>
                          </a:solidFill>
                          <a:latin typeface="Calisto MT" pitchFamily="18" charset="0"/>
                        </a:rPr>
                        <a:t> </a:t>
                      </a:r>
                      <a:r>
                        <a:rPr lang="en-US" sz="1300" b="0" baseline="0" dirty="0" err="1" smtClean="0">
                          <a:solidFill>
                            <a:schemeClr val="tx1"/>
                          </a:solidFill>
                          <a:latin typeface="Calisto MT" pitchFamily="18" charset="0"/>
                        </a:rPr>
                        <a:t>Unfavourable</a:t>
                      </a:r>
                      <a:r>
                        <a:rPr lang="en-US" sz="1300" b="0" baseline="0" dirty="0" smtClean="0">
                          <a:solidFill>
                            <a:schemeClr val="tx1"/>
                          </a:solidFill>
                          <a:latin typeface="Calisto MT" pitchFamily="18" charset="0"/>
                        </a:rPr>
                        <a:t> monopolized system = govt. can set higher prices.</a:t>
                      </a:r>
                      <a:endParaRPr lang="en-GB" sz="1300" b="0" dirty="0">
                        <a:solidFill>
                          <a:schemeClr val="tx1"/>
                        </a:solidFill>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n-US" sz="1400" b="1" dirty="0" smtClean="0">
                          <a:solidFill>
                            <a:schemeClr val="tx1"/>
                          </a:solidFill>
                          <a:latin typeface="Calisto MT" pitchFamily="18" charset="0"/>
                        </a:rPr>
                        <a:t>Same</a:t>
                      </a:r>
                      <a:r>
                        <a:rPr lang="en-US" sz="1400" b="1" baseline="0" dirty="0" smtClean="0">
                          <a:solidFill>
                            <a:schemeClr val="tx1"/>
                          </a:solidFill>
                          <a:latin typeface="Calisto MT" pitchFamily="18" charset="0"/>
                        </a:rPr>
                        <a:t> findings as Botswana.</a:t>
                      </a:r>
                    </a:p>
                    <a:p>
                      <a:pPr algn="ctr"/>
                      <a:endParaRPr lang="en-US" sz="1400" b="1" baseline="0" dirty="0" smtClean="0">
                        <a:solidFill>
                          <a:schemeClr val="tx1"/>
                        </a:solidFill>
                        <a:latin typeface="Calisto MT" pitchFamily="18" charset="0"/>
                      </a:endParaRPr>
                    </a:p>
                    <a:p>
                      <a:pPr>
                        <a:spcBef>
                          <a:spcPts val="300"/>
                        </a:spcBef>
                        <a:spcAft>
                          <a:spcPts val="300"/>
                        </a:spcAft>
                        <a:buFont typeface="Arial" pitchFamily="34" charset="0"/>
                        <a:buChar char="•"/>
                      </a:pPr>
                      <a:r>
                        <a:rPr lang="en-US" sz="1300" dirty="0" smtClean="0">
                          <a:solidFill>
                            <a:schemeClr val="tx1"/>
                          </a:solidFill>
                          <a:latin typeface="Calisto MT" pitchFamily="18" charset="0"/>
                        </a:rPr>
                        <a:t> Too</a:t>
                      </a:r>
                      <a:r>
                        <a:rPr lang="en-US" sz="1300" baseline="0" dirty="0" smtClean="0">
                          <a:solidFill>
                            <a:schemeClr val="tx1"/>
                          </a:solidFill>
                          <a:latin typeface="Calisto MT" pitchFamily="18" charset="0"/>
                        </a:rPr>
                        <a:t> relaxed govt. policies can cause the emergence of cartel and monopolies in highly competitive sectors/ markets</a:t>
                      </a:r>
                    </a:p>
                    <a:p>
                      <a:pPr>
                        <a:spcBef>
                          <a:spcPts val="300"/>
                        </a:spcBef>
                        <a:spcAft>
                          <a:spcPts val="300"/>
                        </a:spcAft>
                        <a:buFont typeface="Arial" pitchFamily="34" charset="0"/>
                        <a:buChar char="•"/>
                      </a:pPr>
                      <a:r>
                        <a:rPr lang="en-US" sz="1300" baseline="0" dirty="0" smtClean="0">
                          <a:solidFill>
                            <a:schemeClr val="tx1"/>
                          </a:solidFill>
                          <a:latin typeface="Calisto MT" pitchFamily="18" charset="0"/>
                        </a:rPr>
                        <a:t> Possibility of finding many private companies and less public entities. Social externality could materialize = private companies over-squeeze profit.</a:t>
                      </a:r>
                    </a:p>
                    <a:p>
                      <a:pPr>
                        <a:spcBef>
                          <a:spcPts val="300"/>
                        </a:spcBef>
                        <a:spcAft>
                          <a:spcPts val="300"/>
                        </a:spcAft>
                        <a:buFont typeface="Arial" pitchFamily="34" charset="0"/>
                        <a:buChar char="•"/>
                      </a:pPr>
                      <a:r>
                        <a:rPr lang="en-US" sz="1300" baseline="0" dirty="0" smtClean="0">
                          <a:solidFill>
                            <a:schemeClr val="tx1"/>
                          </a:solidFill>
                          <a:latin typeface="Calisto MT" pitchFamily="18" charset="0"/>
                        </a:rPr>
                        <a:t>Vulnerability to financial contagion, imported inflation, currency volatility </a:t>
                      </a:r>
                      <a:r>
                        <a:rPr lang="en-US" sz="1300" baseline="0" dirty="0" err="1" smtClean="0">
                          <a:solidFill>
                            <a:schemeClr val="tx1"/>
                          </a:solidFill>
                          <a:latin typeface="Calisto MT" pitchFamily="18" charset="0"/>
                        </a:rPr>
                        <a:t>e.t.c</a:t>
                      </a:r>
                      <a:endParaRPr lang="en-GB" sz="1300" dirty="0">
                        <a:solidFill>
                          <a:schemeClr val="tx1"/>
                        </a:solidFill>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buFont typeface="Arial" pitchFamily="34" charset="0"/>
                        <a:buChar char="•"/>
                      </a:pPr>
                      <a:r>
                        <a:rPr lang="en-US" sz="1300" dirty="0" smtClean="0">
                          <a:solidFill>
                            <a:schemeClr val="tx1"/>
                          </a:solidFill>
                          <a:latin typeface="Calisto MT" pitchFamily="18" charset="0"/>
                        </a:rPr>
                        <a:t> In</a:t>
                      </a:r>
                      <a:r>
                        <a:rPr lang="en-US" sz="1300" baseline="0" dirty="0" smtClean="0">
                          <a:solidFill>
                            <a:schemeClr val="tx1"/>
                          </a:solidFill>
                          <a:latin typeface="Calisto MT" pitchFamily="18" charset="0"/>
                        </a:rPr>
                        <a:t> the SR, Zambia’s nationalisation was productive…State became the only engine of growth.</a:t>
                      </a:r>
                    </a:p>
                    <a:p>
                      <a:pPr>
                        <a:buFont typeface="Arial" pitchFamily="34" charset="0"/>
                        <a:buChar char="•"/>
                      </a:pPr>
                      <a:r>
                        <a:rPr lang="en-US" sz="1300" baseline="0" dirty="0" smtClean="0">
                          <a:solidFill>
                            <a:schemeClr val="tx1"/>
                          </a:solidFill>
                          <a:latin typeface="Calisto MT" pitchFamily="18" charset="0"/>
                        </a:rPr>
                        <a:t>By 1989,govt. has amassed 80% of other sectors such as tourism, agric, manufacturing, construction &amp; trade</a:t>
                      </a:r>
                    </a:p>
                    <a:p>
                      <a:pPr>
                        <a:buFont typeface="Arial" pitchFamily="34" charset="0"/>
                        <a:buChar char="•"/>
                      </a:pPr>
                      <a:r>
                        <a:rPr lang="en-US" sz="1300" baseline="0" dirty="0" smtClean="0">
                          <a:solidFill>
                            <a:schemeClr val="tx1"/>
                          </a:solidFill>
                          <a:latin typeface="Calisto MT" pitchFamily="18" charset="0"/>
                        </a:rPr>
                        <a:t>Corruption, resources mismanagement, bureaucracy, political nepotism, moral hazards problems and socioeconomic serious issues emerged</a:t>
                      </a:r>
                    </a:p>
                    <a:p>
                      <a:pPr>
                        <a:buFont typeface="Arial" pitchFamily="34" charset="0"/>
                        <a:buChar char="•"/>
                      </a:pPr>
                      <a:r>
                        <a:rPr lang="en-US" sz="1300" baseline="0" dirty="0" smtClean="0">
                          <a:solidFill>
                            <a:schemeClr val="tx1"/>
                          </a:solidFill>
                          <a:latin typeface="Calisto MT" pitchFamily="18" charset="0"/>
                        </a:rPr>
                        <a:t> SOEs failed, govt. created 2 more controlling SOEs (FINDECO &amp; MINDECO). </a:t>
                      </a:r>
                    </a:p>
                    <a:p>
                      <a:pPr>
                        <a:buFont typeface="Arial" pitchFamily="34" charset="0"/>
                        <a:buChar char="•"/>
                      </a:pPr>
                      <a:r>
                        <a:rPr lang="en-US" sz="1300" baseline="0" dirty="0" smtClean="0">
                          <a:solidFill>
                            <a:schemeClr val="tx1"/>
                          </a:solidFill>
                          <a:latin typeface="Calisto MT" pitchFamily="18" charset="0"/>
                        </a:rPr>
                        <a:t> in 1971, FINDECO, MINDECO&amp;INDECO were merged to form ZIMCO. President Kaunda was the chairman ZIMCO.</a:t>
                      </a:r>
                    </a:p>
                    <a:p>
                      <a:pPr>
                        <a:buFont typeface="Arial" pitchFamily="34" charset="0"/>
                        <a:buChar char="•"/>
                      </a:pPr>
                      <a:r>
                        <a:rPr lang="en-US" sz="1300" baseline="0" dirty="0" smtClean="0">
                          <a:solidFill>
                            <a:schemeClr val="tx1"/>
                          </a:solidFill>
                          <a:latin typeface="Calisto MT" pitchFamily="18" charset="0"/>
                        </a:rPr>
                        <a:t> All SOEs failed, Zambia became one of the most indebted country</a:t>
                      </a:r>
                    </a:p>
                    <a:p>
                      <a:pPr>
                        <a:buFont typeface="Arial" pitchFamily="34" charset="0"/>
                        <a:buChar char="•"/>
                      </a:pPr>
                      <a:r>
                        <a:rPr lang="en-US" sz="1300" baseline="0" dirty="0" smtClean="0">
                          <a:solidFill>
                            <a:schemeClr val="tx1"/>
                          </a:solidFill>
                          <a:latin typeface="Calisto MT" pitchFamily="18" charset="0"/>
                        </a:rPr>
                        <a:t>Re-privatized in 1993</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109538" indent="-109538">
                        <a:buFont typeface="Arial" pitchFamily="34" charset="0"/>
                        <a:buChar char="•"/>
                      </a:pPr>
                      <a:r>
                        <a:rPr lang="en-US" sz="1300" dirty="0" smtClean="0">
                          <a:solidFill>
                            <a:schemeClr val="tx1"/>
                          </a:solidFill>
                          <a:latin typeface="Calisto MT" pitchFamily="18" charset="0"/>
                        </a:rPr>
                        <a:t> B</a:t>
                      </a:r>
                      <a:r>
                        <a:rPr lang="en-US" sz="1300" baseline="0" dirty="0" smtClean="0">
                          <a:solidFill>
                            <a:schemeClr val="tx1"/>
                          </a:solidFill>
                          <a:latin typeface="Calisto MT" pitchFamily="18" charset="0"/>
                        </a:rPr>
                        <a:t>enefits did not trickle down to the poor.  Out of all the population, only 32% &amp; 35% have </a:t>
                      </a:r>
                      <a:r>
                        <a:rPr lang="en-US" sz="1300" baseline="0" dirty="0" err="1" smtClean="0">
                          <a:solidFill>
                            <a:schemeClr val="tx1"/>
                          </a:solidFill>
                          <a:latin typeface="Calisto MT" pitchFamily="18" charset="0"/>
                        </a:rPr>
                        <a:t>acess</a:t>
                      </a:r>
                      <a:r>
                        <a:rPr lang="en-US" sz="1300" baseline="0" dirty="0" smtClean="0">
                          <a:solidFill>
                            <a:schemeClr val="tx1"/>
                          </a:solidFill>
                          <a:latin typeface="Calisto MT" pitchFamily="18" charset="0"/>
                        </a:rPr>
                        <a:t> to good water &amp; health services respectively</a:t>
                      </a:r>
                    </a:p>
                    <a:p>
                      <a:pPr marL="109538" indent="-109538">
                        <a:buFont typeface="Arial" pitchFamily="34" charset="0"/>
                        <a:buChar char="•"/>
                      </a:pPr>
                      <a:r>
                        <a:rPr lang="en-US" sz="1300" baseline="0" dirty="0" smtClean="0">
                          <a:solidFill>
                            <a:schemeClr val="tx1"/>
                          </a:solidFill>
                          <a:latin typeface="Calisto MT" pitchFamily="18" charset="0"/>
                        </a:rPr>
                        <a:t>Only 3% of Angolan’s </a:t>
                      </a:r>
                      <a:r>
                        <a:rPr lang="en-US" sz="1300" baseline="0" dirty="0" err="1" smtClean="0">
                          <a:solidFill>
                            <a:schemeClr val="tx1"/>
                          </a:solidFill>
                          <a:latin typeface="Calisto MT" pitchFamily="18" charset="0"/>
                        </a:rPr>
                        <a:t>Univ.graduates</a:t>
                      </a:r>
                      <a:r>
                        <a:rPr lang="en-US" sz="1300" baseline="0" dirty="0" smtClean="0">
                          <a:solidFill>
                            <a:schemeClr val="tx1"/>
                          </a:solidFill>
                          <a:latin typeface="Calisto MT" pitchFamily="18" charset="0"/>
                        </a:rPr>
                        <a:t> benefited from ‘</a:t>
                      </a:r>
                      <a:r>
                        <a:rPr lang="en-US" sz="1300" baseline="0" dirty="0" err="1" smtClean="0">
                          <a:solidFill>
                            <a:schemeClr val="tx1"/>
                          </a:solidFill>
                          <a:latin typeface="Calisto MT" pitchFamily="18" charset="0"/>
                        </a:rPr>
                        <a:t>Angolanisation</a:t>
                      </a:r>
                      <a:r>
                        <a:rPr lang="en-US" sz="1300" baseline="0" dirty="0" smtClean="0">
                          <a:solidFill>
                            <a:schemeClr val="tx1"/>
                          </a:solidFill>
                          <a:latin typeface="Calisto MT" pitchFamily="18" charset="0"/>
                        </a:rPr>
                        <a:t>’ NOT the poor in rural areas</a:t>
                      </a:r>
                    </a:p>
                    <a:p>
                      <a:pPr marL="109538" indent="-109538">
                        <a:buFont typeface="Arial" pitchFamily="34" charset="0"/>
                        <a:buChar char="•"/>
                      </a:pPr>
                      <a:r>
                        <a:rPr lang="en-US" sz="1300" baseline="0" dirty="0" smtClean="0">
                          <a:solidFill>
                            <a:schemeClr val="tx1"/>
                          </a:solidFill>
                          <a:latin typeface="Calisto MT" pitchFamily="18" charset="0"/>
                        </a:rPr>
                        <a:t>Pre-independence, economy  was prosperous. </a:t>
                      </a:r>
                      <a:r>
                        <a:rPr lang="en-US" sz="1300" baseline="0" dirty="0" err="1" smtClean="0">
                          <a:solidFill>
                            <a:schemeClr val="tx1"/>
                          </a:solidFill>
                          <a:latin typeface="Calisto MT" pitchFamily="18" charset="0"/>
                        </a:rPr>
                        <a:t>Agric&amp;manufacturing</a:t>
                      </a:r>
                      <a:r>
                        <a:rPr lang="en-US" sz="1300" baseline="0" dirty="0" smtClean="0">
                          <a:solidFill>
                            <a:schemeClr val="tx1"/>
                          </a:solidFill>
                          <a:latin typeface="Calisto MT" pitchFamily="18" charset="0"/>
                        </a:rPr>
                        <a:t> sectors contribute about 67% to GDP whist mining sector add 25% to GDP.</a:t>
                      </a:r>
                    </a:p>
                    <a:p>
                      <a:pPr marL="109538" indent="-109538">
                        <a:buFont typeface="Arial" pitchFamily="34" charset="0"/>
                        <a:buChar char="•"/>
                      </a:pPr>
                      <a:r>
                        <a:rPr lang="en-US" sz="1300" baseline="0" dirty="0" smtClean="0">
                          <a:solidFill>
                            <a:schemeClr val="tx1"/>
                          </a:solidFill>
                          <a:latin typeface="Calisto MT" pitchFamily="18" charset="0"/>
                        </a:rPr>
                        <a:t>Post-</a:t>
                      </a:r>
                      <a:r>
                        <a:rPr lang="en-US" sz="1300" baseline="0" dirty="0" err="1" smtClean="0">
                          <a:solidFill>
                            <a:schemeClr val="tx1"/>
                          </a:solidFill>
                          <a:latin typeface="Calisto MT" pitchFamily="18" charset="0"/>
                        </a:rPr>
                        <a:t>independence+Nationalisation</a:t>
                      </a:r>
                      <a:r>
                        <a:rPr lang="en-US" sz="1300" baseline="0" dirty="0" smtClean="0">
                          <a:solidFill>
                            <a:schemeClr val="tx1"/>
                          </a:solidFill>
                          <a:latin typeface="Calisto MT" pitchFamily="18" charset="0"/>
                        </a:rPr>
                        <a:t> era (btw 1990-2001), mining contribution to GDP fell to 18%.</a:t>
                      </a:r>
                    </a:p>
                    <a:p>
                      <a:pPr marL="109538" indent="-109538">
                        <a:buFont typeface="Arial" pitchFamily="34" charset="0"/>
                        <a:buChar char="•"/>
                      </a:pPr>
                      <a:r>
                        <a:rPr lang="en-US" sz="1300" baseline="0" dirty="0" smtClean="0">
                          <a:solidFill>
                            <a:schemeClr val="tx1"/>
                          </a:solidFill>
                          <a:latin typeface="Calisto MT" pitchFamily="18" charset="0"/>
                        </a:rPr>
                        <a:t>After privatization,70% of </a:t>
                      </a:r>
                      <a:r>
                        <a:rPr lang="en-US" sz="1300" baseline="0" dirty="0" err="1" smtClean="0">
                          <a:solidFill>
                            <a:schemeClr val="tx1"/>
                          </a:solidFill>
                          <a:latin typeface="Calisto MT" pitchFamily="18" charset="0"/>
                        </a:rPr>
                        <a:t>govt’s.revenue</a:t>
                      </a:r>
                      <a:r>
                        <a:rPr lang="en-US" sz="1300" baseline="0" dirty="0" smtClean="0">
                          <a:solidFill>
                            <a:schemeClr val="tx1"/>
                          </a:solidFill>
                          <a:latin typeface="Calisto MT" pitchFamily="18" charset="0"/>
                        </a:rPr>
                        <a:t> is derived from non-mining sector</a:t>
                      </a:r>
                      <a:endParaRPr lang="en-GB" sz="1300" dirty="0">
                        <a:solidFill>
                          <a:schemeClr val="tx1"/>
                        </a:solidFill>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457200" y="0"/>
            <a:ext cx="8229600" cy="334963"/>
          </a:xfrm>
        </p:spPr>
        <p:txBody>
          <a:bodyPr/>
          <a:lstStyle/>
          <a:p>
            <a:r>
              <a:rPr lang="en-US" sz="2400" b="1" smtClean="0">
                <a:latin typeface="Calisto MT" pitchFamily="18" charset="0"/>
              </a:rPr>
              <a:t>Balance of Evidence: Case Studies (4 SADC’s Countries) </a:t>
            </a:r>
            <a:r>
              <a:rPr lang="en-US" sz="2400" b="1" i="1" smtClean="0">
                <a:latin typeface="Calisto MT" pitchFamily="18" charset="0"/>
              </a:rPr>
              <a:t>- 5</a:t>
            </a:r>
            <a:endParaRPr lang="en-GB" sz="2400" smtClean="0">
              <a:latin typeface="Calisto MT" pitchFamily="18" charset="0"/>
            </a:endParaRPr>
          </a:p>
        </p:txBody>
      </p:sp>
      <p:graphicFrame>
        <p:nvGraphicFramePr>
          <p:cNvPr id="4" name="Content Placeholder 3"/>
          <p:cNvGraphicFramePr>
            <a:graphicFrameLocks noGrp="1"/>
          </p:cNvGraphicFramePr>
          <p:nvPr>
            <p:ph idx="1"/>
          </p:nvPr>
        </p:nvGraphicFramePr>
        <p:xfrm>
          <a:off x="0" y="381000"/>
          <a:ext cx="9144000" cy="5063532"/>
        </p:xfrm>
        <a:graphic>
          <a:graphicData uri="http://schemas.openxmlformats.org/drawingml/2006/table">
            <a:tbl>
              <a:tblPr firstRow="1" bandRow="1">
                <a:tableStyleId>{5C22544A-7EE6-4342-B048-85BDC9FD1C3A}</a:tableStyleId>
              </a:tblPr>
              <a:tblGrid>
                <a:gridCol w="1752600"/>
                <a:gridCol w="1676400"/>
                <a:gridCol w="1600200"/>
                <a:gridCol w="1828800"/>
                <a:gridCol w="2286000"/>
              </a:tblGrid>
              <a:tr h="415332">
                <a:tc>
                  <a:txBody>
                    <a:bodyPr/>
                    <a:lstStyle/>
                    <a:p>
                      <a:endParaRPr lang="en-GB" dirty="0">
                        <a:solidFill>
                          <a:schemeClr val="tx1"/>
                        </a:solidFill>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C0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solidFill>
                            <a:schemeClr val="tx1"/>
                          </a:solidFill>
                          <a:latin typeface="Calisto MT" pitchFamily="18" charset="0"/>
                        </a:rPr>
                        <a:t>Botswana</a:t>
                      </a:r>
                      <a:endParaRPr lang="en-GB" dirty="0">
                        <a:solidFill>
                          <a:schemeClr val="tx1"/>
                        </a:solidFill>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C000"/>
                    </a:solidFill>
                  </a:tcPr>
                </a:tc>
                <a:tc>
                  <a:txBody>
                    <a:bodyPr/>
                    <a:lstStyle/>
                    <a:p>
                      <a:r>
                        <a:rPr lang="en-US" smtClean="0">
                          <a:solidFill>
                            <a:schemeClr val="tx1"/>
                          </a:solidFill>
                          <a:latin typeface="Calisto MT" pitchFamily="18" charset="0"/>
                        </a:rPr>
                        <a:t>Namibia</a:t>
                      </a:r>
                      <a:endParaRPr lang="en-GB" dirty="0">
                        <a:solidFill>
                          <a:schemeClr val="tx1"/>
                        </a:solidFill>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C000"/>
                    </a:solidFill>
                  </a:tcPr>
                </a:tc>
                <a:tc>
                  <a:txBody>
                    <a:bodyPr/>
                    <a:lstStyle/>
                    <a:p>
                      <a:r>
                        <a:rPr lang="en-US" dirty="0" smtClean="0">
                          <a:solidFill>
                            <a:schemeClr val="tx1"/>
                          </a:solidFill>
                          <a:latin typeface="Calisto MT" pitchFamily="18" charset="0"/>
                        </a:rPr>
                        <a:t>Zambia</a:t>
                      </a:r>
                      <a:endParaRPr lang="en-GB" dirty="0">
                        <a:solidFill>
                          <a:schemeClr val="tx1"/>
                        </a:solidFill>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C000"/>
                    </a:solidFill>
                  </a:tcPr>
                </a:tc>
                <a:tc>
                  <a:txBody>
                    <a:bodyPr/>
                    <a:lstStyle/>
                    <a:p>
                      <a:r>
                        <a:rPr lang="en-US" dirty="0" smtClean="0">
                          <a:solidFill>
                            <a:schemeClr val="tx1"/>
                          </a:solidFill>
                          <a:latin typeface="Calisto MT" pitchFamily="18" charset="0"/>
                        </a:rPr>
                        <a:t>Angola</a:t>
                      </a:r>
                      <a:endParaRPr lang="en-GB" dirty="0">
                        <a:solidFill>
                          <a:schemeClr val="tx1"/>
                        </a:solidFill>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C000"/>
                    </a:solidFill>
                  </a:tcPr>
                </a:tc>
              </a:tr>
              <a:tr h="4309068">
                <a:tc>
                  <a:txBody>
                    <a:bodyPr/>
                    <a:lstStyle/>
                    <a:p>
                      <a:pPr marL="0" indent="0" algn="ctr">
                        <a:tabLst>
                          <a:tab pos="57150" algn="l"/>
                        </a:tabLst>
                      </a:pPr>
                      <a:r>
                        <a:rPr lang="en-US" sz="1600" b="1" dirty="0" smtClean="0">
                          <a:solidFill>
                            <a:schemeClr val="tx1"/>
                          </a:solidFill>
                          <a:latin typeface="Calisto MT" pitchFamily="18" charset="0"/>
                        </a:rPr>
                        <a:t>ANCYL’s Claims</a:t>
                      </a:r>
                      <a:r>
                        <a:rPr lang="en-US" sz="1600" b="1" baseline="0" dirty="0" smtClean="0">
                          <a:solidFill>
                            <a:schemeClr val="tx1"/>
                          </a:solidFill>
                          <a:latin typeface="Calisto MT" pitchFamily="18" charset="0"/>
                        </a:rPr>
                        <a:t> about  Nationalization?</a:t>
                      </a:r>
                      <a:endParaRPr lang="en-GB" sz="1600" b="1" dirty="0">
                        <a:solidFill>
                          <a:schemeClr val="tx1"/>
                        </a:solidFill>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114300" indent="-114300">
                        <a:spcBef>
                          <a:spcPts val="300"/>
                        </a:spcBef>
                        <a:spcAft>
                          <a:spcPts val="300"/>
                        </a:spcAft>
                        <a:buFont typeface="Arial" pitchFamily="34" charset="0"/>
                        <a:buChar char="•"/>
                      </a:pPr>
                      <a:r>
                        <a:rPr lang="en-US" sz="1300" b="0" dirty="0" smtClean="0">
                          <a:solidFill>
                            <a:schemeClr val="tx1"/>
                          </a:solidFill>
                          <a:latin typeface="Calisto MT" pitchFamily="18" charset="0"/>
                        </a:rPr>
                        <a:t>False claim (cf. pg.11,pars.</a:t>
                      </a:r>
                      <a:r>
                        <a:rPr lang="en-US" sz="1300" b="0" baseline="0" dirty="0" smtClean="0">
                          <a:solidFill>
                            <a:schemeClr val="tx1"/>
                          </a:solidFill>
                          <a:latin typeface="Calisto MT" pitchFamily="18" charset="0"/>
                        </a:rPr>
                        <a:t> 46 – 49</a:t>
                      </a:r>
                      <a:r>
                        <a:rPr lang="en-US" sz="1300" b="0" dirty="0" smtClean="0">
                          <a:solidFill>
                            <a:schemeClr val="tx1"/>
                          </a:solidFill>
                          <a:latin typeface="Calisto MT" pitchFamily="18" charset="0"/>
                        </a:rPr>
                        <a:t> of the ANCYL document) </a:t>
                      </a:r>
                    </a:p>
                    <a:p>
                      <a:pPr marL="114300" indent="-114300">
                        <a:spcBef>
                          <a:spcPts val="300"/>
                        </a:spcBef>
                        <a:spcAft>
                          <a:spcPts val="300"/>
                        </a:spcAft>
                        <a:buFont typeface="Arial" pitchFamily="34" charset="0"/>
                        <a:buChar char="•"/>
                      </a:pPr>
                      <a:r>
                        <a:rPr lang="en-US" sz="1300" b="0" dirty="0" smtClean="0">
                          <a:solidFill>
                            <a:schemeClr val="tx1"/>
                          </a:solidFill>
                          <a:latin typeface="Calisto MT" pitchFamily="18" charset="0"/>
                        </a:rPr>
                        <a:t>Botswana’s</a:t>
                      </a:r>
                      <a:r>
                        <a:rPr lang="en-US" sz="1300" b="0" baseline="0" dirty="0" smtClean="0">
                          <a:solidFill>
                            <a:schemeClr val="tx1"/>
                          </a:solidFill>
                          <a:latin typeface="Calisto MT" pitchFamily="18" charset="0"/>
                        </a:rPr>
                        <a:t> model is a 50/50 joint venture model. </a:t>
                      </a:r>
                    </a:p>
                    <a:p>
                      <a:pPr marL="114300" indent="-114300">
                        <a:spcBef>
                          <a:spcPts val="300"/>
                        </a:spcBef>
                        <a:spcAft>
                          <a:spcPts val="300"/>
                        </a:spcAft>
                        <a:buFont typeface="Arial" pitchFamily="34" charset="0"/>
                        <a:buChar char="•"/>
                      </a:pPr>
                      <a:r>
                        <a:rPr lang="en-US" sz="1300" b="0" baseline="0" dirty="0" smtClean="0">
                          <a:solidFill>
                            <a:schemeClr val="tx1"/>
                          </a:solidFill>
                          <a:latin typeface="Calisto MT" pitchFamily="18" charset="0"/>
                        </a:rPr>
                        <a:t>Modise (2000) &amp; Tom Tweedy (DB’s spoke person)  verified that the State does not interfere in the day-to-day operation of the mining companies.</a:t>
                      </a:r>
                      <a:endParaRPr lang="en-GB" sz="1300" b="0" dirty="0">
                        <a:solidFill>
                          <a:schemeClr val="tx1"/>
                        </a:solidFill>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57150" marR="0" indent="-57150" algn="l" defTabSz="914400" rtl="0" eaLnBrk="1" fontAlgn="auto" latinLnBrk="0" hangingPunct="1">
                        <a:lnSpc>
                          <a:spcPct val="100000"/>
                        </a:lnSpc>
                        <a:spcBef>
                          <a:spcPts val="300"/>
                        </a:spcBef>
                        <a:spcAft>
                          <a:spcPts val="300"/>
                        </a:spcAft>
                        <a:buClrTx/>
                        <a:buSzTx/>
                        <a:buFont typeface="Arial" pitchFamily="34" charset="0"/>
                        <a:buChar char="•"/>
                        <a:tabLst/>
                        <a:defRPr/>
                      </a:pPr>
                      <a:r>
                        <a:rPr lang="en-US" sz="1300" b="0" dirty="0" smtClean="0">
                          <a:solidFill>
                            <a:schemeClr val="tx1"/>
                          </a:solidFill>
                          <a:latin typeface="Calisto MT" pitchFamily="18" charset="0"/>
                        </a:rPr>
                        <a:t> False claim (cf. several public statements).</a:t>
                      </a:r>
                      <a:r>
                        <a:rPr lang="en-US" sz="1300" b="0" baseline="0" dirty="0" smtClean="0">
                          <a:solidFill>
                            <a:schemeClr val="tx1"/>
                          </a:solidFill>
                          <a:latin typeface="Calisto MT" pitchFamily="18" charset="0"/>
                        </a:rPr>
                        <a:t>  </a:t>
                      </a:r>
                    </a:p>
                    <a:p>
                      <a:pPr marL="114300" marR="0" indent="-114300" algn="l" defTabSz="914400" rtl="0" eaLnBrk="1" fontAlgn="auto" latinLnBrk="0" hangingPunct="1">
                        <a:lnSpc>
                          <a:spcPct val="100000"/>
                        </a:lnSpc>
                        <a:spcBef>
                          <a:spcPts val="300"/>
                        </a:spcBef>
                        <a:spcAft>
                          <a:spcPts val="300"/>
                        </a:spcAft>
                        <a:buClrTx/>
                        <a:buSzTx/>
                        <a:buFont typeface="Arial" pitchFamily="34" charset="0"/>
                        <a:buChar char="•"/>
                        <a:tabLst/>
                        <a:defRPr/>
                      </a:pPr>
                      <a:r>
                        <a:rPr lang="en-US" sz="1300" b="0" baseline="0" dirty="0" smtClean="0">
                          <a:solidFill>
                            <a:schemeClr val="tx1"/>
                          </a:solidFill>
                          <a:latin typeface="Calisto MT" pitchFamily="18" charset="0"/>
                        </a:rPr>
                        <a:t>N</a:t>
                      </a:r>
                      <a:r>
                        <a:rPr lang="en-US" sz="1300" b="0" dirty="0" smtClean="0">
                          <a:solidFill>
                            <a:schemeClr val="tx1"/>
                          </a:solidFill>
                          <a:latin typeface="Calisto MT" pitchFamily="18" charset="0"/>
                        </a:rPr>
                        <a:t>amibia’s </a:t>
                      </a:r>
                      <a:r>
                        <a:rPr lang="en-US" sz="1300" b="0" baseline="0" dirty="0" smtClean="0">
                          <a:solidFill>
                            <a:schemeClr val="tx1"/>
                          </a:solidFill>
                          <a:latin typeface="Calisto MT" pitchFamily="18" charset="0"/>
                        </a:rPr>
                        <a:t>model is a 50/50 joint venture model. </a:t>
                      </a:r>
                    </a:p>
                    <a:p>
                      <a:pPr marL="57150" marR="0" indent="-57150" algn="l" defTabSz="914400" rtl="0" eaLnBrk="1" fontAlgn="auto" latinLnBrk="0" hangingPunct="1">
                        <a:lnSpc>
                          <a:spcPct val="100000"/>
                        </a:lnSpc>
                        <a:spcBef>
                          <a:spcPts val="300"/>
                        </a:spcBef>
                        <a:spcAft>
                          <a:spcPts val="300"/>
                        </a:spcAft>
                        <a:buClrTx/>
                        <a:buSzTx/>
                        <a:buFont typeface="Arial" pitchFamily="34" charset="0"/>
                        <a:buChar char="•"/>
                        <a:tabLst>
                          <a:tab pos="57150" algn="l"/>
                        </a:tabLst>
                        <a:defRPr/>
                      </a:pPr>
                      <a:r>
                        <a:rPr lang="en-US" sz="1300" b="0" baseline="0" dirty="0" smtClean="0">
                          <a:solidFill>
                            <a:schemeClr val="tx1"/>
                          </a:solidFill>
                          <a:latin typeface="Calisto MT" pitchFamily="18" charset="0"/>
                        </a:rPr>
                        <a:t> Horn (2010) , the FIA elucidate that State from the outset, place all operational functions of Namibia’s mining companies into the hands of the private sectors.</a:t>
                      </a:r>
                      <a:endParaRPr lang="en-GB" sz="1300" dirty="0">
                        <a:solidFill>
                          <a:schemeClr val="tx1"/>
                        </a:solidFill>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114300" indent="-114300">
                        <a:buFont typeface="Arial" pitchFamily="34" charset="0"/>
                        <a:buChar char="•"/>
                      </a:pPr>
                      <a:r>
                        <a:rPr lang="en-US" sz="1300" dirty="0" smtClean="0">
                          <a:solidFill>
                            <a:schemeClr val="tx1"/>
                          </a:solidFill>
                          <a:latin typeface="Calisto MT" pitchFamily="18" charset="0"/>
                        </a:rPr>
                        <a:t>Nationalization</a:t>
                      </a:r>
                      <a:r>
                        <a:rPr lang="en-US" sz="1300" baseline="0" dirty="0" smtClean="0">
                          <a:solidFill>
                            <a:schemeClr val="tx1"/>
                          </a:solidFill>
                          <a:latin typeface="Calisto MT" pitchFamily="18" charset="0"/>
                        </a:rPr>
                        <a:t> failed, cost govt.$1 million-a-day to keep ZCCM alive.</a:t>
                      </a:r>
                    </a:p>
                    <a:p>
                      <a:pPr marL="114300" indent="-114300">
                        <a:buFont typeface="Arial" pitchFamily="34" charset="0"/>
                        <a:buChar char="•"/>
                      </a:pPr>
                      <a:r>
                        <a:rPr lang="en-US" sz="1300" baseline="0" dirty="0" smtClean="0">
                          <a:solidFill>
                            <a:schemeClr val="tx1"/>
                          </a:solidFill>
                          <a:latin typeface="Calisto MT" pitchFamily="18" charset="0"/>
                        </a:rPr>
                        <a:t>Zambia privatized all SOEs between 1993 and 2003.</a:t>
                      </a:r>
                    </a:p>
                    <a:p>
                      <a:pPr marL="114300" indent="-114300">
                        <a:buFont typeface="Arial" pitchFamily="34" charset="0"/>
                        <a:buChar char="•"/>
                      </a:pPr>
                      <a:r>
                        <a:rPr lang="en-US" sz="1300" baseline="0" dirty="0" smtClean="0">
                          <a:solidFill>
                            <a:schemeClr val="tx1"/>
                          </a:solidFill>
                          <a:latin typeface="Calisto MT" pitchFamily="18" charset="0"/>
                        </a:rPr>
                        <a:t>Took two decades with intense economic reforms &amp; lobbying for debt relief from IMF and World Bank to restore the domestic economy back to health.</a:t>
                      </a:r>
                    </a:p>
                    <a:p>
                      <a:pPr marL="114300" indent="-114300">
                        <a:buFont typeface="Arial" pitchFamily="34" charset="0"/>
                        <a:buChar char="•"/>
                      </a:pPr>
                      <a:r>
                        <a:rPr lang="en-US" sz="1300" baseline="0" dirty="0" smtClean="0">
                          <a:solidFill>
                            <a:schemeClr val="tx1"/>
                          </a:solidFill>
                          <a:latin typeface="Calisto MT" pitchFamily="18" charset="0"/>
                        </a:rPr>
                        <a:t>The detrimental effects of nationalization still lingers on. There is still a long way to go for Zambians…</a:t>
                      </a:r>
                    </a:p>
                    <a:p>
                      <a:pPr marL="114300" indent="-114300">
                        <a:buFont typeface="Arial" pitchFamily="34" charset="0"/>
                        <a:buNone/>
                      </a:pPr>
                      <a:endParaRPr lang="en-GB" sz="1300" dirty="0">
                        <a:solidFill>
                          <a:schemeClr val="tx1"/>
                        </a:solidFill>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109538" indent="-109538">
                        <a:buFont typeface="Arial" pitchFamily="34" charset="0"/>
                        <a:buChar char="•"/>
                      </a:pPr>
                      <a:r>
                        <a:rPr lang="en-US" sz="1300" dirty="0" smtClean="0">
                          <a:solidFill>
                            <a:schemeClr val="tx1"/>
                          </a:solidFill>
                          <a:latin typeface="Calisto MT" pitchFamily="18" charset="0"/>
                        </a:rPr>
                        <a:t>Nationalization</a:t>
                      </a:r>
                      <a:r>
                        <a:rPr lang="en-US" sz="1300" baseline="0" dirty="0" smtClean="0">
                          <a:solidFill>
                            <a:schemeClr val="tx1"/>
                          </a:solidFill>
                          <a:latin typeface="Calisto MT" pitchFamily="18" charset="0"/>
                        </a:rPr>
                        <a:t> failed,</a:t>
                      </a:r>
                    </a:p>
                    <a:p>
                      <a:pPr marL="109538" indent="-109538">
                        <a:buFont typeface="Arial" pitchFamily="34" charset="0"/>
                        <a:buChar char="•"/>
                      </a:pPr>
                      <a:r>
                        <a:rPr lang="en-US" sz="1300" baseline="0" dirty="0" smtClean="0">
                          <a:solidFill>
                            <a:schemeClr val="tx1"/>
                          </a:solidFill>
                          <a:latin typeface="Calisto MT" pitchFamily="18" charset="0"/>
                        </a:rPr>
                        <a:t>Fell into mineral dependency trap. Diminishing return effect on mining sector’s revenue &amp; output emerged.</a:t>
                      </a:r>
                    </a:p>
                    <a:p>
                      <a:pPr marL="109538" indent="-109538">
                        <a:buFont typeface="Arial" pitchFamily="34" charset="0"/>
                        <a:buChar char="•"/>
                      </a:pPr>
                      <a:r>
                        <a:rPr lang="en-US" sz="1300" baseline="0" dirty="0" smtClean="0">
                          <a:solidFill>
                            <a:schemeClr val="tx1"/>
                          </a:solidFill>
                          <a:latin typeface="Calisto MT" pitchFamily="18" charset="0"/>
                        </a:rPr>
                        <a:t>Many laws were promulgated to ensure that Nationalization benefits trickles down to the poor but to no avail.</a:t>
                      </a:r>
                    </a:p>
                    <a:p>
                      <a:pPr marL="109538" indent="-109538">
                        <a:buFont typeface="Arial" pitchFamily="34" charset="0"/>
                        <a:buChar char="•"/>
                      </a:pPr>
                      <a:r>
                        <a:rPr lang="en-US" sz="1300" baseline="0" dirty="0" smtClean="0">
                          <a:solidFill>
                            <a:schemeClr val="tx1"/>
                          </a:solidFill>
                          <a:latin typeface="Calisto MT" pitchFamily="18" charset="0"/>
                        </a:rPr>
                        <a:t>IMF&amp;WB aids, FDI, intense economic reforms, privatization is assisting the recovery of the domestic economy but  there is still long way to go…</a:t>
                      </a:r>
                    </a:p>
                    <a:p>
                      <a:pPr marL="109538" indent="-109538">
                        <a:buFont typeface="Arial" pitchFamily="34" charset="0"/>
                        <a:buChar char="•"/>
                      </a:pPr>
                      <a:r>
                        <a:rPr lang="en-US" sz="1300" baseline="0" dirty="0" smtClean="0">
                          <a:solidFill>
                            <a:schemeClr val="tx1"/>
                          </a:solidFill>
                          <a:latin typeface="Calisto MT" pitchFamily="18" charset="0"/>
                        </a:rPr>
                        <a:t>The current growth rate of 16.3% is not sufficient to stimulate the economy.  65% of the population still live on $1 per day</a:t>
                      </a:r>
                      <a:endParaRPr lang="en-GB" sz="1300" dirty="0">
                        <a:solidFill>
                          <a:schemeClr val="tx1"/>
                        </a:solidFill>
                        <a:latin typeface="Calisto MT"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2">
                        <a:lumMod val="40000"/>
                        <a:lumOff val="60000"/>
                      </a:schemeClr>
                    </a:solidFill>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228600" y="0"/>
            <a:ext cx="8686800" cy="639763"/>
          </a:xfrm>
        </p:spPr>
        <p:txBody>
          <a:bodyPr/>
          <a:lstStyle/>
          <a:p>
            <a:r>
              <a:rPr lang="en-US" sz="2400" b="1" smtClean="0">
                <a:solidFill>
                  <a:srgbClr val="7030A0"/>
                </a:solidFill>
                <a:latin typeface="Calisto MT" pitchFamily="18" charset="0"/>
              </a:rPr>
              <a:t>Others countries who have nationalized…what is the outcome?</a:t>
            </a:r>
          </a:p>
        </p:txBody>
      </p:sp>
      <p:sp>
        <p:nvSpPr>
          <p:cNvPr id="69635" name="Content Placeholder 2"/>
          <p:cNvSpPr>
            <a:spLocks noGrp="1"/>
          </p:cNvSpPr>
          <p:nvPr>
            <p:ph idx="1"/>
          </p:nvPr>
        </p:nvSpPr>
        <p:spPr>
          <a:xfrm>
            <a:off x="0" y="609600"/>
            <a:ext cx="8991600" cy="4953000"/>
          </a:xfrm>
        </p:spPr>
        <p:txBody>
          <a:bodyPr/>
          <a:lstStyle/>
          <a:p>
            <a:pPr algn="just">
              <a:buFont typeface="Arial" charset="0"/>
              <a:buNone/>
              <a:defRPr/>
            </a:pPr>
            <a:r>
              <a:rPr lang="en-US" sz="1800" b="1" u="sng" dirty="0" smtClean="0">
                <a:latin typeface="Calisto MT" pitchFamily="18" charset="0"/>
              </a:rPr>
              <a:t>Venezuela </a:t>
            </a:r>
            <a:r>
              <a:rPr lang="en-US" sz="1800" b="1" dirty="0" smtClean="0">
                <a:latin typeface="Calisto MT" pitchFamily="18" charset="0"/>
              </a:rPr>
              <a:t>–</a:t>
            </a:r>
            <a:r>
              <a:rPr lang="en-US" sz="1800" dirty="0" smtClean="0">
                <a:latin typeface="Calisto MT" pitchFamily="18" charset="0"/>
              </a:rPr>
              <a:t>  </a:t>
            </a:r>
            <a:r>
              <a:rPr lang="en-US" sz="1750" dirty="0" smtClean="0">
                <a:latin typeface="Calisto MT" pitchFamily="18" charset="0"/>
              </a:rPr>
              <a:t>a very rich country in oil, liquefied gas and coal..</a:t>
            </a:r>
          </a:p>
          <a:p>
            <a:pPr algn="just">
              <a:buFont typeface="Arial" charset="0"/>
              <a:buBlip>
                <a:blip r:embed="rId2"/>
              </a:buBlip>
              <a:defRPr/>
            </a:pPr>
            <a:r>
              <a:rPr lang="en-US" sz="1750" dirty="0" smtClean="0">
                <a:latin typeface="Calisto MT" pitchFamily="18" charset="0"/>
              </a:rPr>
              <a:t>Since 2008, Venezuela’s government has nationalized almost anything they could find…cement, steel, banks, retails, food processing, oil </a:t>
            </a:r>
            <a:r>
              <a:rPr lang="en-US" sz="1750" dirty="0" err="1" smtClean="0">
                <a:latin typeface="Calisto MT" pitchFamily="18" charset="0"/>
              </a:rPr>
              <a:t>e.t.c</a:t>
            </a:r>
            <a:endParaRPr lang="en-US" sz="1750" dirty="0" smtClean="0">
              <a:latin typeface="Calisto MT" pitchFamily="18" charset="0"/>
            </a:endParaRPr>
          </a:p>
          <a:p>
            <a:pPr algn="just">
              <a:buFont typeface="Arial" charset="0"/>
              <a:buBlip>
                <a:blip r:embed="rId2"/>
              </a:buBlip>
              <a:defRPr/>
            </a:pPr>
            <a:r>
              <a:rPr lang="en-US" sz="1750" dirty="0" smtClean="0">
                <a:latin typeface="Calisto MT" pitchFamily="18" charset="0"/>
              </a:rPr>
              <a:t>Govt’s argument for nationalization is the same as everyone one else… “pro poor”, empower the poor, meet social demands and combat macroeconomic issues</a:t>
            </a:r>
          </a:p>
          <a:p>
            <a:pPr algn="just">
              <a:buFont typeface="Arial" charset="0"/>
              <a:buBlip>
                <a:blip r:embed="rId2"/>
              </a:buBlip>
              <a:defRPr/>
            </a:pPr>
            <a:r>
              <a:rPr lang="en-US" sz="1750" dirty="0" smtClean="0">
                <a:latin typeface="Calisto MT" pitchFamily="18" charset="0"/>
              </a:rPr>
              <a:t>Currently facing serious issues such as food shortage, rise in poverty rate, nasty legal battles with giant western oil companies (with an investment of US$3.5billion)</a:t>
            </a:r>
          </a:p>
          <a:p>
            <a:pPr algn="just">
              <a:buFont typeface="Arial" charset="0"/>
              <a:buBlip>
                <a:blip r:embed="rId2"/>
              </a:buBlip>
              <a:defRPr/>
            </a:pPr>
            <a:r>
              <a:rPr lang="en-US" sz="1750" dirty="0" smtClean="0">
                <a:latin typeface="Calisto MT" pitchFamily="18" charset="0"/>
              </a:rPr>
              <a:t>Venezuela has one of the highest inflation rates in the world averaging 29.1% in 2010. IMF’s inflation forecast for 2011 for Venezuela was 30% or more. </a:t>
            </a:r>
          </a:p>
          <a:p>
            <a:pPr algn="just">
              <a:buFont typeface="Arial" charset="0"/>
              <a:buBlip>
                <a:blip r:embed="rId2"/>
              </a:buBlip>
              <a:defRPr/>
            </a:pPr>
            <a:r>
              <a:rPr lang="en-US" sz="1750" dirty="0" smtClean="0">
                <a:latin typeface="Calisto MT" pitchFamily="18" charset="0"/>
              </a:rPr>
              <a:t>Venezuela's economy grew by 9% in 2007 but shrunk by 2.9% in 2009</a:t>
            </a:r>
          </a:p>
          <a:p>
            <a:pPr algn="just">
              <a:buFont typeface="Arial" charset="0"/>
              <a:buBlip>
                <a:blip r:embed="rId2"/>
              </a:buBlip>
              <a:defRPr/>
            </a:pPr>
            <a:r>
              <a:rPr lang="en-US" sz="1750" dirty="0" smtClean="0">
                <a:latin typeface="Calisto MT" pitchFamily="18" charset="0"/>
              </a:rPr>
              <a:t>Oil output and foreign earnings has been shrinking for the past 10 years despite surge in global oil prices.</a:t>
            </a:r>
          </a:p>
          <a:p>
            <a:pPr algn="just">
              <a:spcBef>
                <a:spcPts val="1200"/>
              </a:spcBef>
              <a:buFont typeface="Arial" charset="0"/>
              <a:buNone/>
              <a:defRPr/>
            </a:pPr>
            <a:r>
              <a:rPr lang="en-US" sz="1800" b="1" u="sng" dirty="0" smtClean="0">
                <a:latin typeface="Calisto MT" pitchFamily="18" charset="0"/>
              </a:rPr>
              <a:t>Nigeria</a:t>
            </a:r>
            <a:r>
              <a:rPr lang="en-US" sz="1800" dirty="0" smtClean="0">
                <a:latin typeface="Calisto MT" pitchFamily="18" charset="0"/>
              </a:rPr>
              <a:t> – </a:t>
            </a:r>
            <a:r>
              <a:rPr lang="en-US" sz="1750" dirty="0" smtClean="0">
                <a:latin typeface="Calisto MT" pitchFamily="18" charset="0"/>
              </a:rPr>
              <a:t>another Africa country that  implemented nationalisation polices… to control its vast mineral resources after independence in 1960.  </a:t>
            </a:r>
          </a:p>
          <a:p>
            <a:pPr algn="just">
              <a:buFont typeface="Arial" charset="0"/>
              <a:buBlip>
                <a:blip r:embed="rId2"/>
              </a:buBlip>
              <a:defRPr/>
            </a:pPr>
            <a:r>
              <a:rPr lang="en-US" sz="1750" dirty="0" smtClean="0">
                <a:latin typeface="Calisto MT" pitchFamily="18" charset="0"/>
              </a:rPr>
              <a:t>In 1970, the government nationalized all mines. But did not achieve their desired result…oil production levels plummeted. </a:t>
            </a:r>
          </a:p>
          <a:p>
            <a:pPr algn="just">
              <a:buFont typeface="Arial" charset="0"/>
              <a:buBlip>
                <a:blip r:embed="rId2"/>
              </a:buBlip>
              <a:defRPr/>
            </a:pPr>
            <a:endParaRPr lang="en-US" sz="1800" dirty="0" smtClean="0">
              <a:latin typeface="Calisto MT" pitchFamily="18" charset="0"/>
            </a:endParaRPr>
          </a:p>
          <a:p>
            <a:pPr algn="just">
              <a:buFont typeface="Arial" charset="0"/>
              <a:buBlip>
                <a:blip r:embed="rId2"/>
              </a:buBlip>
              <a:defRPr/>
            </a:pPr>
            <a:endParaRPr lang="en-US" sz="1800" dirty="0" smtClean="0">
              <a:latin typeface="Calisto MT" pitchFamily="18" charset="0"/>
            </a:endParaRPr>
          </a:p>
          <a:p>
            <a:pPr>
              <a:buFont typeface="Arial" charset="0"/>
              <a:buNone/>
              <a:defRPr/>
            </a:pPr>
            <a:endParaRPr lang="en-US" sz="2100" dirty="0" smtClean="0">
              <a:latin typeface="Calisto MT" pitchFamily="18" charset="0"/>
            </a:endParaRPr>
          </a:p>
          <a:p>
            <a:pPr>
              <a:defRPr/>
            </a:pPr>
            <a:endParaRPr lang="en-US" sz="2100" dirty="0" smtClean="0">
              <a:latin typeface="Calisto MT"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228600" y="152400"/>
            <a:ext cx="8915400" cy="762000"/>
          </a:xfrm>
        </p:spPr>
        <p:txBody>
          <a:bodyPr/>
          <a:lstStyle/>
          <a:p>
            <a:r>
              <a:rPr lang="en-US" sz="2400" b="1" smtClean="0">
                <a:solidFill>
                  <a:srgbClr val="7030A0"/>
                </a:solidFill>
                <a:latin typeface="Calisto MT" pitchFamily="18" charset="0"/>
              </a:rPr>
              <a:t>Others countries who have nationalized…what is the outcome? (contd.)</a:t>
            </a:r>
            <a:endParaRPr lang="en-US" sz="2400" smtClean="0">
              <a:solidFill>
                <a:srgbClr val="7030A0"/>
              </a:solidFill>
              <a:latin typeface="Calisto MT" pitchFamily="18" charset="0"/>
            </a:endParaRPr>
          </a:p>
        </p:txBody>
      </p:sp>
      <p:sp>
        <p:nvSpPr>
          <p:cNvPr id="70659" name="Content Placeholder 2"/>
          <p:cNvSpPr>
            <a:spLocks noGrp="1"/>
          </p:cNvSpPr>
          <p:nvPr>
            <p:ph idx="1"/>
          </p:nvPr>
        </p:nvSpPr>
        <p:spPr>
          <a:xfrm>
            <a:off x="228600" y="838200"/>
            <a:ext cx="8763000" cy="4648200"/>
          </a:xfrm>
        </p:spPr>
        <p:txBody>
          <a:bodyPr/>
          <a:lstStyle/>
          <a:p>
            <a:pPr algn="just">
              <a:buFont typeface="Arial" charset="0"/>
              <a:buNone/>
              <a:defRPr/>
            </a:pPr>
            <a:r>
              <a:rPr lang="en-US" sz="1750" b="1" u="sng" dirty="0" smtClean="0">
                <a:latin typeface="Calisto MT" pitchFamily="18" charset="0"/>
              </a:rPr>
              <a:t>Nigeria</a:t>
            </a:r>
            <a:r>
              <a:rPr lang="en-US" sz="1750" dirty="0" smtClean="0">
                <a:latin typeface="Calisto MT" pitchFamily="18" charset="0"/>
              </a:rPr>
              <a:t> </a:t>
            </a:r>
          </a:p>
          <a:p>
            <a:pPr algn="just">
              <a:buFont typeface="Arial" charset="0"/>
              <a:buBlip>
                <a:blip r:embed="rId2"/>
              </a:buBlip>
              <a:defRPr/>
            </a:pPr>
            <a:r>
              <a:rPr lang="en-US" sz="1750" dirty="0" smtClean="0">
                <a:latin typeface="Calisto MT" pitchFamily="18" charset="0"/>
              </a:rPr>
              <a:t>Although, a sub-Saharan Africa’s largest oil exporter, prolonged power shortages (electricity), fuel scarcity and reliance on gasoline imports (notwithstanding that the country is  producing more than 2 million barrels of oil a day) are rampant. </a:t>
            </a:r>
          </a:p>
          <a:p>
            <a:pPr algn="just">
              <a:buFont typeface="Arial" charset="0"/>
              <a:buBlip>
                <a:blip r:embed="rId2"/>
              </a:buBlip>
              <a:defRPr/>
            </a:pPr>
            <a:r>
              <a:rPr lang="en-US" sz="1750" dirty="0" smtClean="0">
                <a:latin typeface="Calisto MT" pitchFamily="18" charset="0"/>
              </a:rPr>
              <a:t>Since 1999 (the return to democracy),the government renewed its commitment to attract private investment to the mining sector through privatization to stimulate economic growth.</a:t>
            </a:r>
          </a:p>
          <a:p>
            <a:pPr>
              <a:buFont typeface="Arial" charset="0"/>
              <a:buNone/>
              <a:defRPr/>
            </a:pPr>
            <a:r>
              <a:rPr lang="en-US" sz="1750" b="1" u="sng" dirty="0" smtClean="0">
                <a:latin typeface="Calisto MT" pitchFamily="18" charset="0"/>
              </a:rPr>
              <a:t>China</a:t>
            </a:r>
            <a:r>
              <a:rPr lang="en-US" sz="1750" dirty="0" smtClean="0">
                <a:latin typeface="Calisto MT" pitchFamily="18" charset="0"/>
              </a:rPr>
              <a:t>- a die-hard communist country, where the all ‘strategic sectors’ is owned and controlled by the state. </a:t>
            </a:r>
          </a:p>
          <a:p>
            <a:pPr algn="just">
              <a:buFont typeface="Arial" charset="0"/>
              <a:buBlip>
                <a:blip r:embed="rId2"/>
              </a:buBlip>
              <a:defRPr/>
            </a:pPr>
            <a:r>
              <a:rPr lang="en-US" sz="1750" dirty="0" smtClean="0">
                <a:latin typeface="Calisto MT" pitchFamily="18" charset="0"/>
              </a:rPr>
              <a:t>By 2011, China have only120 state-owned entities left. Thousands of these SOEs have been privatized because majority of China’s state-owned enterprises are deemed as inefficient and debt-ridden</a:t>
            </a:r>
          </a:p>
          <a:p>
            <a:pPr algn="just">
              <a:buFont typeface="Arial" charset="0"/>
              <a:buBlip>
                <a:blip r:embed="rId2"/>
              </a:buBlip>
              <a:defRPr/>
            </a:pPr>
            <a:r>
              <a:rPr lang="en-US" sz="1750" dirty="0" smtClean="0">
                <a:latin typeface="Calisto MT" pitchFamily="18" charset="0"/>
              </a:rPr>
              <a:t>Mexico, Bolivia, Russia etc</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lstStyle/>
          <a:p>
            <a:pPr>
              <a:defRPr/>
            </a:pPr>
            <a:r>
              <a:rPr lang="en-US" sz="3000" b="1" dirty="0" smtClean="0">
                <a:solidFill>
                  <a:schemeClr val="tx1">
                    <a:lumMod val="95000"/>
                    <a:lumOff val="5000"/>
                  </a:schemeClr>
                </a:solidFill>
                <a:latin typeface="Calisto MT" pitchFamily="18" charset="0"/>
              </a:rPr>
              <a:t>Performance Review : Reviewing 2 Existing SOEs</a:t>
            </a:r>
            <a:endParaRPr lang="en-US" sz="3000" b="1" dirty="0">
              <a:solidFill>
                <a:schemeClr val="tx1">
                  <a:lumMod val="95000"/>
                  <a:lumOff val="5000"/>
                </a:schemeClr>
              </a:solidFill>
              <a:latin typeface="Calisto MT" pitchFamily="18" charset="0"/>
            </a:endParaRPr>
          </a:p>
        </p:txBody>
      </p:sp>
      <p:sp>
        <p:nvSpPr>
          <p:cNvPr id="43011" name="Content Placeholder 2"/>
          <p:cNvSpPr>
            <a:spLocks noGrp="1"/>
          </p:cNvSpPr>
          <p:nvPr>
            <p:ph idx="1"/>
          </p:nvPr>
        </p:nvSpPr>
        <p:spPr>
          <a:xfrm>
            <a:off x="228600" y="838200"/>
            <a:ext cx="8610600" cy="4648200"/>
          </a:xfrm>
        </p:spPr>
        <p:txBody>
          <a:bodyPr/>
          <a:lstStyle/>
          <a:p>
            <a:pPr marL="0" indent="0" algn="ctr">
              <a:buFont typeface="Arial" charset="0"/>
              <a:buNone/>
              <a:defRPr/>
            </a:pPr>
            <a:r>
              <a:rPr lang="en-US" sz="2400" b="1" i="1" dirty="0" smtClean="0">
                <a:latin typeface="Calisto MT" pitchFamily="18" charset="0"/>
              </a:rPr>
              <a:t>2 State Owned Mines exists: Alexkor (Diamond mines) &amp; Africa Exploration Mining &amp; Finance Corporation (AEMFC)</a:t>
            </a:r>
          </a:p>
          <a:p>
            <a:pPr algn="ctr">
              <a:buFont typeface="Arial" charset="0"/>
              <a:buNone/>
              <a:defRPr/>
            </a:pPr>
            <a:endParaRPr lang="en-US" sz="2000" b="1" i="1" dirty="0" smtClean="0">
              <a:latin typeface="Calisto MT" pitchFamily="18" charset="0"/>
            </a:endParaRPr>
          </a:p>
          <a:p>
            <a:pPr algn="ctr">
              <a:buFont typeface="Arial" charset="0"/>
              <a:buNone/>
              <a:defRPr/>
            </a:pPr>
            <a:r>
              <a:rPr lang="en-US" sz="2400" b="1" i="1" dirty="0" smtClean="0">
                <a:solidFill>
                  <a:srgbClr val="C00000"/>
                </a:solidFill>
                <a:latin typeface="Calisto MT" pitchFamily="18" charset="0"/>
              </a:rPr>
              <a:t>Have they been coping well…?</a:t>
            </a:r>
          </a:p>
          <a:p>
            <a:pPr>
              <a:buFont typeface="Arial" charset="0"/>
              <a:buBlip>
                <a:blip r:embed="rId2"/>
              </a:buBlip>
              <a:defRPr/>
            </a:pPr>
            <a:r>
              <a:rPr lang="en-US" sz="2000" dirty="0" smtClean="0">
                <a:latin typeface="Calisto MT" pitchFamily="18" charset="0"/>
              </a:rPr>
              <a:t>AEMFC  -  Subsidiary of CEF (Central Energy Fund) </a:t>
            </a:r>
            <a:r>
              <a:rPr lang="en-US" sz="2000" b="1" dirty="0" smtClean="0">
                <a:solidFill>
                  <a:srgbClr val="C00000"/>
                </a:solidFill>
                <a:latin typeface="Calisto MT" pitchFamily="18" charset="0"/>
              </a:rPr>
              <a:t>created in 1944</a:t>
            </a:r>
            <a:endParaRPr lang="en-US" sz="2000" dirty="0" smtClean="0">
              <a:latin typeface="Calisto MT" pitchFamily="18" charset="0"/>
            </a:endParaRPr>
          </a:p>
          <a:p>
            <a:pPr>
              <a:buFont typeface="Arial" charset="0"/>
              <a:buBlip>
                <a:blip r:embed="rId2"/>
              </a:buBlip>
              <a:defRPr/>
            </a:pPr>
            <a:r>
              <a:rPr lang="en-US" sz="2000" dirty="0" smtClean="0">
                <a:latin typeface="Calisto MT" pitchFamily="18" charset="0"/>
              </a:rPr>
              <a:t>AEMFC </a:t>
            </a:r>
            <a:r>
              <a:rPr lang="en-US" sz="2000" b="1" dirty="0" smtClean="0">
                <a:solidFill>
                  <a:srgbClr val="C00000"/>
                </a:solidFill>
                <a:latin typeface="Calisto MT" pitchFamily="18" charset="0"/>
              </a:rPr>
              <a:t>was dormant until 2007</a:t>
            </a:r>
            <a:r>
              <a:rPr lang="en-US" sz="2000" dirty="0" smtClean="0">
                <a:latin typeface="Calisto MT" pitchFamily="18" charset="0"/>
              </a:rPr>
              <a:t>, when it was revived by the then Dept. of Minerals and Energy (DME)    now called the Dept. of Mineral Resources (DMR)</a:t>
            </a:r>
          </a:p>
          <a:p>
            <a:pPr>
              <a:buFont typeface="Arial" charset="0"/>
              <a:buBlip>
                <a:blip r:embed="rId2"/>
              </a:buBlip>
              <a:defRPr/>
            </a:pPr>
            <a:r>
              <a:rPr lang="en-US" sz="2000" dirty="0" smtClean="0">
                <a:latin typeface="Calisto MT" pitchFamily="18" charset="0"/>
              </a:rPr>
              <a:t>Technically, no information on AEMFC  financials is publicly available</a:t>
            </a:r>
          </a:p>
          <a:p>
            <a:pPr>
              <a:buFont typeface="Arial" charset="0"/>
              <a:buBlip>
                <a:blip r:embed="rId2"/>
              </a:buBlip>
              <a:defRPr/>
            </a:pPr>
            <a:r>
              <a:rPr lang="en-US" sz="2000" dirty="0" smtClean="0">
                <a:latin typeface="Calisto MT" pitchFamily="18" charset="0"/>
              </a:rPr>
              <a:t>CEF annual report in March 2009, AEMFC was described as </a:t>
            </a:r>
            <a:r>
              <a:rPr lang="en-US" sz="2000" dirty="0" smtClean="0">
                <a:solidFill>
                  <a:srgbClr val="C00000"/>
                </a:solidFill>
                <a:latin typeface="Calisto MT" pitchFamily="18" charset="0"/>
              </a:rPr>
              <a:t>non cash generating and funded through a CEF loan.</a:t>
            </a:r>
          </a:p>
          <a:p>
            <a:pPr>
              <a:buFont typeface="Arial" charset="0"/>
              <a:buBlip>
                <a:blip r:embed="rId2"/>
              </a:buBlip>
              <a:defRPr/>
            </a:pPr>
            <a:r>
              <a:rPr lang="en-US" sz="2000" dirty="0" smtClean="0">
                <a:latin typeface="Calisto MT" pitchFamily="18" charset="0"/>
              </a:rPr>
              <a:t>But, the available information on AEMFC financial performance revealed that AEMFC </a:t>
            </a:r>
            <a:r>
              <a:rPr lang="en-US" sz="2000" dirty="0" smtClean="0">
                <a:solidFill>
                  <a:srgbClr val="C00000"/>
                </a:solidFill>
                <a:latin typeface="Calisto MT" pitchFamily="18" charset="0"/>
              </a:rPr>
              <a:t>made a loss of R14m</a:t>
            </a:r>
            <a:r>
              <a:rPr lang="en-US" sz="2000" dirty="0" smtClean="0">
                <a:latin typeface="Calisto MT" pitchFamily="18" charset="0"/>
              </a:rPr>
              <a:t> in the past year, </a:t>
            </a:r>
            <a:r>
              <a:rPr lang="en-US" sz="2000" dirty="0" smtClean="0">
                <a:solidFill>
                  <a:srgbClr val="C00000"/>
                </a:solidFill>
                <a:latin typeface="Calisto MT" pitchFamily="18" charset="0"/>
              </a:rPr>
              <a:t>up from R10m in 2008</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2400"/>
            <a:ext cx="8229600" cy="685800"/>
          </a:xfrm>
        </p:spPr>
        <p:txBody>
          <a:bodyPr/>
          <a:lstStyle/>
          <a:p>
            <a:r>
              <a:rPr lang="en-US" sz="3600" b="1" smtClean="0">
                <a:latin typeface="Calisto MT" pitchFamily="18" charset="0"/>
              </a:rPr>
              <a:t>Presentation Layout</a:t>
            </a:r>
          </a:p>
        </p:txBody>
      </p:sp>
      <p:graphicFrame>
        <p:nvGraphicFramePr>
          <p:cNvPr id="4" name="Content Placeholder 3"/>
          <p:cNvGraphicFramePr>
            <a:graphicFrameLocks noGrp="1"/>
          </p:cNvGraphicFramePr>
          <p:nvPr>
            <p:ph idx="1"/>
          </p:nvPr>
        </p:nvGraphicFramePr>
        <p:xfrm>
          <a:off x="152400" y="838200"/>
          <a:ext cx="8763000" cy="2743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0" name="Content Placeholder 3"/>
          <p:cNvGraphicFramePr>
            <a:graphicFrameLocks/>
          </p:cNvGraphicFramePr>
          <p:nvPr/>
        </p:nvGraphicFramePr>
        <p:xfrm>
          <a:off x="152400" y="3352800"/>
          <a:ext cx="8763000" cy="20574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ransition spd="slow">
    <p:pull dir="l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839200" cy="685800"/>
          </a:xfrm>
        </p:spPr>
        <p:txBody>
          <a:bodyPr/>
          <a:lstStyle/>
          <a:p>
            <a:pPr>
              <a:defRPr/>
            </a:pPr>
            <a:r>
              <a:rPr lang="en-US" sz="2400" b="1" i="1" dirty="0" smtClean="0">
                <a:solidFill>
                  <a:schemeClr val="tx1">
                    <a:lumMod val="95000"/>
                    <a:lumOff val="5000"/>
                  </a:schemeClr>
                </a:solidFill>
                <a:latin typeface="Calisto MT" pitchFamily="18" charset="0"/>
              </a:rPr>
              <a:t>Coming Back Home…What about our own experience with the Performance of State Owned Mines? (contd)</a:t>
            </a:r>
            <a:endParaRPr lang="en-US" sz="2400" dirty="0">
              <a:latin typeface="Calisto MT" pitchFamily="18" charset="0"/>
            </a:endParaRPr>
          </a:p>
        </p:txBody>
      </p:sp>
      <p:sp>
        <p:nvSpPr>
          <p:cNvPr id="43011" name="Content Placeholder 2"/>
          <p:cNvSpPr>
            <a:spLocks noGrp="1"/>
          </p:cNvSpPr>
          <p:nvPr>
            <p:ph idx="1"/>
          </p:nvPr>
        </p:nvSpPr>
        <p:spPr>
          <a:xfrm>
            <a:off x="152400" y="1524000"/>
            <a:ext cx="8610600" cy="4038600"/>
          </a:xfrm>
        </p:spPr>
        <p:txBody>
          <a:bodyPr/>
          <a:lstStyle/>
          <a:p>
            <a:pPr algn="just">
              <a:spcBef>
                <a:spcPts val="600"/>
              </a:spcBef>
              <a:spcAft>
                <a:spcPts val="600"/>
              </a:spcAft>
              <a:buFont typeface="Arial" charset="0"/>
              <a:buBlip>
                <a:blip r:embed="rId2"/>
              </a:buBlip>
            </a:pPr>
            <a:r>
              <a:rPr lang="en-US" sz="2000" smtClean="0">
                <a:latin typeface="Calisto MT" pitchFamily="18" charset="0"/>
              </a:rPr>
              <a:t>In 2011, President Zuma launched the new ‘competitive’ State mining company, which will initially expected to produce 800 000 tonnes per year of energy coal.</a:t>
            </a:r>
          </a:p>
          <a:p>
            <a:pPr algn="just">
              <a:spcBef>
                <a:spcPts val="600"/>
              </a:spcBef>
              <a:spcAft>
                <a:spcPts val="600"/>
              </a:spcAft>
              <a:buFont typeface="Arial" charset="0"/>
              <a:buBlip>
                <a:blip r:embed="rId2"/>
              </a:buBlip>
            </a:pPr>
            <a:r>
              <a:rPr lang="en-US" sz="2000" smtClean="0">
                <a:latin typeface="Calisto MT" pitchFamily="18" charset="0"/>
              </a:rPr>
              <a:t>AEMFC just acquired R130-million Vlakfontein coal mine – the first venture of the State-owned AEMFC,  this mine is expected to become one of the a top-five coal producer by 2020. Employed 120 people  </a:t>
            </a:r>
          </a:p>
          <a:p>
            <a:pPr algn="just">
              <a:spcBef>
                <a:spcPts val="600"/>
              </a:spcBef>
              <a:spcAft>
                <a:spcPts val="600"/>
              </a:spcAft>
              <a:buFont typeface="Arial" charset="0"/>
              <a:buBlip>
                <a:blip r:embed="rId2"/>
              </a:buBlip>
            </a:pPr>
            <a:r>
              <a:rPr lang="en-US" sz="2000" smtClean="0">
                <a:latin typeface="Calisto MT" pitchFamily="18" charset="0"/>
              </a:rPr>
              <a:t>AEMFC has obtained 27 mining rights. This SOE is expected to do well.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68363"/>
          </a:xfrm>
        </p:spPr>
        <p:txBody>
          <a:bodyPr/>
          <a:lstStyle/>
          <a:p>
            <a:pPr>
              <a:defRPr/>
            </a:pPr>
            <a:r>
              <a:rPr lang="en-US" sz="2400" b="1" i="1" dirty="0" smtClean="0">
                <a:solidFill>
                  <a:schemeClr val="tx1">
                    <a:lumMod val="95000"/>
                    <a:lumOff val="5000"/>
                  </a:schemeClr>
                </a:solidFill>
                <a:latin typeface="Calisto MT" pitchFamily="18" charset="0"/>
              </a:rPr>
              <a:t>Coming Back Home…What about our own experience with the Performance of State Owned Mines? </a:t>
            </a:r>
            <a:r>
              <a:rPr lang="en-US" sz="2400" b="1" dirty="0" smtClean="0">
                <a:solidFill>
                  <a:schemeClr val="tx1">
                    <a:lumMod val="95000"/>
                    <a:lumOff val="5000"/>
                  </a:schemeClr>
                </a:solidFill>
                <a:latin typeface="Calisto MT" pitchFamily="18" charset="0"/>
              </a:rPr>
              <a:t>: ALEXKOR</a:t>
            </a:r>
            <a:endParaRPr lang="en-US" sz="2400" dirty="0">
              <a:latin typeface="Calisto MT" pitchFamily="18" charset="0"/>
            </a:endParaRPr>
          </a:p>
        </p:txBody>
      </p:sp>
      <p:sp>
        <p:nvSpPr>
          <p:cNvPr id="44035" name="Content Placeholder 2"/>
          <p:cNvSpPr>
            <a:spLocks noGrp="1"/>
          </p:cNvSpPr>
          <p:nvPr>
            <p:ph idx="1"/>
          </p:nvPr>
        </p:nvSpPr>
        <p:spPr>
          <a:xfrm>
            <a:off x="152400" y="1066800"/>
            <a:ext cx="8686800" cy="4648200"/>
          </a:xfrm>
        </p:spPr>
        <p:txBody>
          <a:bodyPr/>
          <a:lstStyle/>
          <a:p>
            <a:pPr algn="just">
              <a:spcBef>
                <a:spcPts val="600"/>
              </a:spcBef>
              <a:spcAft>
                <a:spcPts val="600"/>
              </a:spcAft>
              <a:buFont typeface="Arial" charset="0"/>
              <a:buBlip>
                <a:blip r:embed="rId2"/>
              </a:buBlip>
            </a:pPr>
            <a:r>
              <a:rPr lang="en-US" sz="2000" smtClean="0">
                <a:latin typeface="Calisto MT" pitchFamily="18" charset="0"/>
              </a:rPr>
              <a:t>Unlike AEMFC…Alexkor’s historical financial performance was an headache to the State, since its inception  as a public entity in November 1992. The State is the sole shareholder with 100% equity. </a:t>
            </a:r>
          </a:p>
          <a:p>
            <a:pPr algn="just">
              <a:spcBef>
                <a:spcPts val="600"/>
              </a:spcBef>
              <a:spcAft>
                <a:spcPts val="600"/>
              </a:spcAft>
              <a:buFont typeface="Arial" charset="0"/>
              <a:buBlip>
                <a:blip r:embed="rId2"/>
              </a:buBlip>
            </a:pPr>
            <a:r>
              <a:rPr lang="en-US" sz="2000" smtClean="0">
                <a:latin typeface="Calisto MT" pitchFamily="18" charset="0"/>
              </a:rPr>
              <a:t>Alexkor suffered repetitive huge financial losses with poor performance to the extent…till now, its social impact on poverty and inequality is yet to be seen,</a:t>
            </a:r>
          </a:p>
          <a:p>
            <a:pPr algn="just">
              <a:spcBef>
                <a:spcPts val="600"/>
              </a:spcBef>
              <a:spcAft>
                <a:spcPts val="600"/>
              </a:spcAft>
              <a:buFont typeface="Arial" charset="0"/>
              <a:buBlip>
                <a:blip r:embed="rId2"/>
              </a:buBlip>
            </a:pPr>
            <a:r>
              <a:rPr lang="en-US" sz="2000" smtClean="0">
                <a:latin typeface="Calisto MT" pitchFamily="18" charset="0"/>
              </a:rPr>
              <a:t>Ended a </a:t>
            </a:r>
            <a:r>
              <a:rPr lang="en-US" sz="2000" b="1" smtClean="0">
                <a:solidFill>
                  <a:srgbClr val="C00000"/>
                </a:solidFill>
                <a:latin typeface="Calisto MT" pitchFamily="18" charset="0"/>
              </a:rPr>
              <a:t>9 years legal battle with Richtersveld community </a:t>
            </a:r>
            <a:r>
              <a:rPr lang="en-US" sz="2000" smtClean="0">
                <a:latin typeface="Calisto MT" pitchFamily="18" charset="0"/>
              </a:rPr>
              <a:t>form 1998 to 2007, adds insult to injury. </a:t>
            </a:r>
            <a:r>
              <a:rPr lang="en-US" sz="2000" b="1" smtClean="0">
                <a:solidFill>
                  <a:srgbClr val="C00000"/>
                </a:solidFill>
                <a:latin typeface="Calisto MT" pitchFamily="18" charset="0"/>
              </a:rPr>
              <a:t>The prolonged legal battle favoured the community….settlement = R190-million </a:t>
            </a:r>
            <a:r>
              <a:rPr lang="en-US" sz="2000" smtClean="0">
                <a:latin typeface="Calisto MT" pitchFamily="18" charset="0"/>
              </a:rPr>
              <a:t>in reparation with state-owned diamond mining assets, held by the Alexkor mining company, being granted to the community. </a:t>
            </a:r>
          </a:p>
          <a:p>
            <a:pPr algn="just"/>
            <a:endParaRPr lang="en-US" sz="2000" smtClean="0">
              <a:latin typeface="Calisto MT"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91600" cy="868363"/>
          </a:xfrm>
        </p:spPr>
        <p:txBody>
          <a:bodyPr/>
          <a:lstStyle/>
          <a:p>
            <a:pPr>
              <a:defRPr/>
            </a:pPr>
            <a:r>
              <a:rPr lang="en-US" sz="2400" b="1" i="1" dirty="0" smtClean="0">
                <a:solidFill>
                  <a:schemeClr val="tx1">
                    <a:lumMod val="95000"/>
                    <a:lumOff val="5000"/>
                  </a:schemeClr>
                </a:solidFill>
                <a:latin typeface="Calisto MT" pitchFamily="18" charset="0"/>
              </a:rPr>
              <a:t>Coming Back Home…What about our own experience with the Performance of State Owned Mines? </a:t>
            </a:r>
            <a:r>
              <a:rPr lang="en-US" sz="2400" b="1" dirty="0" smtClean="0">
                <a:solidFill>
                  <a:schemeClr val="tx1">
                    <a:lumMod val="95000"/>
                    <a:lumOff val="5000"/>
                  </a:schemeClr>
                </a:solidFill>
                <a:latin typeface="Calisto MT" pitchFamily="18" charset="0"/>
              </a:rPr>
              <a:t>: ALEXKOR (contd)</a:t>
            </a:r>
            <a:endParaRPr lang="en-US" sz="2400" dirty="0"/>
          </a:p>
        </p:txBody>
      </p:sp>
      <p:sp>
        <p:nvSpPr>
          <p:cNvPr id="3" name="Content Placeholder 2"/>
          <p:cNvSpPr>
            <a:spLocks noGrp="1"/>
          </p:cNvSpPr>
          <p:nvPr>
            <p:ph idx="1"/>
          </p:nvPr>
        </p:nvSpPr>
        <p:spPr>
          <a:xfrm>
            <a:off x="228600" y="914400"/>
            <a:ext cx="8763000" cy="4648200"/>
          </a:xfrm>
        </p:spPr>
        <p:txBody>
          <a:bodyPr/>
          <a:lstStyle/>
          <a:p>
            <a:pPr>
              <a:spcBef>
                <a:spcPts val="600"/>
              </a:spcBef>
              <a:spcAft>
                <a:spcPts val="600"/>
              </a:spcAft>
              <a:buFont typeface="Arial" charset="0"/>
              <a:buBlip>
                <a:blip r:embed="rId2"/>
              </a:buBlip>
              <a:defRPr/>
            </a:pPr>
            <a:r>
              <a:rPr lang="en-US" sz="2000" dirty="0" smtClean="0">
                <a:latin typeface="Calisto MT" pitchFamily="18" charset="0"/>
              </a:rPr>
              <a:t>In 2009, due to Alexkor’s financial incapacity the SOE could not undertake recapitalization as its capital expenditure  was almost dry (standing at R1 million). </a:t>
            </a:r>
          </a:p>
          <a:p>
            <a:pPr>
              <a:spcBef>
                <a:spcPts val="600"/>
              </a:spcBef>
              <a:spcAft>
                <a:spcPts val="600"/>
              </a:spcAft>
              <a:buFont typeface="Arial" charset="0"/>
              <a:buBlip>
                <a:blip r:embed="rId2"/>
              </a:buBlip>
              <a:defRPr/>
            </a:pPr>
            <a:r>
              <a:rPr lang="en-US" sz="2000" dirty="0" smtClean="0">
                <a:latin typeface="Calisto MT" pitchFamily="18" charset="0"/>
              </a:rPr>
              <a:t>The company’s huge losses continue rising, with R77 million loss in 2009, compared to its small operating profit of R6 million in 2008 – failed to offset the losses of R23 million in 2007, </a:t>
            </a:r>
            <a:r>
              <a:rPr lang="en-US" sz="2000" b="1" dirty="0" smtClean="0">
                <a:solidFill>
                  <a:srgbClr val="C00000"/>
                </a:solidFill>
                <a:latin typeface="Calisto MT" pitchFamily="18" charset="0"/>
              </a:rPr>
              <a:t>despite an injection of government cash of R33 million in 2007 by the State </a:t>
            </a:r>
            <a:r>
              <a:rPr lang="en-US" sz="2000" dirty="0" smtClean="0">
                <a:latin typeface="Calisto MT" pitchFamily="18" charset="0"/>
              </a:rPr>
              <a:t>– compared to an operating profit of R11 million in 2006.</a:t>
            </a:r>
          </a:p>
          <a:p>
            <a:pPr>
              <a:spcBef>
                <a:spcPts val="600"/>
              </a:spcBef>
              <a:spcAft>
                <a:spcPts val="600"/>
              </a:spcAft>
              <a:buFont typeface="Arial" charset="0"/>
              <a:buBlip>
                <a:blip r:embed="rId2"/>
              </a:buBlip>
              <a:defRPr/>
            </a:pPr>
            <a:r>
              <a:rPr lang="en-US" sz="2000" dirty="0" smtClean="0">
                <a:latin typeface="Calisto MT" pitchFamily="18" charset="0"/>
              </a:rPr>
              <a:t>In a desperate move to rescue Alexkor, the government had put out a tender for a 51% stake – privatisation deal before….  </a:t>
            </a:r>
          </a:p>
          <a:p>
            <a:pPr>
              <a:spcBef>
                <a:spcPts val="600"/>
              </a:spcBef>
              <a:spcAft>
                <a:spcPts val="600"/>
              </a:spcAft>
              <a:buFont typeface="Arial" charset="0"/>
              <a:buNone/>
              <a:defRPr/>
            </a:pPr>
            <a:r>
              <a:rPr lang="en-US" sz="2000" b="1" i="1" dirty="0" smtClean="0">
                <a:solidFill>
                  <a:schemeClr val="accent4">
                    <a:lumMod val="75000"/>
                  </a:schemeClr>
                </a:solidFill>
                <a:latin typeface="Calisto MT" pitchFamily="18" charset="0"/>
              </a:rPr>
              <a:t>What happened?... </a:t>
            </a:r>
            <a:r>
              <a:rPr lang="en-US" sz="2000" i="1" dirty="0" smtClean="0">
                <a:solidFill>
                  <a:schemeClr val="tx1">
                    <a:lumMod val="95000"/>
                    <a:lumOff val="5000"/>
                  </a:schemeClr>
                </a:solidFill>
                <a:latin typeface="Calisto MT" pitchFamily="18" charset="0"/>
              </a:rPr>
              <a:t>The newly </a:t>
            </a:r>
            <a:r>
              <a:rPr lang="en-US" sz="2000" i="1" dirty="0" smtClean="0">
                <a:latin typeface="Calisto MT" pitchFamily="18" charset="0"/>
              </a:rPr>
              <a:t>appointed Public Enterprises Minister in 2001 –Alec Erwin, refused to endorse the proposed privatisation strategy. </a:t>
            </a:r>
          </a:p>
          <a:p>
            <a:pPr>
              <a:defRPr/>
            </a:pPr>
            <a:endParaRPr lang="en-US" sz="2400" dirty="0">
              <a:latin typeface="Calisto MT"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15963"/>
          </a:xfrm>
        </p:spPr>
        <p:txBody>
          <a:bodyPr/>
          <a:lstStyle/>
          <a:p>
            <a:pPr>
              <a:defRPr/>
            </a:pPr>
            <a:r>
              <a:rPr lang="en-US" sz="2400" b="1" i="1" dirty="0" smtClean="0">
                <a:solidFill>
                  <a:schemeClr val="tx1">
                    <a:lumMod val="95000"/>
                    <a:lumOff val="5000"/>
                  </a:schemeClr>
                </a:solidFill>
                <a:latin typeface="Calisto MT" pitchFamily="18" charset="0"/>
              </a:rPr>
              <a:t>Coming Back Home…What about our own experience with the Performance of State Owned Mines? </a:t>
            </a:r>
            <a:r>
              <a:rPr lang="en-US" sz="2400" b="1" dirty="0" smtClean="0">
                <a:solidFill>
                  <a:schemeClr val="tx1">
                    <a:lumMod val="95000"/>
                    <a:lumOff val="5000"/>
                  </a:schemeClr>
                </a:solidFill>
                <a:latin typeface="Calisto MT" pitchFamily="18" charset="0"/>
              </a:rPr>
              <a:t>: ALEXKOR (contd)</a:t>
            </a:r>
            <a:endParaRPr lang="en-US" sz="2400" dirty="0">
              <a:latin typeface="Calisto MT" pitchFamily="18" charset="0"/>
            </a:endParaRPr>
          </a:p>
        </p:txBody>
      </p:sp>
      <p:sp>
        <p:nvSpPr>
          <p:cNvPr id="46083" name="Content Placeholder 2"/>
          <p:cNvSpPr>
            <a:spLocks noGrp="1"/>
          </p:cNvSpPr>
          <p:nvPr>
            <p:ph idx="1"/>
          </p:nvPr>
        </p:nvSpPr>
        <p:spPr>
          <a:xfrm>
            <a:off x="381000" y="838200"/>
            <a:ext cx="8458200" cy="4800600"/>
          </a:xfrm>
        </p:spPr>
        <p:txBody>
          <a:bodyPr/>
          <a:lstStyle/>
          <a:p>
            <a:pPr algn="just">
              <a:buFont typeface="Arial" charset="0"/>
              <a:buBlip>
                <a:blip r:embed="rId2"/>
              </a:buBlip>
            </a:pPr>
            <a:r>
              <a:rPr lang="en-US" sz="2000" smtClean="0">
                <a:latin typeface="Calisto MT" pitchFamily="18" charset="0"/>
              </a:rPr>
              <a:t>No privatization  means no future for Alexkor,  a lot of capable managers walked out of Alexkor. </a:t>
            </a:r>
          </a:p>
          <a:p>
            <a:pPr algn="just">
              <a:buFont typeface="Arial" charset="0"/>
              <a:buBlip>
                <a:blip r:embed="rId2"/>
              </a:buBlip>
            </a:pPr>
            <a:r>
              <a:rPr lang="en-US" sz="2000" smtClean="0">
                <a:latin typeface="Calisto MT" pitchFamily="18" charset="0"/>
              </a:rPr>
              <a:t>Profit  fell dramatically from R264 million in 2004  to R152 million in 2005 to 109 million in 2007. </a:t>
            </a:r>
          </a:p>
          <a:p>
            <a:pPr algn="just">
              <a:buFont typeface="Arial" charset="0"/>
              <a:buBlip>
                <a:blip r:embed="rId2"/>
              </a:buBlip>
            </a:pPr>
            <a:r>
              <a:rPr lang="en-US" sz="2000" smtClean="0">
                <a:latin typeface="Calisto MT" pitchFamily="18" charset="0"/>
              </a:rPr>
              <a:t>Nos. of Staff declined from 1,126 in 2008 to 680 in 2009, despite being a State owned mining </a:t>
            </a:r>
          </a:p>
          <a:p>
            <a:pPr algn="just">
              <a:buFont typeface="Arial" charset="0"/>
              <a:buBlip>
                <a:blip r:embed="rId2"/>
              </a:buBlip>
            </a:pPr>
            <a:r>
              <a:rPr lang="en-US" sz="2000" smtClean="0">
                <a:solidFill>
                  <a:srgbClr val="FF0000"/>
                </a:solidFill>
                <a:latin typeface="Calisto MT" pitchFamily="18" charset="0"/>
              </a:rPr>
              <a:t>By 2009, after many  financial loss + several management changes, Alexkor accumulated losses stood at R275m? </a:t>
            </a:r>
          </a:p>
          <a:p>
            <a:pPr algn="just">
              <a:buFont typeface="Arial" charset="0"/>
              <a:buBlip>
                <a:blip r:embed="rId2"/>
              </a:buBlip>
            </a:pPr>
            <a:r>
              <a:rPr lang="en-US" sz="2000" smtClean="0">
                <a:latin typeface="Calisto MT" pitchFamily="18" charset="0"/>
              </a:rPr>
              <a:t>The debate on nationalisation spurred other political parties (such as Democratic Alliance, DA) to vociferously argued that the failure of Alexkor is an indicative (a classical case) that the State lacks the managerial capacity, technical knowhow, business acumen and limited funds to control strategic mineral companies.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15963"/>
          </a:xfrm>
        </p:spPr>
        <p:txBody>
          <a:bodyPr/>
          <a:lstStyle/>
          <a:p>
            <a:pPr>
              <a:defRPr/>
            </a:pPr>
            <a:r>
              <a:rPr lang="en-US" sz="2400" b="1" i="1" dirty="0" smtClean="0">
                <a:solidFill>
                  <a:schemeClr val="tx1">
                    <a:lumMod val="95000"/>
                    <a:lumOff val="5000"/>
                  </a:schemeClr>
                </a:solidFill>
                <a:latin typeface="Calisto MT" pitchFamily="18" charset="0"/>
              </a:rPr>
              <a:t>Coming Back Home…What about our own experience with the Performance of State Owned Mines? </a:t>
            </a:r>
            <a:r>
              <a:rPr lang="en-US" sz="2400" b="1" dirty="0" smtClean="0">
                <a:solidFill>
                  <a:schemeClr val="tx1">
                    <a:lumMod val="95000"/>
                    <a:lumOff val="5000"/>
                  </a:schemeClr>
                </a:solidFill>
                <a:latin typeface="Calisto MT" pitchFamily="18" charset="0"/>
              </a:rPr>
              <a:t>: ALEXKOR (contd)</a:t>
            </a:r>
            <a:endParaRPr lang="en-US" sz="2400" dirty="0">
              <a:latin typeface="Calisto MT" pitchFamily="18" charset="0"/>
            </a:endParaRPr>
          </a:p>
        </p:txBody>
      </p:sp>
      <p:sp>
        <p:nvSpPr>
          <p:cNvPr id="47107" name="Content Placeholder 2"/>
          <p:cNvSpPr>
            <a:spLocks noGrp="1"/>
          </p:cNvSpPr>
          <p:nvPr>
            <p:ph idx="1"/>
          </p:nvPr>
        </p:nvSpPr>
        <p:spPr>
          <a:xfrm>
            <a:off x="228600" y="838200"/>
            <a:ext cx="8763000" cy="4648200"/>
          </a:xfrm>
        </p:spPr>
        <p:txBody>
          <a:bodyPr/>
          <a:lstStyle/>
          <a:p>
            <a:pPr algn="just">
              <a:spcBef>
                <a:spcPts val="600"/>
              </a:spcBef>
              <a:spcAft>
                <a:spcPts val="600"/>
              </a:spcAft>
              <a:buFont typeface="Arial" charset="0"/>
              <a:buBlip>
                <a:blip r:embed="rId2"/>
              </a:buBlip>
            </a:pPr>
            <a:r>
              <a:rPr lang="en-US" sz="2000" smtClean="0">
                <a:latin typeface="Calisto MT" pitchFamily="18" charset="0"/>
              </a:rPr>
              <a:t>Alexkor became a critically ill patient in need of an emergency surgery when…</a:t>
            </a:r>
          </a:p>
          <a:p>
            <a:pPr algn="just">
              <a:spcBef>
                <a:spcPts val="600"/>
              </a:spcBef>
              <a:spcAft>
                <a:spcPts val="600"/>
              </a:spcAft>
              <a:buFont typeface="Arial" charset="0"/>
              <a:buBlip>
                <a:blip r:embed="rId2"/>
              </a:buBlip>
            </a:pPr>
            <a:r>
              <a:rPr lang="en-US" sz="2000" smtClean="0">
                <a:latin typeface="Calisto MT" pitchFamily="18" charset="0"/>
              </a:rPr>
              <a:t>In March 2011, the </a:t>
            </a:r>
            <a:r>
              <a:rPr lang="en-US" sz="2000" b="1" smtClean="0">
                <a:latin typeface="Calisto MT" pitchFamily="18" charset="0"/>
              </a:rPr>
              <a:t>audit-general reported in parliament </a:t>
            </a:r>
            <a:r>
              <a:rPr lang="en-US" sz="2000" smtClean="0">
                <a:latin typeface="Calisto MT" pitchFamily="18" charset="0"/>
              </a:rPr>
              <a:t>that “The company (Alexkor) </a:t>
            </a:r>
            <a:r>
              <a:rPr lang="en-US" sz="2000" b="1" smtClean="0">
                <a:latin typeface="Calisto MT" pitchFamily="18" charset="0"/>
              </a:rPr>
              <a:t>has insufficient cash resources to meet its operating cash requirements for the foreseeable future…there is significant doubt about the ability of the company to continue as a going concern in the longer term…”</a:t>
            </a:r>
          </a:p>
          <a:p>
            <a:pPr algn="just">
              <a:spcBef>
                <a:spcPts val="600"/>
              </a:spcBef>
              <a:spcAft>
                <a:spcPts val="600"/>
              </a:spcAft>
              <a:buFont typeface="Arial" charset="0"/>
              <a:buBlip>
                <a:blip r:embed="rId2"/>
              </a:buBlip>
            </a:pPr>
            <a:r>
              <a:rPr lang="en-US" sz="2000" smtClean="0">
                <a:latin typeface="Calisto MT" pitchFamily="18" charset="0"/>
              </a:rPr>
              <a:t>This statement strengthens the oppositions party arguments against nationalisation.</a:t>
            </a:r>
          </a:p>
          <a:p>
            <a:pPr algn="just">
              <a:spcBef>
                <a:spcPts val="600"/>
              </a:spcBef>
              <a:spcAft>
                <a:spcPts val="600"/>
              </a:spcAft>
              <a:buFont typeface="Arial" charset="0"/>
              <a:buBlip>
                <a:blip r:embed="rId2"/>
              </a:buBlip>
            </a:pPr>
            <a:r>
              <a:rPr lang="en-US" sz="2000" b="1" smtClean="0">
                <a:latin typeface="Calisto MT" pitchFamily="18" charset="0"/>
              </a:rPr>
              <a:t>BUT….is this the end? </a:t>
            </a:r>
            <a:r>
              <a:rPr lang="en-US" sz="2000" i="1" smtClean="0">
                <a:latin typeface="Calisto MT" pitchFamily="18" charset="0"/>
              </a:rPr>
              <a:t>How will the government cope with such an enormous burden</a:t>
            </a:r>
            <a:r>
              <a:rPr lang="en-US" sz="2000" smtClean="0">
                <a:latin typeface="Calisto MT" pitchFamily="18" charset="0"/>
              </a:rPr>
              <a:t>…SABC, Eskom, Transnet, SAA are usually being bailed out by government…now ALEXKOR?</a:t>
            </a:r>
          </a:p>
          <a:p>
            <a:pPr algn="just"/>
            <a:endParaRPr lang="en-US" sz="2400" smtClean="0">
              <a:latin typeface="Calisto MT" pitchFamily="18" charset="0"/>
            </a:endParaRPr>
          </a:p>
          <a:p>
            <a:pPr algn="just"/>
            <a:endParaRPr lang="en-US" sz="2200" b="1" smtClean="0">
              <a:latin typeface="Calisto MT" pitchFamily="18" charset="0"/>
            </a:endParaRPr>
          </a:p>
          <a:p>
            <a:pPr algn="just"/>
            <a:endParaRPr lang="en-US" sz="2400" smtClean="0">
              <a:latin typeface="Calisto MT" pitchFamily="18" charset="0"/>
            </a:endParaRPr>
          </a:p>
          <a:p>
            <a:endParaRPr lang="en-US" sz="2400" smtClean="0">
              <a:latin typeface="Calisto MT" pitchFamily="18" charset="0"/>
            </a:endParaRPr>
          </a:p>
          <a:p>
            <a:endParaRPr lang="en-US" sz="2400" smtClean="0">
              <a:latin typeface="Calisto MT"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lstStyle/>
          <a:p>
            <a:pPr>
              <a:defRPr/>
            </a:pPr>
            <a:r>
              <a:rPr lang="en-US" sz="2400" b="1" i="1" dirty="0" smtClean="0">
                <a:solidFill>
                  <a:schemeClr val="tx1">
                    <a:lumMod val="95000"/>
                    <a:lumOff val="5000"/>
                  </a:schemeClr>
                </a:solidFill>
                <a:latin typeface="Calisto MT" pitchFamily="18" charset="0"/>
              </a:rPr>
              <a:t>Coming Back Home…What about our own experience with the Performance of State Owned Mines? </a:t>
            </a:r>
            <a:r>
              <a:rPr lang="en-US" sz="2400" b="1" dirty="0" smtClean="0">
                <a:solidFill>
                  <a:schemeClr val="tx1">
                    <a:lumMod val="95000"/>
                    <a:lumOff val="5000"/>
                  </a:schemeClr>
                </a:solidFill>
                <a:latin typeface="Calisto MT" pitchFamily="18" charset="0"/>
              </a:rPr>
              <a:t>: ALEXKOR (contd)</a:t>
            </a:r>
            <a:endParaRPr lang="en-US" sz="2400" dirty="0">
              <a:latin typeface="Calisto MT" pitchFamily="18" charset="0"/>
            </a:endParaRPr>
          </a:p>
        </p:txBody>
      </p:sp>
      <p:sp>
        <p:nvSpPr>
          <p:cNvPr id="48131" name="Content Placeholder 2"/>
          <p:cNvSpPr>
            <a:spLocks noGrp="1"/>
          </p:cNvSpPr>
          <p:nvPr>
            <p:ph idx="1"/>
          </p:nvPr>
        </p:nvSpPr>
        <p:spPr>
          <a:xfrm>
            <a:off x="152400" y="1143000"/>
            <a:ext cx="8839200" cy="4495800"/>
          </a:xfrm>
        </p:spPr>
        <p:txBody>
          <a:bodyPr/>
          <a:lstStyle/>
          <a:p>
            <a:pPr>
              <a:spcBef>
                <a:spcPts val="600"/>
              </a:spcBef>
              <a:spcAft>
                <a:spcPts val="600"/>
              </a:spcAft>
            </a:pPr>
            <a:r>
              <a:rPr lang="en-US" sz="2000" smtClean="0">
                <a:latin typeface="Calisto MT" pitchFamily="18" charset="0"/>
              </a:rPr>
              <a:t>Against all odds…. in September 2011, </a:t>
            </a:r>
            <a:r>
              <a:rPr lang="en-US" sz="2000" smtClean="0">
                <a:solidFill>
                  <a:srgbClr val="FF0000"/>
                </a:solidFill>
                <a:latin typeface="Calisto MT" pitchFamily="18" charset="0"/>
              </a:rPr>
              <a:t>– for the first time in five years</a:t>
            </a:r>
            <a:r>
              <a:rPr lang="en-US" sz="2000" smtClean="0">
                <a:latin typeface="Calisto MT" pitchFamily="18" charset="0"/>
              </a:rPr>
              <a:t>, </a:t>
            </a:r>
            <a:r>
              <a:rPr lang="en-US" sz="2000" b="1" smtClean="0">
                <a:solidFill>
                  <a:srgbClr val="7030A0"/>
                </a:solidFill>
                <a:latin typeface="Calisto MT" pitchFamily="18" charset="0"/>
              </a:rPr>
              <a:t>Alexkor posted its first gross operating profit of R11.3 million and a net profit of R84.2million (almost $11 million)  for the financial year ended in March 31, </a:t>
            </a:r>
            <a:r>
              <a:rPr lang="en-US" sz="2000" smtClean="0">
                <a:latin typeface="Calisto MT" pitchFamily="18" charset="0"/>
              </a:rPr>
              <a:t>comparing this significantly positive turn around to the operating loss of R6 million in 2010 with a net profit of R36.1 million.</a:t>
            </a:r>
          </a:p>
          <a:p>
            <a:pPr>
              <a:spcBef>
                <a:spcPts val="600"/>
              </a:spcBef>
              <a:spcAft>
                <a:spcPts val="600"/>
              </a:spcAft>
            </a:pPr>
            <a:r>
              <a:rPr lang="en-US" sz="2000" smtClean="0">
                <a:latin typeface="Calisto MT" pitchFamily="18" charset="0"/>
              </a:rPr>
              <a:t>significant profit was attributable to surge in the global diamond prices from 2009 onwards; high diamond trading volumes; increase in South Africa’s diamond production owing to increase in global diamond demand + Better cost management &amp; the legal settlement by Alexkor</a:t>
            </a:r>
          </a:p>
          <a:p>
            <a:pPr>
              <a:spcBef>
                <a:spcPts val="600"/>
              </a:spcBef>
              <a:spcAft>
                <a:spcPts val="600"/>
              </a:spcAft>
            </a:pPr>
            <a:r>
              <a:rPr lang="en-US" sz="2000" smtClean="0">
                <a:latin typeface="Calisto MT" pitchFamily="18" charset="0"/>
              </a:rPr>
              <a:t>The state-owned company (as of September 2011) employs 106 people on a full-time basis compared to the number of staffs in tune of 691 full time in 2000.</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0" y="0"/>
            <a:ext cx="9144000" cy="914400"/>
          </a:xfrm>
        </p:spPr>
        <p:txBody>
          <a:bodyPr/>
          <a:lstStyle/>
          <a:p>
            <a:r>
              <a:rPr lang="en-US" sz="3600" b="1" smtClean="0">
                <a:latin typeface="Calisto MT" pitchFamily="18" charset="0"/>
              </a:rPr>
              <a:t>Summarized Findings…(1)</a:t>
            </a:r>
          </a:p>
        </p:txBody>
      </p:sp>
      <p:sp>
        <p:nvSpPr>
          <p:cNvPr id="49155" name="Content Placeholder 2"/>
          <p:cNvSpPr>
            <a:spLocks noGrp="1"/>
          </p:cNvSpPr>
          <p:nvPr>
            <p:ph idx="1"/>
          </p:nvPr>
        </p:nvSpPr>
        <p:spPr>
          <a:xfrm>
            <a:off x="304800" y="990600"/>
            <a:ext cx="8382000" cy="4572000"/>
          </a:xfrm>
        </p:spPr>
        <p:txBody>
          <a:bodyPr/>
          <a:lstStyle/>
          <a:p>
            <a:pPr algn="just">
              <a:spcBef>
                <a:spcPts val="600"/>
              </a:spcBef>
              <a:spcAft>
                <a:spcPts val="600"/>
              </a:spcAft>
              <a:buFont typeface="Arial" charset="0"/>
              <a:buBlip>
                <a:blip r:embed="rId2"/>
              </a:buBlip>
            </a:pPr>
            <a:r>
              <a:rPr lang="en-US" sz="2200" smtClean="0">
                <a:latin typeface="Calisto MT" pitchFamily="18" charset="0"/>
              </a:rPr>
              <a:t>Namibia &amp; Botswana models = good example of nationalization. The government of both countries have indicated publicly that they are in a equal public-private partnership NOT nationalization programme</a:t>
            </a:r>
          </a:p>
          <a:p>
            <a:pPr algn="just">
              <a:spcBef>
                <a:spcPts val="600"/>
              </a:spcBef>
              <a:spcAft>
                <a:spcPts val="600"/>
              </a:spcAft>
              <a:buFont typeface="Arial" charset="0"/>
              <a:buBlip>
                <a:blip r:embed="rId2"/>
              </a:buBlip>
            </a:pPr>
            <a:r>
              <a:rPr lang="en-US" sz="2200" smtClean="0">
                <a:latin typeface="Calisto MT" pitchFamily="18" charset="0"/>
              </a:rPr>
              <a:t>Venezuela is not a good example of a “successful” nationalization process because the achieved success has been tarnished given the serious macroeconomic issues that the government is facing. The fierce legal battle with foreign owners is not helping…</a:t>
            </a:r>
          </a:p>
          <a:p>
            <a:pPr algn="just">
              <a:spcBef>
                <a:spcPts val="600"/>
              </a:spcBef>
              <a:spcAft>
                <a:spcPts val="600"/>
              </a:spcAft>
              <a:buFont typeface="Arial" charset="0"/>
              <a:buBlip>
                <a:blip r:embed="rId2"/>
              </a:buBlip>
            </a:pPr>
            <a:r>
              <a:rPr lang="en-US" sz="2200" smtClean="0">
                <a:latin typeface="Calisto MT" pitchFamily="18" charset="0"/>
              </a:rPr>
              <a:t>Nationalisation is not ‘bad’ or ‘good’, however, it has not favour any African country yet…based on extant real life experiences. Zambia, Angola and Nigeria…all were worse off with nationalisation process… </a:t>
            </a:r>
          </a:p>
          <a:p>
            <a:endParaRPr lang="en-US" smtClean="0"/>
          </a:p>
        </p:txBody>
      </p:sp>
    </p:spTree>
  </p:cSld>
  <p:clrMapOvr>
    <a:masterClrMapping/>
  </p:clrMapOvr>
  <p:transition spd="slow">
    <p:wedg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457200" y="152400"/>
            <a:ext cx="8229600" cy="487363"/>
          </a:xfrm>
        </p:spPr>
        <p:txBody>
          <a:bodyPr/>
          <a:lstStyle/>
          <a:p>
            <a:r>
              <a:rPr lang="en-US" sz="3200" b="1" smtClean="0">
                <a:latin typeface="Calisto MT" pitchFamily="18" charset="0"/>
              </a:rPr>
              <a:t>Summarized Findings…</a:t>
            </a:r>
            <a:r>
              <a:rPr lang="en-US" sz="3200" smtClean="0">
                <a:latin typeface="Calisto MT" pitchFamily="18" charset="0"/>
              </a:rPr>
              <a:t>(2)</a:t>
            </a:r>
            <a:endParaRPr lang="en-US" sz="3200" smtClean="0"/>
          </a:p>
        </p:txBody>
      </p:sp>
      <p:sp>
        <p:nvSpPr>
          <p:cNvPr id="50179" name="Content Placeholder 2"/>
          <p:cNvSpPr>
            <a:spLocks noGrp="1"/>
          </p:cNvSpPr>
          <p:nvPr>
            <p:ph idx="1"/>
          </p:nvPr>
        </p:nvSpPr>
        <p:spPr>
          <a:xfrm>
            <a:off x="304800" y="685800"/>
            <a:ext cx="8458200" cy="4876800"/>
          </a:xfrm>
        </p:spPr>
        <p:txBody>
          <a:bodyPr/>
          <a:lstStyle/>
          <a:p>
            <a:pPr algn="just">
              <a:buFont typeface="Arial" charset="0"/>
              <a:buBlip>
                <a:blip r:embed="rId2"/>
              </a:buBlip>
            </a:pPr>
            <a:r>
              <a:rPr lang="en-US" sz="2400" smtClean="0">
                <a:latin typeface="Calisto MT" pitchFamily="18" charset="0"/>
              </a:rPr>
              <a:t>The benefit of nationalization is only for a short period (as we’ve seen the case of Africa countries &amp; ‘other developing countries’). The damage caused by nationalisation outweigh the initial benefits</a:t>
            </a:r>
          </a:p>
          <a:p>
            <a:pPr algn="just">
              <a:buFont typeface="Arial" charset="0"/>
              <a:buBlip>
                <a:blip r:embed="rId2"/>
              </a:buBlip>
            </a:pPr>
            <a:r>
              <a:rPr lang="en-US" sz="2400" smtClean="0">
                <a:latin typeface="Calisto MT" pitchFamily="18" charset="0"/>
              </a:rPr>
              <a:t>We cannot compare Namibia, Botswana, Venezuela and Norway to South Africa. Because socio-dynamics are different, level of development, population, past history and financial landscape are way apart.</a:t>
            </a:r>
          </a:p>
          <a:p>
            <a:pPr algn="just">
              <a:buFont typeface="Arial" charset="0"/>
              <a:buBlip>
                <a:blip r:embed="rId2"/>
              </a:buBlip>
            </a:pPr>
            <a:r>
              <a:rPr lang="en-US" sz="2400" b="1" smtClean="0">
                <a:latin typeface="Calisto MT" pitchFamily="18" charset="0"/>
              </a:rPr>
              <a:t>Yes, nationalisation have worked in Norway…</a:t>
            </a:r>
            <a:r>
              <a:rPr lang="en-US" sz="2400" smtClean="0">
                <a:latin typeface="Calisto MT" pitchFamily="18" charset="0"/>
              </a:rPr>
              <a:t>but it is a “developed” country with small population of almost 5million…benefit of nationalisation can trickle down to the poor easily. To be considered as a “developed” country entails a lot. </a:t>
            </a:r>
          </a:p>
        </p:txBody>
      </p:sp>
    </p:spTree>
  </p:cSld>
  <p:clrMapOvr>
    <a:masterClrMapping/>
  </p:clrMapOvr>
  <p:transition spd="slow">
    <p:pull dir="d"/>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Content Placeholder 2"/>
          <p:cNvSpPr>
            <a:spLocks noGrp="1"/>
          </p:cNvSpPr>
          <p:nvPr>
            <p:ph idx="1"/>
          </p:nvPr>
        </p:nvSpPr>
        <p:spPr>
          <a:xfrm>
            <a:off x="381000" y="1828800"/>
            <a:ext cx="8382000" cy="3733800"/>
          </a:xfrm>
        </p:spPr>
        <p:txBody>
          <a:bodyPr/>
          <a:lstStyle/>
          <a:p>
            <a:pPr marL="228600" indent="-228600" algn="just">
              <a:spcBef>
                <a:spcPts val="600"/>
              </a:spcBef>
              <a:spcAft>
                <a:spcPts val="600"/>
              </a:spcAft>
              <a:defRPr/>
            </a:pPr>
            <a:r>
              <a:rPr lang="en-US" sz="2400" dirty="0" smtClean="0">
                <a:latin typeface="Calisto MT" pitchFamily="18" charset="0"/>
              </a:rPr>
              <a:t>Proxy arguments suggested by SACP secretary general</a:t>
            </a:r>
          </a:p>
          <a:p>
            <a:pPr marL="173038" indent="-173038" algn="just">
              <a:spcBef>
                <a:spcPts val="600"/>
              </a:spcBef>
              <a:spcAft>
                <a:spcPts val="600"/>
              </a:spcAft>
              <a:defRPr/>
            </a:pPr>
            <a:r>
              <a:rPr lang="en-US" sz="2400" dirty="0" smtClean="0">
                <a:latin typeface="Calisto MT" pitchFamily="18" charset="0"/>
              </a:rPr>
              <a:t>BEE mines owners with failed businesses, hugely indebted and sitting with obsolete mines</a:t>
            </a:r>
          </a:p>
          <a:p>
            <a:pPr marL="173038" indent="-173038" algn="just">
              <a:spcBef>
                <a:spcPts val="600"/>
              </a:spcBef>
              <a:spcAft>
                <a:spcPts val="600"/>
              </a:spcAft>
              <a:defRPr/>
            </a:pPr>
            <a:r>
              <a:rPr lang="en-US" sz="2400" dirty="0" smtClean="0">
                <a:latin typeface="Calisto MT" pitchFamily="18" charset="0"/>
              </a:rPr>
              <a:t>‘Middle–class’ black South Africans with connections as socialites and tenderpreneurs</a:t>
            </a:r>
          </a:p>
          <a:p>
            <a:pPr marL="173038" indent="-173038" algn="just">
              <a:defRPr/>
            </a:pPr>
            <a:endParaRPr lang="en-US" sz="2400" dirty="0" smtClean="0">
              <a:latin typeface="Calisto MT" pitchFamily="18" charset="0"/>
            </a:endParaRPr>
          </a:p>
          <a:p>
            <a:pPr marL="173038" indent="-173038" algn="just">
              <a:defRPr/>
            </a:pPr>
            <a:endParaRPr lang="en-US" sz="2400" dirty="0" smtClean="0">
              <a:latin typeface="Calisto MT" pitchFamily="18" charset="0"/>
            </a:endParaRPr>
          </a:p>
          <a:p>
            <a:pPr>
              <a:defRPr/>
            </a:pPr>
            <a:endParaRPr lang="en-US" dirty="0" smtClean="0"/>
          </a:p>
        </p:txBody>
      </p:sp>
      <p:sp>
        <p:nvSpPr>
          <p:cNvPr id="51203" name="Rectangle 2"/>
          <p:cNvSpPr>
            <a:spLocks noChangeArrowheads="1"/>
          </p:cNvSpPr>
          <p:nvPr/>
        </p:nvSpPr>
        <p:spPr bwMode="auto">
          <a:xfrm>
            <a:off x="228600" y="990600"/>
            <a:ext cx="8763000" cy="461963"/>
          </a:xfrm>
          <a:prstGeom prst="rect">
            <a:avLst/>
          </a:prstGeom>
          <a:noFill/>
          <a:ln w="9525">
            <a:noFill/>
            <a:miter lim="800000"/>
            <a:headEnd/>
            <a:tailEnd/>
          </a:ln>
        </p:spPr>
        <p:txBody>
          <a:bodyPr>
            <a:spAutoFit/>
          </a:bodyPr>
          <a:lstStyle/>
          <a:p>
            <a:pPr algn="just">
              <a:buFont typeface="Arial" charset="0"/>
              <a:buNone/>
            </a:pPr>
            <a:r>
              <a:rPr lang="en-US" sz="2400" b="1">
                <a:latin typeface="Calisto MT" pitchFamily="18" charset="0"/>
              </a:rPr>
              <a:t>Who are the expected beneficiaries of Nationalization in SA?</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457200" y="152400"/>
            <a:ext cx="8229600" cy="533400"/>
          </a:xfrm>
        </p:spPr>
        <p:txBody>
          <a:bodyPr/>
          <a:lstStyle/>
          <a:p>
            <a:r>
              <a:rPr lang="en-US" sz="2400" b="1" smtClean="0">
                <a:latin typeface="Calisto MT" pitchFamily="18" charset="0"/>
              </a:rPr>
              <a:t>What are the PROS &amp; CONS of Nationalising Mines… Is it good of bad?</a:t>
            </a:r>
          </a:p>
        </p:txBody>
      </p:sp>
      <p:sp>
        <p:nvSpPr>
          <p:cNvPr id="52227" name="Content Placeholder 2"/>
          <p:cNvSpPr>
            <a:spLocks noGrp="1"/>
          </p:cNvSpPr>
          <p:nvPr>
            <p:ph idx="1"/>
          </p:nvPr>
        </p:nvSpPr>
        <p:spPr>
          <a:xfrm>
            <a:off x="0" y="990600"/>
            <a:ext cx="9144000" cy="4572000"/>
          </a:xfrm>
        </p:spPr>
        <p:txBody>
          <a:bodyPr/>
          <a:lstStyle/>
          <a:p>
            <a:pPr algn="ctr">
              <a:buFont typeface="Arial" charset="0"/>
              <a:buBlip>
                <a:blip r:embed="rId2"/>
              </a:buBlip>
            </a:pPr>
            <a:r>
              <a:rPr lang="en-US" sz="2800" b="1" i="1" smtClean="0">
                <a:solidFill>
                  <a:srgbClr val="7030A0"/>
                </a:solidFill>
                <a:latin typeface="Calisto MT" pitchFamily="18" charset="0"/>
              </a:rPr>
              <a:t>The assessment of the advantages (pros) and disadvantage (cons) must be critically evaluated based on  real life experiences and sound theoretical reasoning. Most imperative, all evidence  and arguments should and must not be based on emotions or text book examples</a:t>
            </a:r>
          </a:p>
          <a:p>
            <a:pPr algn="ctr">
              <a:buFont typeface="Arial" charset="0"/>
              <a:buNone/>
            </a:pPr>
            <a:endParaRPr lang="en-US" sz="2800" i="1" smtClean="0">
              <a:solidFill>
                <a:srgbClr val="7030A0"/>
              </a:solidFill>
              <a:latin typeface="Calisto MT" pitchFamily="18" charset="0"/>
            </a:endParaRPr>
          </a:p>
          <a:p>
            <a:pPr algn="ctr">
              <a:buFont typeface="Arial" charset="0"/>
              <a:buBlip>
                <a:blip r:embed="rId2"/>
              </a:buBlip>
            </a:pPr>
            <a:r>
              <a:rPr lang="en-US" sz="2800" b="1" i="1" smtClean="0">
                <a:solidFill>
                  <a:srgbClr val="7030A0"/>
                </a:solidFill>
                <a:latin typeface="Calisto MT" pitchFamily="18" charset="0"/>
              </a:rPr>
              <a:t>Experience is the best teacher</a:t>
            </a:r>
          </a:p>
          <a:p>
            <a:pPr algn="ctr">
              <a:buFont typeface="Arial" charset="0"/>
              <a:buBlip>
                <a:blip r:embed="rId2"/>
              </a:buBlip>
            </a:pPr>
            <a:endParaRPr lang="en-US" sz="2800" b="1" i="1" smtClean="0">
              <a:solidFill>
                <a:srgbClr val="7030A0"/>
              </a:solidFill>
              <a:latin typeface="Calisto MT" pitchFamily="18" charset="0"/>
            </a:endParaRPr>
          </a:p>
          <a:p>
            <a:pPr algn="ctr">
              <a:buFont typeface="Arial" charset="0"/>
              <a:buBlip>
                <a:blip r:embed="rId2"/>
              </a:buBlip>
            </a:pPr>
            <a:r>
              <a:rPr lang="en-US" sz="2800" b="1" i="1" smtClean="0">
                <a:solidFill>
                  <a:srgbClr val="7030A0"/>
                </a:solidFill>
                <a:latin typeface="Calisto MT" pitchFamily="18" charset="0"/>
              </a:rPr>
              <a:t>Nationalisation is not bad or good per se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04800" y="0"/>
            <a:ext cx="8229600" cy="533400"/>
          </a:xfrm>
        </p:spPr>
        <p:txBody>
          <a:bodyPr/>
          <a:lstStyle/>
          <a:p>
            <a:r>
              <a:rPr lang="en-US" sz="3200" b="1" smtClean="0">
                <a:solidFill>
                  <a:srgbClr val="C00000"/>
                </a:solidFill>
                <a:latin typeface="Calisto MT" pitchFamily="18" charset="0"/>
              </a:rPr>
              <a:t>Introduction: </a:t>
            </a:r>
            <a:r>
              <a:rPr lang="en-US" sz="3200" i="1" smtClean="0">
                <a:solidFill>
                  <a:srgbClr val="C00000"/>
                </a:solidFill>
                <a:latin typeface="Calisto MT" pitchFamily="18" charset="0"/>
              </a:rPr>
              <a:t>Background</a:t>
            </a:r>
            <a:endParaRPr lang="en-GB" sz="3200" i="1" smtClean="0">
              <a:solidFill>
                <a:srgbClr val="C00000"/>
              </a:solidFill>
              <a:latin typeface="Calisto MT" pitchFamily="18" charset="0"/>
            </a:endParaRPr>
          </a:p>
        </p:txBody>
      </p:sp>
      <p:sp>
        <p:nvSpPr>
          <p:cNvPr id="3" name="Content Placeholder 2"/>
          <p:cNvSpPr>
            <a:spLocks noGrp="1"/>
          </p:cNvSpPr>
          <p:nvPr>
            <p:ph idx="1"/>
          </p:nvPr>
        </p:nvSpPr>
        <p:spPr>
          <a:xfrm>
            <a:off x="152400" y="609600"/>
            <a:ext cx="8763000" cy="4876800"/>
          </a:xfrm>
        </p:spPr>
        <p:txBody>
          <a:bodyPr/>
          <a:lstStyle/>
          <a:p>
            <a:pPr marL="173038" indent="-173038" algn="just">
              <a:spcBef>
                <a:spcPts val="600"/>
              </a:spcBef>
              <a:spcAft>
                <a:spcPts val="600"/>
              </a:spcAft>
              <a:defRPr/>
            </a:pPr>
            <a:r>
              <a:rPr lang="en-US" sz="1400" dirty="0" smtClean="0">
                <a:latin typeface="Calisto MT" pitchFamily="18" charset="0"/>
              </a:rPr>
              <a:t>The </a:t>
            </a:r>
            <a:r>
              <a:rPr lang="en-US" sz="1400" i="1" dirty="0" smtClean="0">
                <a:latin typeface="Calisto MT" pitchFamily="18" charset="0"/>
              </a:rPr>
              <a:t>sudden fervent calls</a:t>
            </a:r>
            <a:r>
              <a:rPr lang="en-US" sz="1400" dirty="0" smtClean="0">
                <a:latin typeface="Calisto MT" pitchFamily="18" charset="0"/>
              </a:rPr>
              <a:t> for nationalization in SA by ANCYL, especially mines  has sparked world-wide emotional, theoretical &amp; analytical debates. </a:t>
            </a:r>
          </a:p>
          <a:p>
            <a:pPr marL="173038" indent="-173038" algn="just">
              <a:spcBef>
                <a:spcPts val="600"/>
              </a:spcBef>
              <a:spcAft>
                <a:spcPts val="600"/>
              </a:spcAft>
              <a:defRPr/>
            </a:pPr>
            <a:r>
              <a:rPr lang="en-US" sz="1400" dirty="0" smtClean="0">
                <a:latin typeface="Calisto MT" pitchFamily="18" charset="0"/>
              </a:rPr>
              <a:t>ANCYL’s argument mainly draws from the 1955 Freedom Charter, Nelson Mandela's 1966 ideological statement &amp; citation of countries  that have implemented nationalization successfully etc</a:t>
            </a:r>
          </a:p>
          <a:p>
            <a:pPr marL="173038" indent="-173038" algn="just">
              <a:spcBef>
                <a:spcPts val="600"/>
              </a:spcBef>
              <a:spcAft>
                <a:spcPts val="600"/>
              </a:spcAft>
              <a:defRPr/>
            </a:pPr>
            <a:r>
              <a:rPr lang="en-US" sz="1400" dirty="0" smtClean="0">
                <a:latin typeface="Calisto MT" pitchFamily="18" charset="0"/>
              </a:rPr>
              <a:t>Subsequent public release of ANCYL’s its conceptual discussion document in August 2010, brought the debate of nationalisation to the forefront of international, domestic, local &amp; provincial politics &amp; business (financial) discussions.</a:t>
            </a:r>
          </a:p>
          <a:p>
            <a:pPr marL="173038" indent="-173038" algn="just">
              <a:spcBef>
                <a:spcPts val="600"/>
              </a:spcBef>
              <a:spcAft>
                <a:spcPts val="600"/>
              </a:spcAft>
              <a:defRPr/>
            </a:pPr>
            <a:r>
              <a:rPr lang="en-US" sz="1400" dirty="0" smtClean="0">
                <a:latin typeface="Calisto MT" pitchFamily="18" charset="0"/>
              </a:rPr>
              <a:t>COSATU&amp;NUM, some cabinet Minister(s), prominent business people&amp; organizations have thrown their weights behind ANCYL’s  arguments for nationalization. Interestingly, opponents of nationalization includes SACP, certain Ministers &amp; business people as well. ANC publicly declared that “Nationalization” is not in its mandated policy but ANCYL remained adamant about this claim. Currently, there is no consensus in the Tripartite alliance’s arguments for nationalisation ---divided centre of power?</a:t>
            </a:r>
          </a:p>
          <a:p>
            <a:pPr marL="173038" indent="-173038" algn="just">
              <a:spcBef>
                <a:spcPts val="600"/>
              </a:spcBef>
              <a:spcAft>
                <a:spcPts val="600"/>
              </a:spcAft>
              <a:defRPr/>
            </a:pPr>
            <a:r>
              <a:rPr lang="en-US" sz="1400" dirty="0" smtClean="0">
                <a:latin typeface="Calisto MT" pitchFamily="18" charset="0"/>
              </a:rPr>
              <a:t>However, ANCYL’s concerns (about economic emancipation, high unemployment &amp;poverty rate, the need for social infrastructure developments, spatial domestic growth, poor service delivery) are very cogent and significant.</a:t>
            </a:r>
          </a:p>
          <a:p>
            <a:pPr marL="173038" indent="-173038" algn="just">
              <a:spcBef>
                <a:spcPts val="600"/>
              </a:spcBef>
              <a:spcAft>
                <a:spcPts val="600"/>
              </a:spcAft>
              <a:defRPr/>
            </a:pPr>
            <a:r>
              <a:rPr lang="en-US" sz="1400" dirty="0" smtClean="0">
                <a:latin typeface="Calisto MT" pitchFamily="18" charset="0"/>
              </a:rPr>
              <a:t>However, their outlined nationalisation strategies highlighted in their discussion document is grossly irrational and an attempt to adopt and/or implement these strategies will not only be fatal, ill-timed but SA’s economy growth &amp; well-being would be ruined badly</a:t>
            </a:r>
          </a:p>
          <a:p>
            <a:pPr marL="173038" indent="-173038" algn="just">
              <a:defRPr/>
            </a:pPr>
            <a:endParaRPr lang="en-US" sz="1600" dirty="0" smtClean="0">
              <a:latin typeface="Calisto MT" pitchFamily="18" charset="0"/>
            </a:endParaRPr>
          </a:p>
          <a:p>
            <a:pPr marL="231775" indent="-231775" algn="just">
              <a:buFont typeface="Arial" charset="0"/>
              <a:buBlip>
                <a:blip r:embed="rId2"/>
              </a:buBlip>
              <a:defRPr/>
            </a:pPr>
            <a:endParaRPr lang="en-US" sz="1600" dirty="0" smtClean="0">
              <a:latin typeface="Calisto MT" pitchFamily="18" charset="0"/>
            </a:endParaRPr>
          </a:p>
          <a:p>
            <a:pPr>
              <a:defRPr/>
            </a:pPr>
            <a:endParaRPr lang="en-US" sz="1600" dirty="0" smtClean="0">
              <a:latin typeface="Calisto MT"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228600" y="0"/>
            <a:ext cx="8915400" cy="715963"/>
          </a:xfrm>
        </p:spPr>
        <p:txBody>
          <a:bodyPr/>
          <a:lstStyle/>
          <a:p>
            <a:r>
              <a:rPr lang="en-US" sz="2400" b="1" smtClean="0">
                <a:latin typeface="Calisto MT" pitchFamily="18" charset="0"/>
              </a:rPr>
              <a:t>What are the PROS … of Nationalizing mines.</a:t>
            </a:r>
            <a:endParaRPr lang="en-US" sz="2400" smtClean="0">
              <a:latin typeface="Calisto MT" pitchFamily="18" charset="0"/>
            </a:endParaRPr>
          </a:p>
        </p:txBody>
      </p:sp>
      <p:sp>
        <p:nvSpPr>
          <p:cNvPr id="3" name="Content Placeholder 2"/>
          <p:cNvSpPr>
            <a:spLocks noGrp="1"/>
          </p:cNvSpPr>
          <p:nvPr>
            <p:ph idx="1"/>
          </p:nvPr>
        </p:nvSpPr>
        <p:spPr>
          <a:xfrm>
            <a:off x="228600" y="685800"/>
            <a:ext cx="8915400" cy="5181600"/>
          </a:xfrm>
        </p:spPr>
        <p:txBody>
          <a:bodyPr/>
          <a:lstStyle/>
          <a:p>
            <a:pPr marL="457200" indent="-457200">
              <a:buFont typeface="+mj-lt"/>
              <a:buAutoNum type="arabicParenR"/>
              <a:defRPr/>
            </a:pPr>
            <a:r>
              <a:rPr lang="en-US" sz="2200" dirty="0" smtClean="0">
                <a:latin typeface="Calisto MT" pitchFamily="18" charset="0"/>
              </a:rPr>
              <a:t>Rents and revenues obtained from SOEs contribute to the </a:t>
            </a:r>
            <a:r>
              <a:rPr lang="en-US" sz="2200" dirty="0" err="1" smtClean="0">
                <a:latin typeface="Calisto MT" pitchFamily="18" charset="0"/>
              </a:rPr>
              <a:t>fiscus</a:t>
            </a:r>
            <a:r>
              <a:rPr lang="en-US" sz="2200" dirty="0" smtClean="0">
                <a:latin typeface="Calisto MT" pitchFamily="18" charset="0"/>
              </a:rPr>
              <a:t> to address socioeconomic issues in the short run (</a:t>
            </a:r>
            <a:r>
              <a:rPr lang="en-US" sz="2200" i="1" dirty="0" smtClean="0">
                <a:latin typeface="Calisto MT" pitchFamily="18" charset="0"/>
              </a:rPr>
              <a:t>cf. </a:t>
            </a:r>
            <a:r>
              <a:rPr lang="en-US" sz="2200" dirty="0" smtClean="0">
                <a:latin typeface="Calisto MT" pitchFamily="18" charset="0"/>
              </a:rPr>
              <a:t>Venezuela, Chile, Norway </a:t>
            </a:r>
            <a:r>
              <a:rPr lang="en-US" sz="2200" dirty="0" err="1" smtClean="0">
                <a:latin typeface="Calisto MT" pitchFamily="18" charset="0"/>
              </a:rPr>
              <a:t>e.t.c</a:t>
            </a:r>
            <a:r>
              <a:rPr lang="en-US" sz="2200" dirty="0" smtClean="0">
                <a:latin typeface="Calisto MT" pitchFamily="18" charset="0"/>
              </a:rPr>
              <a:t>)</a:t>
            </a:r>
          </a:p>
          <a:p>
            <a:pPr marL="457200" indent="-457200">
              <a:buFont typeface="+mj-lt"/>
              <a:buAutoNum type="arabicParenR"/>
              <a:defRPr/>
            </a:pPr>
            <a:r>
              <a:rPr lang="en-US" sz="2200" dirty="0" smtClean="0">
                <a:latin typeface="Calisto MT" pitchFamily="18" charset="0"/>
              </a:rPr>
              <a:t>Empower the government to become a ‘developmental State’ with sufficient legal power. Legal framework becomes more strengthened &amp; refined (Angola, Zambia, Venezuela)</a:t>
            </a:r>
          </a:p>
          <a:p>
            <a:pPr marL="457200" indent="-457200">
              <a:buFont typeface="+mj-lt"/>
              <a:buAutoNum type="arabicParenR"/>
              <a:defRPr/>
            </a:pPr>
            <a:r>
              <a:rPr lang="en-US" sz="2200" dirty="0" smtClean="0">
                <a:latin typeface="Calisto MT" pitchFamily="18" charset="0"/>
              </a:rPr>
              <a:t>Allow the establishment of SOEs to offer basic services, such as postal services, public transport, roads..) that profit seeking companies will not considered. Thus, an SOE in a rural area caters for the poor.</a:t>
            </a:r>
          </a:p>
          <a:p>
            <a:pPr marL="457200" indent="-457200">
              <a:buFont typeface="+mj-lt"/>
              <a:buAutoNum type="arabicParenR"/>
              <a:defRPr/>
            </a:pPr>
            <a:r>
              <a:rPr lang="en-US" sz="2200" dirty="0" smtClean="0">
                <a:latin typeface="Calisto MT" pitchFamily="18" charset="0"/>
              </a:rPr>
              <a:t>Creates middle class citizens, in an unequal society</a:t>
            </a:r>
          </a:p>
          <a:p>
            <a:pPr marL="457200" indent="-457200">
              <a:buFont typeface="+mj-lt"/>
              <a:buAutoNum type="arabicParenR"/>
              <a:defRPr/>
            </a:pPr>
            <a:r>
              <a:rPr lang="en-US" sz="2200" dirty="0" smtClean="0">
                <a:latin typeface="Calisto MT" pitchFamily="18" charset="0"/>
              </a:rPr>
              <a:t>Encourage revitalisation of obsolete or dormant companies</a:t>
            </a:r>
          </a:p>
          <a:p>
            <a:pPr marL="457200" indent="-457200">
              <a:buFont typeface="+mj-lt"/>
              <a:buAutoNum type="arabicParenR"/>
              <a:defRPr/>
            </a:pPr>
            <a:r>
              <a:rPr lang="en-US" sz="2200" dirty="0" smtClean="0">
                <a:latin typeface="Calisto MT" pitchFamily="18" charset="0"/>
              </a:rPr>
              <a:t> An increase in government expenditure on </a:t>
            </a:r>
            <a:r>
              <a:rPr lang="en-US" sz="2200" dirty="0" err="1" smtClean="0">
                <a:latin typeface="Calisto MT" pitchFamily="18" charset="0"/>
              </a:rPr>
              <a:t>labour</a:t>
            </a:r>
            <a:r>
              <a:rPr lang="en-US" sz="2200" dirty="0" smtClean="0">
                <a:latin typeface="Calisto MT" pitchFamily="18" charset="0"/>
              </a:rPr>
              <a:t> – intensive projects, causes the participation of EAP to increase, which in turn, will reduce unemployment. </a:t>
            </a:r>
          </a:p>
          <a:p>
            <a:pPr>
              <a:defRPr/>
            </a:pPr>
            <a:endParaRPr lang="en-US" sz="2400" dirty="0" smtClean="0">
              <a:latin typeface="Calisto MT" pitchFamily="18" charset="0"/>
            </a:endParaRPr>
          </a:p>
          <a:p>
            <a:pPr>
              <a:defRPr/>
            </a:pPr>
            <a:endParaRPr lang="en-US" dirty="0" smtClean="0"/>
          </a:p>
          <a:p>
            <a:pPr>
              <a:defRPr/>
            </a:pP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0" y="0"/>
            <a:ext cx="9144000" cy="762000"/>
          </a:xfrm>
        </p:spPr>
        <p:txBody>
          <a:bodyPr/>
          <a:lstStyle/>
          <a:p>
            <a:r>
              <a:rPr lang="en-US" sz="2800" b="1" smtClean="0">
                <a:latin typeface="Calisto MT" pitchFamily="18" charset="0"/>
              </a:rPr>
              <a:t>What are the PROS … of Nationalising mines (contd)</a:t>
            </a:r>
            <a:endParaRPr lang="en-US" sz="2800" smtClean="0">
              <a:latin typeface="Calisto MT" pitchFamily="18" charset="0"/>
            </a:endParaRPr>
          </a:p>
        </p:txBody>
      </p:sp>
      <p:sp>
        <p:nvSpPr>
          <p:cNvPr id="54275" name="Content Placeholder 2"/>
          <p:cNvSpPr>
            <a:spLocks noGrp="1"/>
          </p:cNvSpPr>
          <p:nvPr>
            <p:ph idx="1"/>
          </p:nvPr>
        </p:nvSpPr>
        <p:spPr>
          <a:xfrm>
            <a:off x="228600" y="762000"/>
            <a:ext cx="8763000" cy="4800600"/>
          </a:xfrm>
        </p:spPr>
        <p:txBody>
          <a:bodyPr/>
          <a:lstStyle/>
          <a:p>
            <a:pPr marL="514350" indent="-514350">
              <a:buFont typeface="Calibri" pitchFamily="34" charset="0"/>
              <a:buAutoNum type="arabicParenR" startAt="7"/>
            </a:pPr>
            <a:r>
              <a:rPr lang="en-US" sz="2400" smtClean="0">
                <a:latin typeface="Calisto MT" pitchFamily="18" charset="0"/>
              </a:rPr>
              <a:t>Address racial, income and status inequalities to empower all citizens equally…</a:t>
            </a:r>
          </a:p>
          <a:p>
            <a:pPr marL="514350" indent="-514350">
              <a:buFont typeface="Calibri" pitchFamily="34" charset="0"/>
              <a:buAutoNum type="arabicParenR" startAt="7"/>
            </a:pPr>
            <a:r>
              <a:rPr lang="en-US" sz="2400" smtClean="0">
                <a:latin typeface="Calisto MT" pitchFamily="18" charset="0"/>
              </a:rPr>
              <a:t>Leads to formation of powerful worker unions</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228600" y="0"/>
            <a:ext cx="8686800" cy="685800"/>
          </a:xfrm>
        </p:spPr>
        <p:txBody>
          <a:bodyPr/>
          <a:lstStyle/>
          <a:p>
            <a:r>
              <a:rPr lang="en-US" sz="2400" b="1" smtClean="0">
                <a:latin typeface="Calisto MT" pitchFamily="18" charset="0"/>
              </a:rPr>
              <a:t>What are the CONS … of Nationalizing mines </a:t>
            </a:r>
            <a:endParaRPr lang="en-US" sz="2400" smtClean="0">
              <a:latin typeface="Calisto MT" pitchFamily="18" charset="0"/>
            </a:endParaRPr>
          </a:p>
        </p:txBody>
      </p:sp>
      <p:sp>
        <p:nvSpPr>
          <p:cNvPr id="3" name="Content Placeholder 2"/>
          <p:cNvSpPr>
            <a:spLocks noGrp="1"/>
          </p:cNvSpPr>
          <p:nvPr>
            <p:ph idx="1"/>
          </p:nvPr>
        </p:nvSpPr>
        <p:spPr>
          <a:xfrm>
            <a:off x="228600" y="609600"/>
            <a:ext cx="8763000" cy="4876800"/>
          </a:xfrm>
        </p:spPr>
        <p:txBody>
          <a:bodyPr/>
          <a:lstStyle/>
          <a:p>
            <a:pPr>
              <a:buFont typeface="Arial" charset="0"/>
              <a:buNone/>
              <a:defRPr/>
            </a:pPr>
            <a:r>
              <a:rPr lang="en-US" sz="2000" b="1" dirty="0" smtClean="0">
                <a:solidFill>
                  <a:srgbClr val="7030A0"/>
                </a:solidFill>
                <a:latin typeface="Calisto MT" pitchFamily="18" charset="0"/>
              </a:rPr>
              <a:t>Based on the balance of evidence from the case studies…</a:t>
            </a:r>
          </a:p>
          <a:p>
            <a:pPr marL="457200" indent="-457200">
              <a:buFont typeface="+mj-lt"/>
              <a:buAutoNum type="arabicParenR"/>
              <a:defRPr/>
            </a:pPr>
            <a:r>
              <a:rPr lang="en-US" sz="2000" dirty="0" smtClean="0">
                <a:latin typeface="Calisto MT" pitchFamily="18" charset="0"/>
              </a:rPr>
              <a:t>Domestic growth deteriorates, financial system collapse and domestic currency depreciates</a:t>
            </a:r>
          </a:p>
          <a:p>
            <a:pPr marL="457200" indent="-457200">
              <a:buFont typeface="+mj-lt"/>
              <a:buAutoNum type="arabicParenR"/>
              <a:defRPr/>
            </a:pPr>
            <a:r>
              <a:rPr lang="en-US" sz="2000" dirty="0" smtClean="0">
                <a:latin typeface="Calisto MT" pitchFamily="18" charset="0"/>
              </a:rPr>
              <a:t>Nationalisation increases government expenditure = ‘crowd out’ private investment., where as, private investment is the main stimulant  for domestic growth, social development &amp; building capacity</a:t>
            </a:r>
          </a:p>
          <a:p>
            <a:pPr marL="457200" indent="-457200">
              <a:buFont typeface="+mj-lt"/>
              <a:buAutoNum type="arabicParenR"/>
              <a:defRPr/>
            </a:pPr>
            <a:r>
              <a:rPr lang="en-US" sz="2000" dirty="0" smtClean="0">
                <a:latin typeface="Calisto MT" pitchFamily="18" charset="0"/>
              </a:rPr>
              <a:t>Due to tax subsidies and access to governmental funds, SOEs become less efficient, productive &amp; competitive. Resultantly, “free rider” &amp; “asymmetry principal-agent” problems. </a:t>
            </a:r>
          </a:p>
          <a:p>
            <a:pPr marL="457200" indent="-457200">
              <a:buFont typeface="+mj-lt"/>
              <a:buAutoNum type="arabicParenR"/>
              <a:defRPr/>
            </a:pPr>
            <a:r>
              <a:rPr lang="en-US" sz="2000" dirty="0" smtClean="0">
                <a:latin typeface="Calisto MT" pitchFamily="18" charset="0"/>
              </a:rPr>
              <a:t>The above will cause patronage, overstaffing, nepotism, bureaucracy, diplomatic deployments of politicians with little/no business acumen, lack of accountability, transparency (as government have monopoly power over market info…in the case of Angola) . </a:t>
            </a:r>
          </a:p>
          <a:p>
            <a:pPr marL="457200" indent="-457200">
              <a:buFont typeface="+mj-lt"/>
              <a:buAutoNum type="arabicParenR"/>
              <a:defRPr/>
            </a:pPr>
            <a:r>
              <a:rPr lang="en-US" sz="2000" dirty="0" smtClean="0">
                <a:latin typeface="Calisto MT" pitchFamily="18" charset="0"/>
              </a:rPr>
              <a:t>SOEs can operate at loss for a long time without making profits, put burden on the government…</a:t>
            </a:r>
          </a:p>
          <a:p>
            <a:pPr>
              <a:defRPr/>
            </a:pPr>
            <a:endParaRPr lang="en-US" sz="2000" dirty="0" smtClean="0">
              <a:latin typeface="Calisto MT" pitchFamily="18" charset="0"/>
            </a:endParaRPr>
          </a:p>
          <a:p>
            <a:pPr>
              <a:defRPr/>
            </a:pPr>
            <a:endParaRPr lang="en-US" sz="2000" dirty="0" smtClean="0">
              <a:latin typeface="Calisto MT" pitchFamily="18" charset="0"/>
            </a:endParaRPr>
          </a:p>
          <a:p>
            <a:pPr>
              <a:defRPr/>
            </a:pPr>
            <a:endParaRPr lang="en-US" sz="2000" dirty="0">
              <a:latin typeface="Calisto MT" pitchFamily="18"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0" y="0"/>
            <a:ext cx="9144000" cy="685800"/>
          </a:xfrm>
        </p:spPr>
        <p:txBody>
          <a:bodyPr/>
          <a:lstStyle/>
          <a:p>
            <a:r>
              <a:rPr lang="en-US" sz="2400" b="1" smtClean="0">
                <a:latin typeface="Calisto MT" pitchFamily="18" charset="0"/>
              </a:rPr>
              <a:t>What are the CONS … of Nationalising mines (contd) </a:t>
            </a:r>
            <a:r>
              <a:rPr lang="en-US" sz="2400" smtClean="0">
                <a:latin typeface="Calisto MT" pitchFamily="18" charset="0"/>
              </a:rPr>
              <a:t>.</a:t>
            </a:r>
          </a:p>
        </p:txBody>
      </p:sp>
      <p:sp>
        <p:nvSpPr>
          <p:cNvPr id="3" name="Content Placeholder 2"/>
          <p:cNvSpPr>
            <a:spLocks noGrp="1"/>
          </p:cNvSpPr>
          <p:nvPr>
            <p:ph idx="1"/>
          </p:nvPr>
        </p:nvSpPr>
        <p:spPr>
          <a:xfrm>
            <a:off x="228600" y="685800"/>
            <a:ext cx="8763000" cy="4953000"/>
          </a:xfrm>
        </p:spPr>
        <p:txBody>
          <a:bodyPr/>
          <a:lstStyle/>
          <a:p>
            <a:pPr marL="457200" indent="-457200">
              <a:buFont typeface="+mj-lt"/>
              <a:buAutoNum type="arabicParenR" startAt="6"/>
              <a:defRPr/>
            </a:pPr>
            <a:r>
              <a:rPr lang="en-US" sz="2200" dirty="0" smtClean="0">
                <a:latin typeface="Calisto MT" pitchFamily="18" charset="0"/>
              </a:rPr>
              <a:t>Constant bail-out of non-profitable SOEs forces the government to transfer its monetary burden on taxpayers….Government wants to avoid permanent closure of SOEs and increase in unemployment rate</a:t>
            </a:r>
          </a:p>
          <a:p>
            <a:pPr marL="457200" indent="-457200">
              <a:buFont typeface="+mj-lt"/>
              <a:buAutoNum type="arabicParenR" startAt="6"/>
              <a:defRPr/>
            </a:pPr>
            <a:r>
              <a:rPr lang="en-US" sz="2200" dirty="0" smtClean="0">
                <a:latin typeface="Calisto MT" pitchFamily="18" charset="0"/>
              </a:rPr>
              <a:t>Failing SOEs compete with the ‘poor’ for governments funds…create conflict between commercial, political and social objectives</a:t>
            </a:r>
          </a:p>
          <a:p>
            <a:pPr marL="457200" indent="-457200">
              <a:buFont typeface="+mj-lt"/>
              <a:buAutoNum type="arabicParenR" startAt="6"/>
              <a:defRPr/>
            </a:pPr>
            <a:r>
              <a:rPr lang="en-US" sz="2200" dirty="0" smtClean="0">
                <a:latin typeface="Calisto MT" pitchFamily="18" charset="0"/>
              </a:rPr>
              <a:t>Nationalisation do not let government to diversify. Focus on one industry that is generating large revenue by neglecting other potential revenue-generating industries</a:t>
            </a:r>
          </a:p>
          <a:p>
            <a:pPr marL="457200" indent="-457200">
              <a:buFont typeface="+mj-lt"/>
              <a:buAutoNum type="arabicParenR" startAt="6"/>
              <a:defRPr/>
            </a:pPr>
            <a:r>
              <a:rPr lang="en-US" sz="2200" dirty="0" smtClean="0">
                <a:latin typeface="Calisto MT" pitchFamily="18" charset="0"/>
              </a:rPr>
              <a:t>Restrict FDI and prevent foreign investors to bring in technology, R&amp;D and technical skills needed for improving the economy</a:t>
            </a:r>
          </a:p>
          <a:p>
            <a:pPr marL="457200" indent="-457200">
              <a:buFont typeface="+mj-lt"/>
              <a:buAutoNum type="arabicParenR" startAt="6"/>
              <a:defRPr/>
            </a:pPr>
            <a:endParaRPr lang="en-US" sz="2400" dirty="0" smtClean="0">
              <a:latin typeface="Calisto MT" pitchFamily="18" charset="0"/>
            </a:endParaRPr>
          </a:p>
          <a:p>
            <a:pPr>
              <a:defRPr/>
            </a:pPr>
            <a:endParaRPr lang="en-US" sz="2400" dirty="0" smtClean="0">
              <a:latin typeface="Calisto MT" pitchFamily="18" charset="0"/>
            </a:endParaRPr>
          </a:p>
          <a:p>
            <a:pPr>
              <a:defRPr/>
            </a:pPr>
            <a:endParaRPr lang="en-US" sz="2400" dirty="0">
              <a:latin typeface="Calisto MT" pitchFamily="18"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0" y="152400"/>
            <a:ext cx="8915400" cy="487363"/>
          </a:xfrm>
        </p:spPr>
        <p:txBody>
          <a:bodyPr/>
          <a:lstStyle/>
          <a:p>
            <a:r>
              <a:rPr lang="en-US" sz="2400" b="1" smtClean="0">
                <a:latin typeface="Calisto MT" pitchFamily="18" charset="0"/>
              </a:rPr>
              <a:t>What are the CONS … of Nationalising mines (contd) </a:t>
            </a:r>
            <a:r>
              <a:rPr lang="en-US" sz="2400" smtClean="0">
                <a:latin typeface="Calisto MT" pitchFamily="18" charset="0"/>
              </a:rPr>
              <a:t>.</a:t>
            </a:r>
          </a:p>
        </p:txBody>
      </p:sp>
      <p:sp>
        <p:nvSpPr>
          <p:cNvPr id="3" name="Content Placeholder 2"/>
          <p:cNvSpPr>
            <a:spLocks noGrp="1"/>
          </p:cNvSpPr>
          <p:nvPr>
            <p:ph idx="1"/>
          </p:nvPr>
        </p:nvSpPr>
        <p:spPr>
          <a:xfrm>
            <a:off x="152400" y="685800"/>
            <a:ext cx="8686800" cy="4876800"/>
          </a:xfrm>
        </p:spPr>
        <p:txBody>
          <a:bodyPr/>
          <a:lstStyle/>
          <a:p>
            <a:pPr marL="514350" indent="-514350">
              <a:buFont typeface="+mj-lt"/>
              <a:buAutoNum type="arabicParenR" startAt="10"/>
              <a:defRPr/>
            </a:pPr>
            <a:r>
              <a:rPr lang="en-US" sz="2300" dirty="0" smtClean="0">
                <a:latin typeface="Calisto MT" pitchFamily="18" charset="0"/>
              </a:rPr>
              <a:t>Exodus of foreigners leads to huge capital outflow. Also, loss of vital technical skills and expertise  </a:t>
            </a:r>
          </a:p>
          <a:p>
            <a:pPr marL="514350" indent="-514350">
              <a:buFont typeface="+mj-lt"/>
              <a:buAutoNum type="arabicParenR" startAt="10"/>
              <a:defRPr/>
            </a:pPr>
            <a:r>
              <a:rPr lang="en-US" sz="2300" dirty="0" smtClean="0">
                <a:latin typeface="Calisto MT" pitchFamily="18" charset="0"/>
              </a:rPr>
              <a:t>Workers union become “too powerful”, demand more wage for better condition. Thus </a:t>
            </a:r>
            <a:r>
              <a:rPr lang="en-US" sz="2300" dirty="0" err="1" smtClean="0">
                <a:latin typeface="Calisto MT" pitchFamily="18" charset="0"/>
              </a:rPr>
              <a:t>labour</a:t>
            </a:r>
            <a:r>
              <a:rPr lang="en-US" sz="2300" dirty="0" smtClean="0">
                <a:latin typeface="Calisto MT" pitchFamily="18" charset="0"/>
              </a:rPr>
              <a:t> cost will beginning to rise</a:t>
            </a:r>
          </a:p>
          <a:p>
            <a:pPr marL="514350" indent="-514350">
              <a:buFont typeface="+mj-lt"/>
              <a:buAutoNum type="arabicParenR" startAt="10"/>
              <a:defRPr/>
            </a:pPr>
            <a:r>
              <a:rPr lang="en-US" sz="2300" dirty="0" smtClean="0">
                <a:latin typeface="Calisto MT" pitchFamily="18" charset="0"/>
              </a:rPr>
              <a:t>Failed nationalisation put the entire economy, the citizens and the government in an unbearable situations…low life expectancy, poor service delivery, huge public debt, devalued currency </a:t>
            </a:r>
            <a:r>
              <a:rPr lang="en-US" sz="2300" dirty="0" err="1" smtClean="0">
                <a:latin typeface="Calisto MT" pitchFamily="18" charset="0"/>
              </a:rPr>
              <a:t>e.t.c</a:t>
            </a:r>
            <a:endParaRPr lang="en-US" sz="2300" dirty="0" smtClean="0">
              <a:latin typeface="Calisto MT" pitchFamily="18" charset="0"/>
            </a:endParaRPr>
          </a:p>
          <a:p>
            <a:pPr marL="514350" indent="-514350">
              <a:buFont typeface="+mj-lt"/>
              <a:buAutoNum type="arabicParenR" startAt="10"/>
              <a:defRPr/>
            </a:pPr>
            <a:r>
              <a:rPr lang="en-US" sz="2300" dirty="0" smtClean="0">
                <a:latin typeface="Calisto MT" pitchFamily="18" charset="0"/>
              </a:rPr>
              <a:t>Nationalisation with or without compensation is astronomically costly, laborious and  take a very long time</a:t>
            </a:r>
          </a:p>
          <a:p>
            <a:pPr marL="514350" indent="-514350">
              <a:buFont typeface="+mj-lt"/>
              <a:buAutoNum type="arabicParenR" startAt="10"/>
              <a:defRPr/>
            </a:pPr>
            <a:r>
              <a:rPr lang="en-US" sz="2300" dirty="0" smtClean="0">
                <a:latin typeface="Calisto MT" pitchFamily="18" charset="0"/>
              </a:rPr>
              <a:t>Benefits never trickle down to the poor and the poorest of the poor.</a:t>
            </a:r>
          </a:p>
          <a:p>
            <a:pPr marL="514350" indent="-514350">
              <a:buFont typeface="+mj-lt"/>
              <a:buAutoNum type="arabicParenR" startAt="10"/>
              <a:defRPr/>
            </a:pPr>
            <a:r>
              <a:rPr lang="en-US" sz="2300" dirty="0" smtClean="0">
                <a:latin typeface="Calisto MT" pitchFamily="18" charset="0"/>
              </a:rPr>
              <a:t>Mineral dependency trap</a:t>
            </a:r>
          </a:p>
          <a:p>
            <a:pPr marL="514350" indent="-514350">
              <a:buFont typeface="+mj-lt"/>
              <a:buAutoNum type="arabicParenR" startAt="10"/>
              <a:defRPr/>
            </a:pPr>
            <a:endParaRPr lang="en-US" sz="2400" dirty="0" smtClean="0">
              <a:latin typeface="Calisto MT" pitchFamily="18" charset="0"/>
            </a:endParaRPr>
          </a:p>
          <a:p>
            <a:pPr>
              <a:defRPr/>
            </a:pPr>
            <a:endParaRPr lang="en-US" dirty="0" smtClean="0"/>
          </a:p>
          <a:p>
            <a:pPr>
              <a:defRPr/>
            </a:pP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0" y="0"/>
            <a:ext cx="9144000" cy="685800"/>
          </a:xfrm>
        </p:spPr>
        <p:txBody>
          <a:bodyPr/>
          <a:lstStyle/>
          <a:p>
            <a:r>
              <a:rPr lang="en-US" sz="2800" b="1" smtClean="0">
                <a:latin typeface="Calisto MT" pitchFamily="18" charset="0"/>
              </a:rPr>
              <a:t>The Lesson for South Africa…Counting the cost…?</a:t>
            </a:r>
          </a:p>
        </p:txBody>
      </p:sp>
      <p:sp>
        <p:nvSpPr>
          <p:cNvPr id="58371" name="Content Placeholder 2"/>
          <p:cNvSpPr>
            <a:spLocks noGrp="1"/>
          </p:cNvSpPr>
          <p:nvPr>
            <p:ph idx="1"/>
          </p:nvPr>
        </p:nvSpPr>
        <p:spPr>
          <a:xfrm>
            <a:off x="228600" y="685800"/>
            <a:ext cx="8686800" cy="4800600"/>
          </a:xfrm>
        </p:spPr>
        <p:txBody>
          <a:bodyPr/>
          <a:lstStyle/>
          <a:p>
            <a:pPr algn="just">
              <a:buFont typeface="Arial" charset="0"/>
              <a:buBlip>
                <a:blip r:embed="rId2"/>
              </a:buBlip>
            </a:pPr>
            <a:r>
              <a:rPr lang="en-US" sz="2200" smtClean="0">
                <a:latin typeface="Calisto MT" pitchFamily="18" charset="0"/>
              </a:rPr>
              <a:t>By weighing all evidence for –  and against –  nationalisation in South Africa, the brief overview of AEMFC and Alexkor is quite telling.</a:t>
            </a:r>
          </a:p>
          <a:p>
            <a:pPr algn="just">
              <a:buFont typeface="Arial" charset="0"/>
              <a:buBlip>
                <a:blip r:embed="rId2"/>
              </a:buBlip>
            </a:pPr>
            <a:r>
              <a:rPr lang="en-US" sz="2200" smtClean="0">
                <a:latin typeface="Calisto MT" pitchFamily="18" charset="0"/>
              </a:rPr>
              <a:t>How long  will  SOEs remained unproductive while operating on huge losses in a rigorously competitive mining market  that is risky as result of irregular price volatility, at the expense of government subsidies and burden on taxpayers. </a:t>
            </a:r>
          </a:p>
          <a:p>
            <a:pPr algn="just">
              <a:buFont typeface="Arial" charset="0"/>
              <a:buBlip>
                <a:blip r:embed="rId2"/>
              </a:buBlip>
            </a:pPr>
            <a:r>
              <a:rPr lang="en-US" sz="2200" smtClean="0">
                <a:latin typeface="Calisto MT" pitchFamily="18" charset="0"/>
              </a:rPr>
              <a:t>If mines are nationalized, it is a given that, many SOEs like Alexkor’s with serious  financial burden will  emerge…What will the government do? Bail these SOEs out or focus on social development for the poor?</a:t>
            </a:r>
          </a:p>
          <a:p>
            <a:pPr algn="just">
              <a:buFont typeface="Arial" charset="0"/>
              <a:buBlip>
                <a:blip r:embed="rId2"/>
              </a:buBlip>
            </a:pPr>
            <a:r>
              <a:rPr lang="en-US" sz="2200" smtClean="0">
                <a:solidFill>
                  <a:srgbClr val="FF0000"/>
                </a:solidFill>
                <a:latin typeface="Calisto MT" pitchFamily="18" charset="0"/>
              </a:rPr>
              <a:t>For the sake of the poorest of the poor; we must exercise caution &amp; think clearly about nationalizing mines in South Africa</a:t>
            </a:r>
          </a:p>
          <a:p>
            <a:endParaRPr lang="en-US" sz="2000" smtClean="0">
              <a:latin typeface="Calisto MT" pitchFamily="18"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228600" y="152400"/>
            <a:ext cx="8915400" cy="609600"/>
          </a:xfrm>
        </p:spPr>
        <p:txBody>
          <a:bodyPr/>
          <a:lstStyle/>
          <a:p>
            <a:r>
              <a:rPr lang="en-US" sz="2800" b="1" smtClean="0">
                <a:latin typeface="Calisto MT" pitchFamily="18" charset="0"/>
              </a:rPr>
              <a:t>The Lesson for South Africa… Counting  the cost…? (Contd)</a:t>
            </a:r>
          </a:p>
        </p:txBody>
      </p:sp>
      <p:sp>
        <p:nvSpPr>
          <p:cNvPr id="59395" name="Content Placeholder 2"/>
          <p:cNvSpPr>
            <a:spLocks noGrp="1"/>
          </p:cNvSpPr>
          <p:nvPr>
            <p:ph idx="1"/>
          </p:nvPr>
        </p:nvSpPr>
        <p:spPr>
          <a:xfrm>
            <a:off x="152400" y="914400"/>
            <a:ext cx="8839200" cy="4648200"/>
          </a:xfrm>
        </p:spPr>
        <p:txBody>
          <a:bodyPr/>
          <a:lstStyle/>
          <a:p>
            <a:pPr algn="just">
              <a:buFont typeface="Arial" charset="0"/>
              <a:buBlip>
                <a:blip r:embed="rId2"/>
              </a:buBlip>
            </a:pPr>
            <a:r>
              <a:rPr lang="en-US" sz="2000" smtClean="0">
                <a:latin typeface="Calisto MT" pitchFamily="18" charset="0"/>
              </a:rPr>
              <a:t>If ANCYL model is accepted. Section 25 of SA Constitution which state that; </a:t>
            </a:r>
            <a:r>
              <a:rPr lang="en-US" sz="2000" i="1" smtClean="0">
                <a:solidFill>
                  <a:srgbClr val="FF0000"/>
                </a:solidFill>
                <a:latin typeface="Calisto MT" pitchFamily="18" charset="0"/>
              </a:rPr>
              <a:t>the State can expropriate properties for public interest, but…owners of the assets/property seized by  the State must be compensated at the “market value of such property”. </a:t>
            </a:r>
          </a:p>
          <a:p>
            <a:pPr algn="just">
              <a:buFont typeface="Arial" charset="0"/>
              <a:buBlip>
                <a:blip r:embed="rId2"/>
              </a:buBlip>
            </a:pPr>
            <a:r>
              <a:rPr lang="en-US" sz="2000" smtClean="0">
                <a:latin typeface="Calisto MT" pitchFamily="18" charset="0"/>
              </a:rPr>
              <a:t>Thus, compensating mine owners would result in the State </a:t>
            </a:r>
            <a:r>
              <a:rPr lang="en-US" sz="2000" smtClean="0">
                <a:solidFill>
                  <a:srgbClr val="FF0000"/>
                </a:solidFill>
                <a:latin typeface="Calisto MT" pitchFamily="18" charset="0"/>
              </a:rPr>
              <a:t>having to raise colossal sums of money to give to foreign / private mine owners.</a:t>
            </a:r>
          </a:p>
          <a:p>
            <a:pPr algn="just">
              <a:buFont typeface="Arial" charset="0"/>
              <a:buBlip>
                <a:blip r:embed="rId2"/>
              </a:buBlip>
            </a:pPr>
            <a:r>
              <a:rPr lang="en-US" sz="2000" smtClean="0">
                <a:latin typeface="Calisto MT" pitchFamily="18" charset="0"/>
              </a:rPr>
              <a:t>the SA government amend section 25 of the Constitution to </a:t>
            </a:r>
            <a:r>
              <a:rPr lang="en-US" sz="2000" b="1" u="sng" smtClean="0">
                <a:latin typeface="Calisto MT" pitchFamily="18" charset="0"/>
              </a:rPr>
              <a:t>allow nationalisation without compensation</a:t>
            </a:r>
            <a:r>
              <a:rPr lang="en-US" sz="2000" smtClean="0">
                <a:latin typeface="Calisto MT" pitchFamily="18" charset="0"/>
              </a:rPr>
              <a:t>, the State would still have to buy out foreign or private investors….</a:t>
            </a:r>
          </a:p>
          <a:p>
            <a:pPr algn="just">
              <a:buFont typeface="Arial" charset="0"/>
              <a:buBlip>
                <a:blip r:embed="rId2"/>
              </a:buBlip>
            </a:pPr>
            <a:r>
              <a:rPr lang="en-US" sz="2000" smtClean="0">
                <a:latin typeface="Calisto MT" pitchFamily="18" charset="0"/>
              </a:rPr>
              <a:t>Similarly, If the government nationalized mines with compensation, it will have to pay foreigners and locals such ARM, Mvelaphanda e.t.c. </a:t>
            </a:r>
          </a:p>
          <a:p>
            <a:pPr algn="just">
              <a:buFont typeface="Arial" charset="0"/>
              <a:buBlip>
                <a:blip r:embed="rId2"/>
              </a:buBlip>
            </a:pPr>
            <a:r>
              <a:rPr lang="en-US" sz="2000" smtClean="0">
                <a:latin typeface="Calisto MT" pitchFamily="18" charset="0"/>
              </a:rPr>
              <a:t>Like in the case of Zimbabwe, if property expropriation by the State is implemented; extensive legal battles, international retaliation and trade embargo  </a:t>
            </a:r>
            <a:r>
              <a:rPr lang="en-US" sz="2000" b="1" smtClean="0">
                <a:latin typeface="Calisto MT" pitchFamily="18" charset="0"/>
              </a:rPr>
              <a:t>will unavoidably </a:t>
            </a:r>
            <a:r>
              <a:rPr lang="en-US" sz="2000" smtClean="0">
                <a:latin typeface="Calisto MT" pitchFamily="18" charset="0"/>
              </a:rPr>
              <a:t>occur and/or be placed on South African exported goods.</a:t>
            </a:r>
          </a:p>
          <a:p>
            <a:pPr algn="just">
              <a:buFont typeface="Arial" charset="0"/>
              <a:buBlip>
                <a:blip r:embed="rId2"/>
              </a:buBlip>
            </a:pPr>
            <a:endParaRPr lang="en-US" sz="2000" smtClean="0">
              <a:latin typeface="Calisto MT" pitchFamily="18"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0" y="0"/>
            <a:ext cx="9144000" cy="533400"/>
          </a:xfrm>
        </p:spPr>
        <p:txBody>
          <a:bodyPr/>
          <a:lstStyle/>
          <a:p>
            <a:r>
              <a:rPr lang="en-US" sz="2600" b="1" smtClean="0">
                <a:latin typeface="Calisto MT" pitchFamily="18" charset="0"/>
              </a:rPr>
              <a:t>The Lesson for South Africa… Counting  the cost…? (Contd)</a:t>
            </a:r>
            <a:endParaRPr lang="en-US" sz="2600" smtClean="0">
              <a:latin typeface="Calisto MT" pitchFamily="18" charset="0"/>
            </a:endParaRPr>
          </a:p>
        </p:txBody>
      </p:sp>
      <p:sp>
        <p:nvSpPr>
          <p:cNvPr id="60419" name="Content Placeholder 2"/>
          <p:cNvSpPr>
            <a:spLocks noGrp="1"/>
          </p:cNvSpPr>
          <p:nvPr>
            <p:ph idx="1"/>
          </p:nvPr>
        </p:nvSpPr>
        <p:spPr>
          <a:xfrm>
            <a:off x="228600" y="609600"/>
            <a:ext cx="8686800" cy="4800600"/>
          </a:xfrm>
        </p:spPr>
        <p:txBody>
          <a:bodyPr/>
          <a:lstStyle/>
          <a:p>
            <a:pPr algn="just">
              <a:buFont typeface="Arial" charset="0"/>
              <a:buBlip>
                <a:blip r:embed="rId2"/>
              </a:buBlip>
            </a:pPr>
            <a:r>
              <a:rPr lang="en-US" sz="2000" smtClean="0">
                <a:latin typeface="Calisto MT" pitchFamily="18" charset="0"/>
              </a:rPr>
              <a:t>In reality, even if, the State decide to  endorsed a joint venture partnership model of 50% /50% split or the 60% / 40% split, the procurement costs of mines will be very high. </a:t>
            </a:r>
          </a:p>
          <a:p>
            <a:pPr algn="just">
              <a:buFont typeface="Arial" charset="0"/>
              <a:buBlip>
                <a:blip r:embed="rId2"/>
              </a:buBlip>
            </a:pPr>
            <a:r>
              <a:rPr lang="en-US" sz="2000" b="1" smtClean="0">
                <a:latin typeface="Calisto MT" pitchFamily="18" charset="0"/>
              </a:rPr>
              <a:t>Every single cent the government has to spend on nationalisation is a cent that could have gone to the poor…</a:t>
            </a:r>
          </a:p>
          <a:p>
            <a:pPr algn="just">
              <a:buFont typeface="Arial" charset="0"/>
              <a:buBlip>
                <a:blip r:embed="rId2"/>
              </a:buBlip>
            </a:pPr>
            <a:r>
              <a:rPr lang="en-US" sz="2000" smtClean="0">
                <a:latin typeface="Calisto MT" pitchFamily="18" charset="0"/>
              </a:rPr>
              <a:t>Assumed that the State’s nationalisation programme is with compensation, what will be the process? is the buyout going to be discrete or in the open market? </a:t>
            </a:r>
          </a:p>
          <a:p>
            <a:pPr algn="just">
              <a:buFont typeface="Arial" charset="0"/>
              <a:buBlip>
                <a:blip r:embed="rId2"/>
              </a:buBlip>
            </a:pPr>
            <a:r>
              <a:rPr lang="en-US" sz="2000" smtClean="0">
                <a:latin typeface="Calisto MT" pitchFamily="18" charset="0"/>
              </a:rPr>
              <a:t>Either way, asymmetry information and selfish interest will cause mine owners (especially those with obsolete and stripped mines) to inflate mine prices, given the rise in demands for mines by the State. </a:t>
            </a:r>
          </a:p>
          <a:p>
            <a:pPr algn="just">
              <a:buFont typeface="Arial" charset="0"/>
              <a:buBlip>
                <a:blip r:embed="rId2"/>
              </a:buBlip>
            </a:pPr>
            <a:r>
              <a:rPr lang="en-US" sz="2000" smtClean="0">
                <a:latin typeface="Calisto MT" pitchFamily="18" charset="0"/>
              </a:rPr>
              <a:t>Distortion in mine prices will compel the government to exceed its budge expenditure in favour of nationalisation.</a:t>
            </a:r>
          </a:p>
          <a:p>
            <a:pPr>
              <a:buFont typeface="Arial" charset="0"/>
              <a:buNone/>
            </a:pPr>
            <a:r>
              <a:rPr lang="en-US" sz="2400" b="1" smtClean="0">
                <a:latin typeface="Calisto MT" pitchFamily="18" charset="0"/>
              </a:rPr>
              <a:t>Buying out the big giant mines…</a:t>
            </a:r>
            <a:endParaRPr lang="en-US" sz="2400" smtClean="0">
              <a:latin typeface="Calisto MT" pitchFamily="18"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0" y="0"/>
            <a:ext cx="9144000" cy="914400"/>
          </a:xfrm>
        </p:spPr>
        <p:txBody>
          <a:bodyPr/>
          <a:lstStyle/>
          <a:p>
            <a:r>
              <a:rPr lang="en-US" b="1" smtClean="0">
                <a:latin typeface="Calisto MT" pitchFamily="18" charset="0"/>
              </a:rPr>
              <a:t>Buying out the big giant mines…</a:t>
            </a:r>
            <a:endParaRPr lang="en-US" smtClean="0"/>
          </a:p>
        </p:txBody>
      </p:sp>
      <p:sp>
        <p:nvSpPr>
          <p:cNvPr id="61443" name="Content Placeholder 2"/>
          <p:cNvSpPr>
            <a:spLocks noGrp="1"/>
          </p:cNvSpPr>
          <p:nvPr>
            <p:ph idx="1"/>
          </p:nvPr>
        </p:nvSpPr>
        <p:spPr>
          <a:xfrm>
            <a:off x="304800" y="1066800"/>
            <a:ext cx="8458200" cy="4419600"/>
          </a:xfrm>
        </p:spPr>
        <p:txBody>
          <a:bodyPr/>
          <a:lstStyle/>
          <a:p>
            <a:pPr>
              <a:spcBef>
                <a:spcPts val="600"/>
              </a:spcBef>
              <a:spcAft>
                <a:spcPts val="600"/>
              </a:spcAft>
              <a:buFont typeface="Arial" charset="0"/>
              <a:buBlip>
                <a:blip r:embed="rId2"/>
              </a:buBlip>
            </a:pPr>
            <a:r>
              <a:rPr lang="en-US" sz="2000" b="1" smtClean="0">
                <a:solidFill>
                  <a:srgbClr val="FF0000"/>
                </a:solidFill>
                <a:latin typeface="Calisto MT" pitchFamily="18" charset="0"/>
              </a:rPr>
              <a:t>A very rough estimate of such a value…looking at the </a:t>
            </a:r>
            <a:r>
              <a:rPr lang="en-US" sz="2000" smtClean="0">
                <a:latin typeface="Calisto MT" pitchFamily="18" charset="0"/>
              </a:rPr>
              <a:t>market capitalization of giant mining companies listed on the JSE, </a:t>
            </a:r>
            <a:r>
              <a:rPr lang="en-US" sz="2000" b="1" smtClean="0">
                <a:solidFill>
                  <a:srgbClr val="FF0000"/>
                </a:solidFill>
                <a:latin typeface="Calisto MT" pitchFamily="18" charset="0"/>
              </a:rPr>
              <a:t>which is about R1,7-trillion, or 75% of SA’s gross domestic product (GDP) for 2012/13</a:t>
            </a:r>
          </a:p>
          <a:p>
            <a:pPr>
              <a:spcBef>
                <a:spcPts val="600"/>
              </a:spcBef>
              <a:spcAft>
                <a:spcPts val="600"/>
              </a:spcAft>
              <a:buFont typeface="Arial" charset="0"/>
              <a:buBlip>
                <a:blip r:embed="rId2"/>
              </a:buBlip>
            </a:pPr>
            <a:r>
              <a:rPr lang="en-US" sz="2000" smtClean="0">
                <a:solidFill>
                  <a:srgbClr val="FF0000"/>
                </a:solidFill>
                <a:latin typeface="Calisto MT" pitchFamily="18" charset="0"/>
              </a:rPr>
              <a:t>Anglo American alone cost R270billion…</a:t>
            </a:r>
          </a:p>
          <a:p>
            <a:pPr>
              <a:spcBef>
                <a:spcPts val="600"/>
              </a:spcBef>
              <a:spcAft>
                <a:spcPts val="600"/>
              </a:spcAft>
              <a:buFont typeface="Arial" charset="0"/>
              <a:buBlip>
                <a:blip r:embed="rId2"/>
              </a:buBlip>
            </a:pPr>
            <a:r>
              <a:rPr lang="en-US" sz="2000" smtClean="0">
                <a:latin typeface="Calisto MT" pitchFamily="18" charset="0"/>
              </a:rPr>
              <a:t>Let us take the market value of a listed South African mines as R850billion …If the government were to borrow this sum at current interest rates, its interest bill would rise by about R72billion per annum</a:t>
            </a:r>
          </a:p>
          <a:p>
            <a:pPr>
              <a:spcBef>
                <a:spcPts val="600"/>
              </a:spcBef>
              <a:spcAft>
                <a:spcPts val="600"/>
              </a:spcAft>
              <a:buFont typeface="Arial" charset="0"/>
              <a:buBlip>
                <a:blip r:embed="rId2"/>
              </a:buBlip>
            </a:pPr>
            <a:r>
              <a:rPr lang="en-US" sz="2000" smtClean="0">
                <a:latin typeface="Calisto MT" pitchFamily="18" charset="0"/>
              </a:rPr>
              <a:t>This is more than 40% of the current education budget &amp; almost 8% of total state spending. Funding this would be only partly offset by the after-tax profits of such companies, which would now belong to the state (about R20bn based on current price- earnings ratios). </a:t>
            </a:r>
          </a:p>
          <a:p>
            <a:endParaRPr lang="en-US"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228600" y="152400"/>
            <a:ext cx="8915400" cy="533400"/>
          </a:xfrm>
        </p:spPr>
        <p:txBody>
          <a:bodyPr/>
          <a:lstStyle/>
          <a:p>
            <a:r>
              <a:rPr lang="en-US" b="1" smtClean="0">
                <a:latin typeface="Calisto MT" pitchFamily="18" charset="0"/>
              </a:rPr>
              <a:t>Buying out the big giant mines…</a:t>
            </a:r>
            <a:r>
              <a:rPr lang="en-US" sz="2800" i="1" smtClean="0">
                <a:latin typeface="Calisto MT" pitchFamily="18" charset="0"/>
              </a:rPr>
              <a:t>2</a:t>
            </a:r>
            <a:endParaRPr lang="en-US" i="1" smtClean="0"/>
          </a:p>
        </p:txBody>
      </p:sp>
      <p:sp>
        <p:nvSpPr>
          <p:cNvPr id="62467" name="Content Placeholder 2"/>
          <p:cNvSpPr>
            <a:spLocks noGrp="1"/>
          </p:cNvSpPr>
          <p:nvPr>
            <p:ph idx="1"/>
          </p:nvPr>
        </p:nvSpPr>
        <p:spPr>
          <a:xfrm>
            <a:off x="152400" y="685800"/>
            <a:ext cx="8991600" cy="4800600"/>
          </a:xfrm>
        </p:spPr>
        <p:txBody>
          <a:bodyPr/>
          <a:lstStyle/>
          <a:p>
            <a:endParaRPr lang="en-US" sz="2000" smtClean="0">
              <a:latin typeface="Calisto MT" pitchFamily="18" charset="0"/>
            </a:endParaRPr>
          </a:p>
          <a:p>
            <a:endParaRPr lang="en-US" sz="2000" smtClean="0">
              <a:latin typeface="Calisto MT" pitchFamily="18" charset="0"/>
            </a:endParaRPr>
          </a:p>
          <a:p>
            <a:pPr>
              <a:buFont typeface="Wingdings" pitchFamily="2" charset="2"/>
              <a:buChar char="v"/>
            </a:pPr>
            <a:r>
              <a:rPr lang="en-US" sz="2000" smtClean="0">
                <a:latin typeface="Calisto MT" pitchFamily="18" charset="0"/>
              </a:rPr>
              <a:t>If, the State ownership is limited to only 51% of the companies, </a:t>
            </a:r>
            <a:r>
              <a:rPr lang="en-US" sz="2000" smtClean="0">
                <a:solidFill>
                  <a:srgbClr val="FF0000"/>
                </a:solidFill>
                <a:latin typeface="Calisto MT" pitchFamily="18" charset="0"/>
              </a:rPr>
              <a:t>government debt would rise &gt; than 50% or R430bn. </a:t>
            </a:r>
          </a:p>
          <a:p>
            <a:pPr>
              <a:buFont typeface="Wingdings" pitchFamily="2" charset="2"/>
              <a:buChar char="v"/>
            </a:pPr>
            <a:r>
              <a:rPr lang="en-US" sz="2000" smtClean="0">
                <a:solidFill>
                  <a:srgbClr val="FF0000"/>
                </a:solidFill>
                <a:latin typeface="Calisto MT" pitchFamily="18" charset="0"/>
              </a:rPr>
              <a:t>Interest payments on R430billion will rise much more than 50%, </a:t>
            </a:r>
            <a:r>
              <a:rPr lang="en-US" sz="2000" smtClean="0">
                <a:latin typeface="Calisto MT" pitchFamily="18" charset="0"/>
              </a:rPr>
              <a:t>as such a large sum would not be available in the local capital markets without a dramatic rise in long-term interest rates, especially at a time when parastatals such as Eskom are also seeking large amounts of borrowings. </a:t>
            </a:r>
          </a:p>
          <a:p>
            <a:pPr>
              <a:buFont typeface="Wingdings" pitchFamily="2" charset="2"/>
              <a:buChar char="v"/>
            </a:pPr>
            <a:r>
              <a:rPr lang="en-US" sz="2000" smtClean="0">
                <a:solidFill>
                  <a:srgbClr val="FF0000"/>
                </a:solidFill>
                <a:latin typeface="Calisto MT" pitchFamily="18" charset="0"/>
              </a:rPr>
              <a:t>Even if the government were to borrow this money, the interest would be more than R36 billion a year – more than 20% of the education budget</a:t>
            </a:r>
            <a:r>
              <a:rPr lang="en-US" sz="2000" smtClean="0">
                <a:latin typeface="Calisto MT" pitchFamily="18" charset="0"/>
              </a:rPr>
              <a:t> (double if section 25 remains unchanged and they are required to purchase mines at full cost) </a:t>
            </a:r>
          </a:p>
          <a:p>
            <a:endParaRPr lang="en-US" sz="20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04800" y="0"/>
            <a:ext cx="8229600" cy="457200"/>
          </a:xfrm>
        </p:spPr>
        <p:txBody>
          <a:bodyPr/>
          <a:lstStyle/>
          <a:p>
            <a:r>
              <a:rPr lang="en-US" sz="3200" b="1" i="1" smtClean="0">
                <a:solidFill>
                  <a:srgbClr val="C00000"/>
                </a:solidFill>
                <a:latin typeface="Calisto MT" pitchFamily="18" charset="0"/>
              </a:rPr>
              <a:t>What does Extant Literature Says…</a:t>
            </a:r>
            <a:endParaRPr lang="en-GB" sz="3200" b="1" i="1" smtClean="0">
              <a:solidFill>
                <a:srgbClr val="C00000"/>
              </a:solidFill>
            </a:endParaRPr>
          </a:p>
        </p:txBody>
      </p:sp>
      <p:sp>
        <p:nvSpPr>
          <p:cNvPr id="17411" name="Content Placeholder 2"/>
          <p:cNvSpPr>
            <a:spLocks noGrp="1"/>
          </p:cNvSpPr>
          <p:nvPr>
            <p:ph idx="1"/>
          </p:nvPr>
        </p:nvSpPr>
        <p:spPr>
          <a:xfrm>
            <a:off x="0" y="457200"/>
            <a:ext cx="9067800" cy="5105400"/>
          </a:xfrm>
        </p:spPr>
        <p:txBody>
          <a:bodyPr/>
          <a:lstStyle/>
          <a:p>
            <a:pPr marL="173038" indent="-173038" algn="just">
              <a:spcBef>
                <a:spcPts val="600"/>
              </a:spcBef>
              <a:spcAft>
                <a:spcPts val="600"/>
              </a:spcAft>
            </a:pPr>
            <a:r>
              <a:rPr lang="en-US" sz="1300" smtClean="0">
                <a:latin typeface="Calisto MT" pitchFamily="18" charset="0"/>
              </a:rPr>
              <a:t>As a result of uncertainty in SA’s government policy &amp; decision, foreign investors are wary&amp; have hold back in funding huge investments…mixed signals to the market</a:t>
            </a:r>
          </a:p>
          <a:p>
            <a:pPr marL="173038" indent="-173038" algn="just">
              <a:spcBef>
                <a:spcPts val="600"/>
              </a:spcBef>
              <a:spcAft>
                <a:spcPts val="600"/>
              </a:spcAft>
            </a:pPr>
            <a:r>
              <a:rPr lang="en-US" sz="1300" smtClean="0">
                <a:latin typeface="Calisto MT" pitchFamily="18" charset="0"/>
              </a:rPr>
              <a:t>SA Chamber of Commerce &amp; Industry’s report on May 2011, BCI declined by 1.1 points to 85.5 – the lowest BCI so far (</a:t>
            </a:r>
            <a:r>
              <a:rPr lang="en-US" sz="1300" i="1" smtClean="0">
                <a:latin typeface="Calisto MT" pitchFamily="18" charset="0"/>
              </a:rPr>
              <a:t>explained by exogenous shock effect owing to news shock &amp; long term volatility memory </a:t>
            </a:r>
            <a:r>
              <a:rPr lang="en-US" sz="1300" smtClean="0">
                <a:latin typeface="Calisto MT" pitchFamily="18" charset="0"/>
              </a:rPr>
              <a:t>)</a:t>
            </a:r>
          </a:p>
          <a:p>
            <a:pPr marL="173038" indent="-173038" algn="just">
              <a:spcBef>
                <a:spcPts val="600"/>
              </a:spcBef>
              <a:spcAft>
                <a:spcPts val="600"/>
              </a:spcAft>
            </a:pPr>
            <a:r>
              <a:rPr lang="en-US" sz="1300" smtClean="0">
                <a:latin typeface="Calisto MT" pitchFamily="18" charset="0"/>
              </a:rPr>
              <a:t>21 yrs ago, Brown (1990) predicted</a:t>
            </a:r>
            <a:r>
              <a:rPr lang="en-US" sz="1300" b="1" smtClean="0">
                <a:latin typeface="Calisto MT" pitchFamily="18" charset="0"/>
              </a:rPr>
              <a:t> </a:t>
            </a:r>
            <a:r>
              <a:rPr lang="en-US" sz="1300" smtClean="0">
                <a:latin typeface="Calisto MT" pitchFamily="18" charset="0"/>
              </a:rPr>
              <a:t>the materialization an economic debate focusing on nationalization.. . “such a debate will be an integral part of the post-Apartheid government …”</a:t>
            </a:r>
          </a:p>
          <a:p>
            <a:pPr marL="173038" indent="-173038" algn="just">
              <a:spcBef>
                <a:spcPts val="600"/>
              </a:spcBef>
              <a:spcAft>
                <a:spcPts val="600"/>
              </a:spcAft>
            </a:pPr>
            <a:r>
              <a:rPr lang="en-US" sz="1300" smtClean="0">
                <a:latin typeface="Calisto MT" pitchFamily="18" charset="0"/>
              </a:rPr>
              <a:t>Out rightly, </a:t>
            </a:r>
            <a:r>
              <a:rPr lang="en-US" sz="1300" b="1" smtClean="0">
                <a:latin typeface="Calisto MT" pitchFamily="18" charset="0"/>
              </a:rPr>
              <a:t>we argued that nationalisation is not bad </a:t>
            </a:r>
            <a:r>
              <a:rPr lang="en-US" sz="1300" b="1" i="1" smtClean="0">
                <a:latin typeface="Calisto MT" pitchFamily="18" charset="0"/>
              </a:rPr>
              <a:t>per se</a:t>
            </a:r>
            <a:r>
              <a:rPr lang="en-US" sz="1300" b="1" smtClean="0">
                <a:latin typeface="Calisto MT" pitchFamily="18" charset="0"/>
              </a:rPr>
              <a:t> but it depends on its implementation strategy and capacity of the State to effectively manage SOEs. </a:t>
            </a:r>
            <a:r>
              <a:rPr lang="en-US" sz="1300" smtClean="0">
                <a:latin typeface="Calisto MT" pitchFamily="18" charset="0"/>
              </a:rPr>
              <a:t>For instance, Yack (1999), nationalization of the political community has traditionally been accompanied by modernization and nation building. Also, Chang (2007) cited various instances where countries (such as Malaysia, Brazil, France, Singapore, South Korea, Brazil) have strategically utilize nationalization process to build State capacity, improve its fiscus and spur industrialization. This is parallel to ANCYL’s argument </a:t>
            </a:r>
            <a:r>
              <a:rPr lang="en-US" sz="1300" smtClean="0">
                <a:solidFill>
                  <a:srgbClr val="FF0000"/>
                </a:solidFill>
                <a:latin typeface="Calisto MT" pitchFamily="18" charset="0"/>
              </a:rPr>
              <a:t>(</a:t>
            </a:r>
            <a:r>
              <a:rPr lang="en-US" sz="1300" i="1" smtClean="0">
                <a:solidFill>
                  <a:srgbClr val="FF0000"/>
                </a:solidFill>
                <a:latin typeface="Calisto MT" pitchFamily="18" charset="0"/>
              </a:rPr>
              <a:t>cf. </a:t>
            </a:r>
            <a:r>
              <a:rPr lang="en-US" sz="1300" smtClean="0">
                <a:solidFill>
                  <a:srgbClr val="FF0000"/>
                </a:solidFill>
                <a:latin typeface="Calisto MT" pitchFamily="18" charset="0"/>
              </a:rPr>
              <a:t>pg.12, par.46 of ANCYL’s document)</a:t>
            </a:r>
          </a:p>
          <a:p>
            <a:pPr marL="173038" indent="-173038" algn="just">
              <a:spcBef>
                <a:spcPts val="600"/>
              </a:spcBef>
              <a:spcAft>
                <a:spcPts val="600"/>
              </a:spcAft>
            </a:pPr>
            <a:r>
              <a:rPr lang="en-US" sz="1300" smtClean="0">
                <a:latin typeface="Calisto MT" pitchFamily="18" charset="0"/>
              </a:rPr>
              <a:t>However, countries that implement nationalization programmes, habitually encounter an </a:t>
            </a:r>
            <a:r>
              <a:rPr lang="en-US" sz="1300" i="1" smtClean="0">
                <a:latin typeface="Calisto MT" pitchFamily="18" charset="0"/>
              </a:rPr>
              <a:t>unsustainable economic growth </a:t>
            </a:r>
            <a:r>
              <a:rPr lang="en-US" sz="1300" smtClean="0">
                <a:latin typeface="Calisto MT" pitchFamily="18" charset="0"/>
              </a:rPr>
              <a:t>due to ‘crowding out’ of private investments vital for domestic growth, social development and building infrastructure capacity as private sector participation diminishes (</a:t>
            </a:r>
            <a:r>
              <a:rPr lang="en-US" sz="1300" i="1" smtClean="0">
                <a:latin typeface="Calisto MT" pitchFamily="18" charset="0"/>
              </a:rPr>
              <a:t>cf.</a:t>
            </a:r>
            <a:r>
              <a:rPr lang="en-US" sz="1300" smtClean="0">
                <a:latin typeface="Calisto MT" pitchFamily="18" charset="0"/>
              </a:rPr>
              <a:t> Urbach, 2011; Roy, 2006). Usually, nationalized industries have the tendency to consume government revenues rather than supplementing it (</a:t>
            </a:r>
            <a:r>
              <a:rPr lang="en-US" sz="1300" i="1" smtClean="0">
                <a:latin typeface="Calisto MT" pitchFamily="18" charset="0"/>
              </a:rPr>
              <a:t>cf. </a:t>
            </a:r>
            <a:r>
              <a:rPr lang="en-US" sz="1300" smtClean="0">
                <a:latin typeface="Calisto MT" pitchFamily="18" charset="0"/>
              </a:rPr>
              <a:t>Louw, 1999) . </a:t>
            </a:r>
          </a:p>
          <a:p>
            <a:pPr marL="173038" indent="-173038" algn="just">
              <a:spcBef>
                <a:spcPts val="600"/>
              </a:spcBef>
              <a:spcAft>
                <a:spcPts val="600"/>
              </a:spcAft>
            </a:pPr>
            <a:r>
              <a:rPr lang="en-US" sz="1300" smtClean="0">
                <a:latin typeface="Calisto MT" pitchFamily="18" charset="0"/>
              </a:rPr>
              <a:t>According to  Brown (1990), Boyer(2007), Hicken et.al (2008) and Rosa et.al(2008), government ownership is common in the poor(est) countries. The weak operational and financial performance of these SOEs (in the long run) retard financial system development and restrict economic growth, mostly due to their impact on productivity. </a:t>
            </a:r>
          </a:p>
          <a:p>
            <a:pPr marL="173038" indent="-173038" algn="just">
              <a:spcBef>
                <a:spcPts val="600"/>
              </a:spcBef>
              <a:spcAft>
                <a:spcPts val="600"/>
              </a:spcAft>
            </a:pPr>
            <a:r>
              <a:rPr lang="en-US" sz="1300" smtClean="0">
                <a:latin typeface="Calisto MT" pitchFamily="18" charset="0"/>
              </a:rPr>
              <a:t>In sum, Suttner (2011) in his argument against the call for nationalization captured this clearly in his statement that “</a:t>
            </a:r>
            <a:r>
              <a:rPr lang="en-US" sz="1300" i="1" smtClean="0">
                <a:latin typeface="Calisto MT" pitchFamily="18" charset="0"/>
              </a:rPr>
              <a:t>Experience has taught us that </a:t>
            </a:r>
            <a:r>
              <a:rPr lang="en-US" sz="1300" i="1" u="sng" smtClean="0">
                <a:latin typeface="Calisto MT" pitchFamily="18" charset="0"/>
              </a:rPr>
              <a:t>not everything in the name of the poor is actually about the poor</a:t>
            </a:r>
            <a:r>
              <a:rPr lang="en-US" sz="1300" i="1" smtClean="0">
                <a:latin typeface="Calisto MT" pitchFamily="18" charset="0"/>
              </a:rPr>
              <a:t>.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0" y="274638"/>
            <a:ext cx="9144000" cy="639762"/>
          </a:xfrm>
        </p:spPr>
        <p:txBody>
          <a:bodyPr/>
          <a:lstStyle/>
          <a:p>
            <a:r>
              <a:rPr lang="en-US" b="1" smtClean="0">
                <a:latin typeface="Calisto MT" pitchFamily="18" charset="0"/>
              </a:rPr>
              <a:t>Buying out the big giant mines…</a:t>
            </a:r>
            <a:r>
              <a:rPr lang="en-US" sz="3200" i="1" smtClean="0">
                <a:latin typeface="Calisto MT" pitchFamily="18" charset="0"/>
              </a:rPr>
              <a:t>3</a:t>
            </a:r>
            <a:endParaRPr lang="en-US" sz="3200" i="1" smtClean="0"/>
          </a:p>
        </p:txBody>
      </p:sp>
      <p:sp>
        <p:nvSpPr>
          <p:cNvPr id="3" name="Content Placeholder 2"/>
          <p:cNvSpPr>
            <a:spLocks noGrp="1"/>
          </p:cNvSpPr>
          <p:nvPr>
            <p:ph idx="1"/>
          </p:nvPr>
        </p:nvSpPr>
        <p:spPr>
          <a:xfrm>
            <a:off x="228600" y="1295400"/>
            <a:ext cx="8915400" cy="4191000"/>
          </a:xfrm>
        </p:spPr>
        <p:txBody>
          <a:bodyPr/>
          <a:lstStyle/>
          <a:p>
            <a:pPr>
              <a:buFont typeface="Arial" charset="0"/>
              <a:buBlip>
                <a:blip r:embed="rId2"/>
              </a:buBlip>
              <a:defRPr/>
            </a:pPr>
            <a:r>
              <a:rPr lang="en-US" sz="2000" dirty="0" smtClean="0">
                <a:latin typeface="Calisto MT" pitchFamily="18" charset="0"/>
              </a:rPr>
              <a:t> Expenditure Trade-off = Capital for procurement, maintenance and ongoing investment for State Owned mines will come out of the State budget – money normally used for much needed social services such as education, public health and crime prevention. </a:t>
            </a:r>
          </a:p>
          <a:p>
            <a:pPr>
              <a:buFont typeface="Arial" charset="0"/>
              <a:buNone/>
              <a:defRPr/>
            </a:pPr>
            <a:endParaRPr lang="en-US" sz="2400" dirty="0" smtClean="0">
              <a:latin typeface="Calisto MT" pitchFamily="18" charset="0"/>
            </a:endParaRPr>
          </a:p>
          <a:p>
            <a:pPr marL="57150" indent="0" algn="ctr">
              <a:buFont typeface="Arial" charset="0"/>
              <a:buNone/>
              <a:tabLst>
                <a:tab pos="57150" algn="l"/>
              </a:tabLst>
              <a:defRPr/>
            </a:pPr>
            <a:r>
              <a:rPr lang="en-US" sz="2000" dirty="0" smtClean="0">
                <a:latin typeface="Calisto MT" pitchFamily="18" charset="0"/>
              </a:rPr>
              <a:t>“</a:t>
            </a:r>
            <a:r>
              <a:rPr lang="en-US" sz="2000" i="1" dirty="0" smtClean="0">
                <a:latin typeface="Calisto MT" pitchFamily="18" charset="0"/>
              </a:rPr>
              <a:t>Experience has taught us that not everything in the name of the poor is actually about the poor. Patronage, which subverts democracy and economic development, is not new, but it may now operate on a much wider scale and converges with high level of corruption. This is not just undermining bit it attacks the poor and the hard won democratic gains of 1994</a:t>
            </a:r>
            <a:r>
              <a:rPr lang="en-US" sz="2000" dirty="0" smtClean="0">
                <a:latin typeface="Calisto MT" pitchFamily="18" charset="0"/>
              </a:rPr>
              <a:t>” – Raymond Suttner, 2011</a:t>
            </a:r>
          </a:p>
          <a:p>
            <a:pPr>
              <a:defRPr/>
            </a:pP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a:xfrm>
            <a:off x="0" y="304800"/>
            <a:ext cx="9144000" cy="533400"/>
          </a:xfrm>
        </p:spPr>
        <p:txBody>
          <a:bodyPr/>
          <a:lstStyle/>
          <a:p>
            <a:r>
              <a:rPr lang="en-US" sz="3200" b="1" smtClean="0">
                <a:latin typeface="Calisto MT" pitchFamily="18" charset="0"/>
              </a:rPr>
              <a:t>Conclusion</a:t>
            </a:r>
          </a:p>
        </p:txBody>
      </p:sp>
      <p:sp>
        <p:nvSpPr>
          <p:cNvPr id="3" name="Content Placeholder 2"/>
          <p:cNvSpPr>
            <a:spLocks noGrp="1"/>
          </p:cNvSpPr>
          <p:nvPr>
            <p:ph idx="1"/>
          </p:nvPr>
        </p:nvSpPr>
        <p:spPr>
          <a:xfrm>
            <a:off x="0" y="1066800"/>
            <a:ext cx="9144000" cy="4572000"/>
          </a:xfrm>
        </p:spPr>
        <p:txBody>
          <a:bodyPr/>
          <a:lstStyle/>
          <a:p>
            <a:pPr>
              <a:buFont typeface="Arial" charset="0"/>
              <a:buBlip>
                <a:blip r:embed="rId2"/>
              </a:buBlip>
              <a:defRPr/>
            </a:pPr>
            <a:r>
              <a:rPr lang="en-US" sz="2000" dirty="0" smtClean="0">
                <a:latin typeface="Calisto MT" pitchFamily="18" charset="0"/>
              </a:rPr>
              <a:t>Nationalization is a serious business and entails a lot of strategies. </a:t>
            </a:r>
          </a:p>
          <a:p>
            <a:pPr>
              <a:buFont typeface="Arial" charset="0"/>
              <a:buBlip>
                <a:blip r:embed="rId2"/>
              </a:buBlip>
              <a:defRPr/>
            </a:pPr>
            <a:r>
              <a:rPr lang="en-US" sz="2000" dirty="0" smtClean="0">
                <a:latin typeface="Calisto MT" pitchFamily="18" charset="0"/>
              </a:rPr>
              <a:t>The question is: </a:t>
            </a:r>
            <a:r>
              <a:rPr lang="en-US" sz="2000" b="1" i="1" dirty="0" smtClean="0">
                <a:latin typeface="Calisto MT" pitchFamily="18" charset="0"/>
              </a:rPr>
              <a:t>Is South Africa government ready for nationalization in the light of real-life evidence? </a:t>
            </a:r>
          </a:p>
          <a:p>
            <a:pPr>
              <a:buFont typeface="Arial" charset="0"/>
              <a:buBlip>
                <a:blip r:embed="rId2"/>
              </a:buBlip>
              <a:defRPr/>
            </a:pPr>
            <a:r>
              <a:rPr lang="en-US" sz="2000" dirty="0" smtClean="0">
                <a:latin typeface="Calisto MT" pitchFamily="18" charset="0"/>
              </a:rPr>
              <a:t>Clearly, risk is an inherent to mining and South Africa mines are risky, for people and the environment. </a:t>
            </a:r>
          </a:p>
          <a:p>
            <a:pPr>
              <a:buFont typeface="Arial" charset="0"/>
              <a:buBlip>
                <a:blip r:embed="rId2"/>
              </a:buBlip>
              <a:defRPr/>
            </a:pPr>
            <a:r>
              <a:rPr lang="en-US" sz="2000" dirty="0" smtClean="0">
                <a:solidFill>
                  <a:srgbClr val="FF0000"/>
                </a:solidFill>
                <a:latin typeface="Calisto MT" pitchFamily="18" charset="0"/>
              </a:rPr>
              <a:t>If mines are nationalised, the next time there is a serious accident, government will be accountable, not Anglo American or one of the other large groups. </a:t>
            </a:r>
            <a:r>
              <a:rPr lang="en-US" sz="2000" dirty="0" smtClean="0">
                <a:solidFill>
                  <a:schemeClr val="tx1">
                    <a:lumMod val="95000"/>
                    <a:lumOff val="5000"/>
                  </a:schemeClr>
                </a:solidFill>
                <a:latin typeface="Calisto MT" pitchFamily="18" charset="0"/>
              </a:rPr>
              <a:t>Yet large mining companies tends to be more experienced at handling risk and safety management than the state.</a:t>
            </a:r>
          </a:p>
          <a:p>
            <a:pPr>
              <a:buFont typeface="Arial" charset="0"/>
              <a:buBlip>
                <a:blip r:embed="rId2"/>
              </a:buBlip>
              <a:defRPr/>
            </a:pPr>
            <a:r>
              <a:rPr lang="en-US" sz="2000" i="1" dirty="0" smtClean="0">
                <a:solidFill>
                  <a:srgbClr val="7030A0"/>
                </a:solidFill>
                <a:latin typeface="Calisto MT" pitchFamily="18" charset="0"/>
              </a:rPr>
              <a:t>The intention of BEE (or BBBEE) was to enhance transformation that will benefit all South Africans, however, one of the critique is that, BEE has </a:t>
            </a:r>
            <a:r>
              <a:rPr lang="en-US" sz="2000" i="1" u="sng" dirty="0" smtClean="0">
                <a:solidFill>
                  <a:srgbClr val="7030A0"/>
                </a:solidFill>
                <a:latin typeface="Calisto MT" pitchFamily="18" charset="0"/>
              </a:rPr>
              <a:t>failed to trickle down to the poor</a:t>
            </a:r>
            <a:r>
              <a:rPr lang="en-US" sz="2000" i="1" dirty="0" smtClean="0">
                <a:solidFill>
                  <a:srgbClr val="7030A0"/>
                </a:solidFill>
                <a:latin typeface="Calisto MT" pitchFamily="18" charset="0"/>
              </a:rPr>
              <a:t>. The result of BEE is the emergence of  black South Africa “middle class” that are rich and socialites</a:t>
            </a:r>
            <a:r>
              <a:rPr lang="en-US" sz="2000" dirty="0" smtClean="0">
                <a:solidFill>
                  <a:srgbClr val="7030A0"/>
                </a:solidFill>
                <a:latin typeface="Calisto MT" pitchFamily="18" charset="0"/>
              </a:rPr>
              <a:t>. </a:t>
            </a:r>
            <a:endParaRPr lang="en-US" sz="2000" dirty="0">
              <a:solidFill>
                <a:srgbClr val="7030A0"/>
              </a:solidFill>
              <a:latin typeface="Calisto MT" pitchFamily="18"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457200" y="4953000"/>
            <a:ext cx="8458200" cy="563563"/>
          </a:xfrm>
        </p:spPr>
        <p:txBody>
          <a:bodyPr/>
          <a:lstStyle/>
          <a:p>
            <a:r>
              <a:rPr lang="en-US" sz="3600" smtClean="0">
                <a:latin typeface="Calisto MT" pitchFamily="18" charset="0"/>
              </a:rPr>
              <a:t>What the State might want to look into…</a:t>
            </a:r>
          </a:p>
        </p:txBody>
      </p:sp>
      <p:sp>
        <p:nvSpPr>
          <p:cNvPr id="3" name="Content Placeholder 2"/>
          <p:cNvSpPr>
            <a:spLocks noGrp="1"/>
          </p:cNvSpPr>
          <p:nvPr>
            <p:ph idx="1"/>
          </p:nvPr>
        </p:nvSpPr>
        <p:spPr>
          <a:xfrm>
            <a:off x="304800" y="457200"/>
            <a:ext cx="8229600" cy="4373563"/>
          </a:xfrm>
        </p:spPr>
        <p:txBody>
          <a:bodyPr/>
          <a:lstStyle/>
          <a:p>
            <a:pPr marL="0" indent="0" algn="ctr">
              <a:buFont typeface="Arial" charset="0"/>
              <a:buNone/>
              <a:defRPr/>
            </a:pPr>
            <a:r>
              <a:rPr lang="en-US" sz="2400" i="1" dirty="0" smtClean="0">
                <a:solidFill>
                  <a:srgbClr val="7030A0"/>
                </a:solidFill>
                <a:latin typeface="Calisto MT" pitchFamily="18" charset="0"/>
              </a:rPr>
              <a:t>South Africa is a very resilient, yet powerful country with sagacious leaders. The selfless sacrifices made by various great political leaders, no matter how small or large, has been fruitful thus far. On all balance of evidence, the nationalisation debate is gaining ground quickly in South Africa. </a:t>
            </a:r>
          </a:p>
          <a:p>
            <a:pPr marL="0" indent="0" algn="ctr">
              <a:buFont typeface="Arial" charset="0"/>
              <a:buNone/>
              <a:defRPr/>
            </a:pPr>
            <a:r>
              <a:rPr lang="en-US" sz="2400" b="1" i="1" dirty="0" smtClean="0">
                <a:latin typeface="Calisto MT" pitchFamily="18" charset="0"/>
              </a:rPr>
              <a:t>Nationalisation is not inherently bad or good, it has favoured some countries, whereas, it destroyed others terribly.</a:t>
            </a:r>
            <a:r>
              <a:rPr lang="en-US" sz="2400" i="1" dirty="0" smtClean="0">
                <a:latin typeface="Calisto MT" pitchFamily="18" charset="0"/>
              </a:rPr>
              <a:t> South Africa case is a classical case in the sense that, that country is sitting on a golden egg – copious mineral resources underneath the soil whilst South Africa faces various macroeconomic and social challenges. </a:t>
            </a:r>
          </a:p>
          <a:p>
            <a:pPr>
              <a:defRPr/>
            </a:pP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a:xfrm>
            <a:off x="152400" y="152400"/>
            <a:ext cx="8991600" cy="381000"/>
          </a:xfrm>
        </p:spPr>
        <p:txBody>
          <a:bodyPr/>
          <a:lstStyle/>
          <a:p>
            <a:r>
              <a:rPr lang="en-US" sz="3600" b="1" smtClean="0">
                <a:latin typeface="Calisto MT" pitchFamily="18" charset="0"/>
              </a:rPr>
              <a:t>Suggestions…(1)</a:t>
            </a:r>
          </a:p>
        </p:txBody>
      </p:sp>
      <p:sp>
        <p:nvSpPr>
          <p:cNvPr id="66563" name="Content Placeholder 2"/>
          <p:cNvSpPr>
            <a:spLocks noGrp="1"/>
          </p:cNvSpPr>
          <p:nvPr>
            <p:ph idx="1"/>
          </p:nvPr>
        </p:nvSpPr>
        <p:spPr>
          <a:xfrm>
            <a:off x="152400" y="762000"/>
            <a:ext cx="8839200" cy="4724400"/>
          </a:xfrm>
        </p:spPr>
        <p:txBody>
          <a:bodyPr/>
          <a:lstStyle/>
          <a:p>
            <a:pPr algn="just">
              <a:buFont typeface="Arial" charset="0"/>
              <a:buBlip>
                <a:blip r:embed="rId2"/>
              </a:buBlip>
            </a:pPr>
            <a:r>
              <a:rPr lang="en-US" sz="2000" smtClean="0">
                <a:latin typeface="Calisto MT" pitchFamily="18" charset="0"/>
              </a:rPr>
              <a:t>The issue of nationalisation must be carefully debated with intense analysis to question all the pros and cons, answer all anticipated questions and weigh all scenarios…IF an alternative programme such an equal public/private partnership like Namibia and Botswana would be feasible.</a:t>
            </a:r>
          </a:p>
          <a:p>
            <a:pPr algn="just">
              <a:buFont typeface="Arial" charset="0"/>
              <a:buBlip>
                <a:blip r:embed="rId2"/>
              </a:buBlip>
            </a:pPr>
            <a:r>
              <a:rPr lang="en-US" sz="2000" smtClean="0">
                <a:latin typeface="Calisto MT" pitchFamily="18" charset="0"/>
              </a:rPr>
              <a:t>IF nationalisation of mines is the feasible option…given the real-life evidence of other countries</a:t>
            </a:r>
            <a:r>
              <a:rPr lang="en-US" sz="2000" b="1" smtClean="0">
                <a:latin typeface="Calisto MT" pitchFamily="18" charset="0"/>
              </a:rPr>
              <a:t>…the government should strategically ensure a successful transition, to retain critical human capital and technical skills needed to run these nationalized mines.</a:t>
            </a:r>
          </a:p>
          <a:p>
            <a:pPr algn="just">
              <a:buFont typeface="Arial" charset="0"/>
              <a:buBlip>
                <a:blip r:embed="rId2"/>
              </a:buBlip>
            </a:pPr>
            <a:r>
              <a:rPr lang="en-US" sz="2000" smtClean="0">
                <a:latin typeface="Calisto MT" pitchFamily="18" charset="0"/>
              </a:rPr>
              <a:t>IF nationalisation is not a preferred option...the State should structure the existing tax regime to enhance revenue collection. That is SA government should consult its tax analysts and experts to review the possibility of structuring  the resource rent tax (RTT) in addition to the existing corporate tax as a percentage of profit.</a:t>
            </a:r>
          </a:p>
          <a:p>
            <a:pPr algn="just">
              <a:buFont typeface="Arial" charset="0"/>
              <a:buBlip>
                <a:blip r:embed="rId2"/>
              </a:buBlip>
            </a:pPr>
            <a:r>
              <a:rPr lang="en-US" sz="2000" smtClean="0">
                <a:latin typeface="Calisto MT" pitchFamily="18" charset="0"/>
              </a:rPr>
              <a:t>As this, would allow the government to gather differential rents for above grades and windfall profits. </a:t>
            </a:r>
          </a:p>
          <a:p>
            <a:pPr algn="just">
              <a:buFont typeface="Arial" charset="0"/>
              <a:buBlip>
                <a:blip r:embed="rId2"/>
              </a:buBlip>
            </a:pPr>
            <a:endParaRPr lang="en-US" sz="2000" smtClean="0">
              <a:latin typeface="Calisto MT" pitchFamily="18" charset="0"/>
            </a:endParaRPr>
          </a:p>
          <a:p>
            <a:pPr algn="just">
              <a:buFont typeface="Arial" charset="0"/>
              <a:buBlip>
                <a:blip r:embed="rId2"/>
              </a:buBlip>
            </a:pPr>
            <a:endParaRPr lang="en-US" sz="2000" b="1" smtClean="0">
              <a:latin typeface="Calisto MT" pitchFamily="18" charset="0"/>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a:xfrm>
            <a:off x="0" y="152400"/>
            <a:ext cx="9144000" cy="685800"/>
          </a:xfrm>
        </p:spPr>
        <p:txBody>
          <a:bodyPr/>
          <a:lstStyle/>
          <a:p>
            <a:r>
              <a:rPr lang="en-US" sz="3600" b="1" smtClean="0">
                <a:latin typeface="Calisto MT" pitchFamily="18" charset="0"/>
              </a:rPr>
              <a:t>Suggestions….</a:t>
            </a:r>
            <a:r>
              <a:rPr lang="en-US" sz="3200" b="1" smtClean="0">
                <a:latin typeface="Calisto MT" pitchFamily="18" charset="0"/>
              </a:rPr>
              <a:t>contd. (2)</a:t>
            </a:r>
            <a:endParaRPr lang="en-US" smtClean="0"/>
          </a:p>
        </p:txBody>
      </p:sp>
      <p:sp>
        <p:nvSpPr>
          <p:cNvPr id="67587" name="Content Placeholder 2"/>
          <p:cNvSpPr>
            <a:spLocks noGrp="1"/>
          </p:cNvSpPr>
          <p:nvPr>
            <p:ph idx="1"/>
          </p:nvPr>
        </p:nvSpPr>
        <p:spPr>
          <a:xfrm>
            <a:off x="304800" y="1143000"/>
            <a:ext cx="8534400" cy="4419600"/>
          </a:xfrm>
        </p:spPr>
        <p:txBody>
          <a:bodyPr/>
          <a:lstStyle/>
          <a:p>
            <a:pPr>
              <a:spcBef>
                <a:spcPts val="600"/>
              </a:spcBef>
              <a:spcAft>
                <a:spcPts val="600"/>
              </a:spcAft>
              <a:buFont typeface="Arial" charset="0"/>
              <a:buBlip>
                <a:blip r:embed="rId2"/>
              </a:buBlip>
            </a:pPr>
            <a:r>
              <a:rPr lang="en-US" sz="2000" smtClean="0">
                <a:latin typeface="Calisto MT" pitchFamily="18" charset="0"/>
              </a:rPr>
              <a:t>A resource rent tax would provide the government its share of the differential rents embodied in rich and/or amenable mineral deposits.</a:t>
            </a:r>
          </a:p>
          <a:p>
            <a:pPr>
              <a:spcBef>
                <a:spcPts val="600"/>
              </a:spcBef>
              <a:spcAft>
                <a:spcPts val="600"/>
              </a:spcAft>
              <a:buFont typeface="Arial" charset="0"/>
              <a:buBlip>
                <a:blip r:embed="rId2"/>
              </a:buBlip>
            </a:pPr>
            <a:r>
              <a:rPr lang="en-US" sz="2000" smtClean="0">
                <a:latin typeface="Calisto MT" pitchFamily="18" charset="0"/>
              </a:rPr>
              <a:t>Government should encourage the participation of black South Africa in the domestic financial market in terms of savings and investments. </a:t>
            </a:r>
          </a:p>
          <a:p>
            <a:pPr>
              <a:spcBef>
                <a:spcPts val="600"/>
              </a:spcBef>
              <a:spcAft>
                <a:spcPts val="600"/>
              </a:spcAft>
              <a:buFont typeface="Arial" charset="0"/>
              <a:buBlip>
                <a:blip r:embed="rId2"/>
              </a:buBlip>
            </a:pPr>
            <a:r>
              <a:rPr lang="en-US" sz="2000" smtClean="0">
                <a:latin typeface="Calisto MT" pitchFamily="18" charset="0"/>
              </a:rPr>
              <a:t>Local companies must utilize the advantage of South Africa’s sophisticated Stock Exchange to raise needed capital, equity and listing. This will reduce the dominance of foreign and/or private investors. </a:t>
            </a:r>
          </a:p>
          <a:p>
            <a:pPr>
              <a:spcBef>
                <a:spcPts val="600"/>
              </a:spcBef>
              <a:spcAft>
                <a:spcPts val="600"/>
              </a:spcAft>
              <a:buFont typeface="Arial" charset="0"/>
              <a:buBlip>
                <a:blip r:embed="rId2"/>
              </a:buBlip>
            </a:pPr>
            <a:r>
              <a:rPr lang="en-US" sz="2000" smtClean="0">
                <a:latin typeface="Calisto MT" pitchFamily="18" charset="0"/>
              </a:rPr>
              <a:t>More companies like African Rainbow Minerals should be established</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a:xfrm>
            <a:off x="152400" y="0"/>
            <a:ext cx="8991600" cy="609600"/>
          </a:xfrm>
        </p:spPr>
        <p:txBody>
          <a:bodyPr/>
          <a:lstStyle/>
          <a:p>
            <a:r>
              <a:rPr lang="en-US" sz="3600" b="1" smtClean="0">
                <a:latin typeface="Calisto MT" pitchFamily="18" charset="0"/>
              </a:rPr>
              <a:t>Suggestions….</a:t>
            </a:r>
            <a:r>
              <a:rPr lang="en-US" sz="3200" b="1" smtClean="0">
                <a:latin typeface="Calisto MT" pitchFamily="18" charset="0"/>
              </a:rPr>
              <a:t>contd. (3)</a:t>
            </a:r>
            <a:endParaRPr lang="en-US" smtClean="0"/>
          </a:p>
        </p:txBody>
      </p:sp>
      <p:sp>
        <p:nvSpPr>
          <p:cNvPr id="68611" name="Content Placeholder 2"/>
          <p:cNvSpPr>
            <a:spLocks noGrp="1"/>
          </p:cNvSpPr>
          <p:nvPr>
            <p:ph idx="1"/>
          </p:nvPr>
        </p:nvSpPr>
        <p:spPr>
          <a:xfrm>
            <a:off x="228600" y="838200"/>
            <a:ext cx="8686800" cy="4724400"/>
          </a:xfrm>
        </p:spPr>
        <p:txBody>
          <a:bodyPr/>
          <a:lstStyle/>
          <a:p>
            <a:pPr algn="just">
              <a:buFont typeface="Arial" charset="0"/>
              <a:buBlip>
                <a:blip r:embed="rId2"/>
              </a:buBlip>
            </a:pPr>
            <a:r>
              <a:rPr lang="en-US" sz="2000" smtClean="0">
                <a:latin typeface="Calisto MT" pitchFamily="18" charset="0"/>
              </a:rPr>
              <a:t>However, this transformation and empowerment process has been very slow…policy makers should take this into account &amp; enforce the existing MPRDA via monitoring, scrutiny and promulgate a beneficiation policy that will be applicable. </a:t>
            </a:r>
          </a:p>
          <a:p>
            <a:pPr algn="just">
              <a:buFont typeface="Arial" charset="0"/>
              <a:buBlip>
                <a:blip r:embed="rId2"/>
              </a:buBlip>
            </a:pPr>
            <a:r>
              <a:rPr lang="en-US" sz="2000" smtClean="0">
                <a:latin typeface="Calisto MT" pitchFamily="18" charset="0"/>
              </a:rPr>
              <a:t>To avoid sticky situations,  the State should </a:t>
            </a:r>
            <a:r>
              <a:rPr lang="en-US" sz="2000" b="1" smtClean="0">
                <a:latin typeface="Calisto MT" pitchFamily="18" charset="0"/>
              </a:rPr>
              <a:t>foster a friendly interaction and/or negotiation </a:t>
            </a:r>
            <a:r>
              <a:rPr lang="en-US" sz="2000" smtClean="0">
                <a:latin typeface="Calisto MT" pitchFamily="18" charset="0"/>
              </a:rPr>
              <a:t>with foreign owners and private mining entities. </a:t>
            </a:r>
            <a:r>
              <a:rPr lang="en-US" sz="2000" i="1" smtClean="0">
                <a:latin typeface="Calisto MT" pitchFamily="18" charset="0"/>
              </a:rPr>
              <a:t>For instance, Anglo America contribute regularly contributed 2% - 2.5% to the country's GDP, paid more than 10 billion rand in taxes in 2009, and is the largest private sector employer, with about 110,000 employees and contractors.</a:t>
            </a:r>
          </a:p>
          <a:p>
            <a:pPr algn="just">
              <a:buFont typeface="Arial" charset="0"/>
              <a:buBlip>
                <a:blip r:embed="rId2"/>
              </a:buBlip>
            </a:pPr>
            <a:r>
              <a:rPr lang="en-US" sz="2000" smtClean="0">
                <a:latin typeface="Calisto MT" pitchFamily="18" charset="0"/>
              </a:rPr>
              <a:t>There is a stark evidence that some private mining companies have fallen short in a number of operational areas such as  beneficiation, capital expansion, in comparison to competitor economies such as Australia and in its contribution to skills and industrial development. The State should use its lawful power to force mining companies to set up viable projects</a:t>
            </a:r>
          </a:p>
          <a:p>
            <a:pPr algn="just">
              <a:buFont typeface="Arial" charset="0"/>
              <a:buBlip>
                <a:blip r:embed="rId2"/>
              </a:buBlip>
            </a:pPr>
            <a:endParaRPr lang="en-US" sz="2000" smtClean="0">
              <a:latin typeface="Calisto MT" pitchFamily="18"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a:xfrm>
            <a:off x="0" y="0"/>
            <a:ext cx="8991600" cy="762000"/>
          </a:xfrm>
        </p:spPr>
        <p:txBody>
          <a:bodyPr/>
          <a:lstStyle/>
          <a:p>
            <a:r>
              <a:rPr lang="en-US" sz="3600" b="1" smtClean="0">
                <a:latin typeface="Calisto MT" pitchFamily="18" charset="0"/>
              </a:rPr>
              <a:t>Suggestions….</a:t>
            </a:r>
            <a:r>
              <a:rPr lang="en-US" sz="3200" b="1" smtClean="0">
                <a:latin typeface="Calisto MT" pitchFamily="18" charset="0"/>
              </a:rPr>
              <a:t>contd. (4)</a:t>
            </a:r>
            <a:endParaRPr lang="en-US" smtClean="0"/>
          </a:p>
        </p:txBody>
      </p:sp>
      <p:sp>
        <p:nvSpPr>
          <p:cNvPr id="69635" name="Content Placeholder 2"/>
          <p:cNvSpPr>
            <a:spLocks noGrp="1"/>
          </p:cNvSpPr>
          <p:nvPr>
            <p:ph idx="1"/>
          </p:nvPr>
        </p:nvSpPr>
        <p:spPr>
          <a:xfrm>
            <a:off x="152400" y="914400"/>
            <a:ext cx="8763000" cy="4572000"/>
          </a:xfrm>
        </p:spPr>
        <p:txBody>
          <a:bodyPr/>
          <a:lstStyle/>
          <a:p>
            <a:pPr>
              <a:spcBef>
                <a:spcPts val="600"/>
              </a:spcBef>
              <a:buFont typeface="Arial" charset="0"/>
              <a:buBlip>
                <a:blip r:embed="rId2"/>
              </a:buBlip>
            </a:pPr>
            <a:r>
              <a:rPr lang="en-US" sz="2000" smtClean="0">
                <a:latin typeface="Calisto MT" pitchFamily="18" charset="0"/>
              </a:rPr>
              <a:t>Imperatively, government must appoint qualified and skilled black Chief Executive Officers, Chief Financial Officers, Mangers e.t.c. with business acumen and vision to run these State owned entities, knowing that these minerals are exhaustible and non-renewable, accurate exploration assessments and R&amp;D  must be put in place. </a:t>
            </a:r>
          </a:p>
          <a:p>
            <a:pPr>
              <a:spcBef>
                <a:spcPts val="600"/>
              </a:spcBef>
              <a:buFont typeface="Arial" charset="0"/>
              <a:buBlip>
                <a:blip r:embed="rId2"/>
              </a:buBlip>
            </a:pPr>
            <a:r>
              <a:rPr lang="en-US" sz="2000" smtClean="0">
                <a:latin typeface="Calisto MT" pitchFamily="18" charset="0"/>
              </a:rPr>
              <a:t>In a practical sense, all  the  $2.5 billion (R17.5 trillion) value of South Africa minerals is underneath the soil…to convert this into money, these minerals must be carefully and skillfully mined. Any wrong mining technique can and would be disastrous. </a:t>
            </a:r>
          </a:p>
          <a:p>
            <a:pPr>
              <a:spcBef>
                <a:spcPts val="600"/>
              </a:spcBef>
              <a:buFont typeface="Arial" charset="0"/>
              <a:buBlip>
                <a:blip r:embed="rId2"/>
              </a:buBlip>
            </a:pPr>
            <a:r>
              <a:rPr lang="en-US" sz="2000" smtClean="0">
                <a:latin typeface="Calisto MT" pitchFamily="18" charset="0"/>
              </a:rPr>
              <a:t>Government should  formulate the option of making a percentage of the revenue available to invest in mining communities. </a:t>
            </a:r>
          </a:p>
          <a:p>
            <a:pPr>
              <a:spcBef>
                <a:spcPts val="600"/>
              </a:spcBef>
              <a:buFont typeface="Arial" charset="0"/>
              <a:buBlip>
                <a:blip r:embed="rId2"/>
              </a:buBlip>
            </a:pPr>
            <a:r>
              <a:rPr lang="en-US" sz="2000" smtClean="0">
                <a:latin typeface="Calisto MT" pitchFamily="18" charset="0"/>
              </a:rPr>
              <a:t>Education and an enlightenment process must be provided to people living in or surrounding mining areas,  with the effort to build their skills and empower them to participate  in the management of  the available resources.</a:t>
            </a:r>
          </a:p>
          <a:p>
            <a:endParaRPr lang="en-US"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a:xfrm>
            <a:off x="0" y="152400"/>
            <a:ext cx="9144000" cy="487363"/>
          </a:xfrm>
        </p:spPr>
        <p:txBody>
          <a:bodyPr/>
          <a:lstStyle/>
          <a:p>
            <a:r>
              <a:rPr lang="en-US" sz="3600" b="1" smtClean="0">
                <a:latin typeface="Calisto MT" pitchFamily="18" charset="0"/>
              </a:rPr>
              <a:t>Suggestions….</a:t>
            </a:r>
            <a:r>
              <a:rPr lang="en-US" sz="3200" b="1" smtClean="0">
                <a:latin typeface="Calisto MT" pitchFamily="18" charset="0"/>
              </a:rPr>
              <a:t>contd. (5)</a:t>
            </a:r>
            <a:endParaRPr lang="en-US" smtClean="0"/>
          </a:p>
        </p:txBody>
      </p:sp>
      <p:sp>
        <p:nvSpPr>
          <p:cNvPr id="70659" name="Content Placeholder 2"/>
          <p:cNvSpPr>
            <a:spLocks noGrp="1"/>
          </p:cNvSpPr>
          <p:nvPr>
            <p:ph idx="1"/>
          </p:nvPr>
        </p:nvSpPr>
        <p:spPr>
          <a:xfrm>
            <a:off x="228600" y="914400"/>
            <a:ext cx="8763000" cy="4648200"/>
          </a:xfrm>
        </p:spPr>
        <p:txBody>
          <a:bodyPr/>
          <a:lstStyle/>
          <a:p>
            <a:pPr>
              <a:spcBef>
                <a:spcPts val="600"/>
              </a:spcBef>
              <a:spcAft>
                <a:spcPts val="600"/>
              </a:spcAft>
              <a:buFont typeface="Arial" charset="0"/>
              <a:buBlip>
                <a:blip r:embed="rId2"/>
              </a:buBlip>
            </a:pPr>
            <a:r>
              <a:rPr lang="en-US" sz="2000" smtClean="0">
                <a:latin typeface="Calisto MT" pitchFamily="18" charset="0"/>
              </a:rPr>
              <a:t>It is recommended that  mining communities should have a stake in these mining entities that will enable them to sit in the Boards of these companies, and to understand what is happening with these minerals. </a:t>
            </a:r>
          </a:p>
          <a:p>
            <a:pPr>
              <a:spcBef>
                <a:spcPts val="600"/>
              </a:spcBef>
              <a:spcAft>
                <a:spcPts val="600"/>
              </a:spcAft>
              <a:buFont typeface="Arial" charset="0"/>
              <a:buBlip>
                <a:blip r:embed="rId2"/>
              </a:buBlip>
            </a:pPr>
            <a:r>
              <a:rPr lang="en-US" sz="2000" smtClean="0">
                <a:latin typeface="Calisto MT" pitchFamily="18" charset="0"/>
              </a:rPr>
              <a:t>An example of this beneficial process, is the partnership between Alexkor and the Richtersveld Community via their joint venture (Richtersveld Pooling Sharing Joint Venture, PSJV), signed recently, where Richtersveld Mining Company is formed with 49% interest in PSJV and Alexkor is holding the reaming 51% interest. </a:t>
            </a:r>
          </a:p>
          <a:p>
            <a:pPr>
              <a:spcBef>
                <a:spcPts val="600"/>
              </a:spcBef>
              <a:spcAft>
                <a:spcPts val="600"/>
              </a:spcAft>
              <a:buFont typeface="Arial" charset="0"/>
              <a:buBlip>
                <a:blip r:embed="rId2"/>
              </a:buBlip>
            </a:pPr>
            <a:r>
              <a:rPr lang="en-US" sz="2000" smtClean="0">
                <a:latin typeface="Calisto MT" pitchFamily="18" charset="0"/>
              </a:rPr>
              <a:t>This strategy have been confirmed as feasible, so government should step up such an effort.</a:t>
            </a:r>
            <a:endParaRPr lang="en-US" sz="2000"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a:xfrm>
            <a:off x="0" y="152400"/>
            <a:ext cx="9144000" cy="639763"/>
          </a:xfrm>
        </p:spPr>
        <p:txBody>
          <a:bodyPr/>
          <a:lstStyle/>
          <a:p>
            <a:r>
              <a:rPr lang="en-US" sz="3600" b="1" smtClean="0">
                <a:latin typeface="Calisto MT" pitchFamily="18" charset="0"/>
              </a:rPr>
              <a:t>Suggestions….</a:t>
            </a:r>
            <a:r>
              <a:rPr lang="en-US" sz="3200" b="1" smtClean="0">
                <a:latin typeface="Calisto MT" pitchFamily="18" charset="0"/>
              </a:rPr>
              <a:t>contd.(6)</a:t>
            </a:r>
            <a:endParaRPr lang="en-US" smtClean="0"/>
          </a:p>
        </p:txBody>
      </p:sp>
      <p:sp>
        <p:nvSpPr>
          <p:cNvPr id="71683" name="Content Placeholder 2"/>
          <p:cNvSpPr>
            <a:spLocks noGrp="1"/>
          </p:cNvSpPr>
          <p:nvPr>
            <p:ph idx="1"/>
          </p:nvPr>
        </p:nvSpPr>
        <p:spPr>
          <a:xfrm>
            <a:off x="228600" y="1066800"/>
            <a:ext cx="8763000" cy="4419600"/>
          </a:xfrm>
        </p:spPr>
        <p:txBody>
          <a:bodyPr/>
          <a:lstStyle/>
          <a:p>
            <a:pPr>
              <a:spcBef>
                <a:spcPts val="600"/>
              </a:spcBef>
              <a:spcAft>
                <a:spcPts val="600"/>
              </a:spcAft>
              <a:buFont typeface="Arial" charset="0"/>
              <a:buBlip>
                <a:blip r:embed="rId2"/>
              </a:buBlip>
            </a:pPr>
            <a:r>
              <a:rPr lang="en-US" sz="2000" smtClean="0">
                <a:latin typeface="Calisto MT" pitchFamily="18" charset="0"/>
              </a:rPr>
              <a:t>The government should enforce (with an iron hand) via stern legislation for mining and foreign companies to undertake their assigned corporate social responsibility. Some mining companies view corporate social responsibility as a charity or a humanitarian exploit.</a:t>
            </a:r>
          </a:p>
          <a:p>
            <a:pPr>
              <a:spcBef>
                <a:spcPts val="600"/>
              </a:spcBef>
              <a:spcAft>
                <a:spcPts val="600"/>
              </a:spcAft>
              <a:buFont typeface="Arial" charset="0"/>
              <a:buBlip>
                <a:blip r:embed="rId2"/>
              </a:buBlip>
            </a:pPr>
            <a:r>
              <a:rPr lang="en-US" sz="2000" smtClean="0">
                <a:latin typeface="Calisto MT" pitchFamily="18" charset="0"/>
              </a:rPr>
              <a:t>Government must consider implementing corporate social responsibility as a vital component of  government  developmental and economic policy agenda to ensure service delivery, social development and the betterment of rural communities. Ideally, execution of tenders projects should benefit communities…empower  concerned communities &amp; create job opportunities. </a:t>
            </a:r>
          </a:p>
          <a:p>
            <a:pPr>
              <a:spcBef>
                <a:spcPts val="600"/>
              </a:spcBef>
              <a:spcAft>
                <a:spcPts val="600"/>
              </a:spcAft>
              <a:buFont typeface="Arial" charset="0"/>
              <a:buBlip>
                <a:blip r:embed="rId2"/>
              </a:buBlip>
            </a:pPr>
            <a:r>
              <a:rPr lang="en-US" sz="2000" smtClean="0">
                <a:latin typeface="Calisto MT" pitchFamily="18" charset="0"/>
              </a:rPr>
              <a:t>The government must devise clauses that will force companies to improve its surrounding communities  indirectly, whilst carrying out their businesses.</a:t>
            </a:r>
          </a:p>
          <a:p>
            <a:pPr>
              <a:spcBef>
                <a:spcPts val="600"/>
              </a:spcBef>
              <a:spcAft>
                <a:spcPts val="600"/>
              </a:spcAft>
            </a:pPr>
            <a:endParaRPr lang="en-US" sz="2000" smtClean="0">
              <a:latin typeface="Calisto MT" pitchFamily="18" charset="0"/>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a:xfrm>
            <a:off x="0" y="0"/>
            <a:ext cx="9144000" cy="639763"/>
          </a:xfrm>
        </p:spPr>
        <p:txBody>
          <a:bodyPr/>
          <a:lstStyle/>
          <a:p>
            <a:r>
              <a:rPr lang="en-US" sz="3600" b="1" smtClean="0">
                <a:latin typeface="Calisto MT" pitchFamily="18" charset="0"/>
              </a:rPr>
              <a:t>Suggestions….</a:t>
            </a:r>
            <a:r>
              <a:rPr lang="en-US" sz="3200" b="1" smtClean="0">
                <a:latin typeface="Calisto MT" pitchFamily="18" charset="0"/>
              </a:rPr>
              <a:t>contd.(7)</a:t>
            </a:r>
            <a:endParaRPr lang="en-US" smtClean="0"/>
          </a:p>
        </p:txBody>
      </p:sp>
      <p:sp>
        <p:nvSpPr>
          <p:cNvPr id="72707" name="Content Placeholder 2"/>
          <p:cNvSpPr>
            <a:spLocks noGrp="1"/>
          </p:cNvSpPr>
          <p:nvPr>
            <p:ph idx="1"/>
          </p:nvPr>
        </p:nvSpPr>
        <p:spPr>
          <a:xfrm>
            <a:off x="228600" y="762000"/>
            <a:ext cx="8686800" cy="4724400"/>
          </a:xfrm>
        </p:spPr>
        <p:txBody>
          <a:bodyPr/>
          <a:lstStyle/>
          <a:p>
            <a:pPr algn="just">
              <a:buFont typeface="Arial" charset="0"/>
              <a:buBlip>
                <a:blip r:embed="rId2"/>
              </a:buBlip>
            </a:pPr>
            <a:r>
              <a:rPr lang="en-US" sz="2000" smtClean="0">
                <a:latin typeface="Calisto MT" pitchFamily="18" charset="0"/>
              </a:rPr>
              <a:t>In going forward, the government and the Department of Mineral Resources should amend the legislative rules regarding the procurement of  mining rights to make certain that rights are given to </a:t>
            </a:r>
            <a:r>
              <a:rPr lang="en-US" sz="2000" b="1" smtClean="0">
                <a:latin typeface="Calisto MT" pitchFamily="18" charset="0"/>
              </a:rPr>
              <a:t>potential investors with a genuine interest in owing a mine for developmental purpose and not for exploitation sake and/or ‘get rich quickly’ avenue. </a:t>
            </a:r>
          </a:p>
          <a:p>
            <a:pPr algn="just">
              <a:buFont typeface="Arial" charset="0"/>
              <a:buBlip>
                <a:blip r:embed="rId2"/>
              </a:buBlip>
            </a:pPr>
            <a:endParaRPr lang="en-US" sz="2000" b="1" smtClean="0">
              <a:latin typeface="Calisto MT" pitchFamily="18" charset="0"/>
            </a:endParaRPr>
          </a:p>
          <a:p>
            <a:pPr algn="just">
              <a:buFont typeface="Arial" charset="0"/>
              <a:buBlip>
                <a:blip r:embed="rId2"/>
              </a:buBlip>
            </a:pPr>
            <a:r>
              <a:rPr lang="en-US" sz="2000" smtClean="0">
                <a:latin typeface="Calisto MT" pitchFamily="18" charset="0"/>
              </a:rPr>
              <a:t>Potential black BEE candidates must undergo </a:t>
            </a:r>
            <a:r>
              <a:rPr lang="en-US" sz="2000" b="1" smtClean="0">
                <a:latin typeface="Calisto MT" pitchFamily="18" charset="0"/>
              </a:rPr>
              <a:t>thorough screening exercise before awarding them mining rights to </a:t>
            </a:r>
            <a:r>
              <a:rPr lang="en-US" sz="2000" smtClean="0">
                <a:latin typeface="Calisto MT" pitchFamily="18" charset="0"/>
              </a:rPr>
              <a:t>avoid, if not, to reduce the rate at which black mine owners are failing to manage their mines</a:t>
            </a:r>
            <a:endParaRPr lang="en-US" sz="20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0" y="0"/>
            <a:ext cx="9144000" cy="533400"/>
          </a:xfrm>
        </p:spPr>
        <p:txBody>
          <a:bodyPr/>
          <a:lstStyle/>
          <a:p>
            <a:r>
              <a:rPr lang="en-US" sz="3200" b="1" i="1" smtClean="0">
                <a:solidFill>
                  <a:srgbClr val="C00000"/>
                </a:solidFill>
                <a:latin typeface="Calisto MT" pitchFamily="18" charset="0"/>
              </a:rPr>
              <a:t>What does Extant Literature Says… (Contd.)</a:t>
            </a:r>
            <a:endParaRPr lang="en-GB" sz="3200" b="1" smtClean="0">
              <a:solidFill>
                <a:srgbClr val="C00000"/>
              </a:solidFill>
            </a:endParaRPr>
          </a:p>
        </p:txBody>
      </p:sp>
      <p:sp>
        <p:nvSpPr>
          <p:cNvPr id="3" name="Content Placeholder 2"/>
          <p:cNvSpPr>
            <a:spLocks noGrp="1"/>
          </p:cNvSpPr>
          <p:nvPr>
            <p:ph idx="1"/>
          </p:nvPr>
        </p:nvSpPr>
        <p:spPr>
          <a:xfrm>
            <a:off x="0" y="533400"/>
            <a:ext cx="9144000" cy="5029200"/>
          </a:xfrm>
        </p:spPr>
        <p:txBody>
          <a:bodyPr/>
          <a:lstStyle/>
          <a:p>
            <a:pPr marL="284163" indent="-171450" algn="just">
              <a:spcBef>
                <a:spcPts val="500"/>
              </a:spcBef>
              <a:spcAft>
                <a:spcPts val="500"/>
              </a:spcAft>
              <a:defRPr/>
            </a:pPr>
            <a:r>
              <a:rPr lang="en-US" sz="1300" dirty="0" smtClean="0">
                <a:latin typeface="Calisto MT" pitchFamily="18" charset="0"/>
              </a:rPr>
              <a:t>The strenuous call for nationalization of strategic sector such as the mining industry is natural, since nationalisation of the resources sector occurs when few commodities account for a large part of economic activity and the tax base, especially, if the potential fiscal gain justifies the action (</a:t>
            </a:r>
            <a:r>
              <a:rPr lang="en-US" sz="1300" i="1" dirty="0" smtClean="0">
                <a:latin typeface="Calisto MT" pitchFamily="18" charset="0"/>
              </a:rPr>
              <a:t>cf. </a:t>
            </a:r>
            <a:r>
              <a:rPr lang="en-US" sz="1300" dirty="0" smtClean="0">
                <a:latin typeface="Calisto MT" pitchFamily="18" charset="0"/>
              </a:rPr>
              <a:t>Du Plesis, 2011). </a:t>
            </a:r>
          </a:p>
          <a:p>
            <a:pPr marL="284163" indent="-171450" algn="just">
              <a:spcBef>
                <a:spcPts val="500"/>
              </a:spcBef>
              <a:spcAft>
                <a:spcPts val="500"/>
              </a:spcAft>
              <a:defRPr/>
            </a:pPr>
            <a:r>
              <a:rPr lang="en-US" sz="1300" dirty="0" smtClean="0">
                <a:solidFill>
                  <a:srgbClr val="FF0000"/>
                </a:solidFill>
                <a:latin typeface="Calisto MT" pitchFamily="18" charset="0"/>
              </a:rPr>
              <a:t>Empirically, Chua (1995) revealed that </a:t>
            </a:r>
            <a:r>
              <a:rPr lang="en-US" sz="1300" b="1" dirty="0" smtClean="0">
                <a:solidFill>
                  <a:srgbClr val="FF0000"/>
                </a:solidFill>
                <a:latin typeface="Calisto MT" pitchFamily="18" charset="0"/>
              </a:rPr>
              <a:t>endemic or rising inequality is positively correlated with nationalization</a:t>
            </a:r>
            <a:r>
              <a:rPr lang="en-US" sz="1300" dirty="0" smtClean="0">
                <a:solidFill>
                  <a:srgbClr val="FF0000"/>
                </a:solidFill>
                <a:latin typeface="Calisto MT" pitchFamily="18" charset="0"/>
              </a:rPr>
              <a:t>, particularly when the windfall gains from high resources prices are perceived to be distributed unequally. </a:t>
            </a:r>
          </a:p>
          <a:p>
            <a:pPr marL="284163" indent="-171450" algn="just">
              <a:spcBef>
                <a:spcPts val="500"/>
              </a:spcBef>
              <a:spcAft>
                <a:spcPts val="500"/>
              </a:spcAft>
              <a:defRPr/>
            </a:pPr>
            <a:r>
              <a:rPr lang="en-US" sz="1300" dirty="0" smtClean="0">
                <a:latin typeface="Calisto MT" pitchFamily="18" charset="0"/>
              </a:rPr>
              <a:t>Extant literatures on nationalization in SA is little until recently.  On a large scale, nationalization literatures are few as well, but 2 approaches are technically used to analyze nationalization, namely (1) theoretical assumptions to differentiate efficient &amp; inefficient nationalization strategies, and (2) Empiricist approach – qualitative documentation of historical aftermaths of nationalization in countries that have implemented it. </a:t>
            </a:r>
          </a:p>
          <a:p>
            <a:pPr marL="284163" indent="-171450" algn="just">
              <a:spcBef>
                <a:spcPts val="600"/>
              </a:spcBef>
              <a:buFont typeface="Arial" charset="0"/>
              <a:buNone/>
              <a:defRPr/>
            </a:pPr>
            <a:r>
              <a:rPr lang="en-US" sz="1300" b="1" dirty="0" smtClean="0">
                <a:latin typeface="Calisto MT" pitchFamily="18" charset="0"/>
              </a:rPr>
              <a:t>Therefore, this research  paper seeks to:</a:t>
            </a:r>
          </a:p>
          <a:p>
            <a:pPr marL="455613" algn="just">
              <a:spcBef>
                <a:spcPts val="500"/>
              </a:spcBef>
              <a:spcAft>
                <a:spcPts val="500"/>
              </a:spcAft>
              <a:buFont typeface="+mj-lt"/>
              <a:buAutoNum type="alphaLcParenR"/>
              <a:defRPr/>
            </a:pPr>
            <a:r>
              <a:rPr lang="en-US" sz="1300" dirty="0" smtClean="0">
                <a:latin typeface="Calisto MT" pitchFamily="18" charset="0"/>
              </a:rPr>
              <a:t>Critical analyze the ANCYL’s arguments by applying technical and theoretical macroeconomic theories</a:t>
            </a:r>
          </a:p>
          <a:p>
            <a:pPr marL="455613" algn="just">
              <a:spcBef>
                <a:spcPts val="500"/>
              </a:spcBef>
              <a:spcAft>
                <a:spcPts val="500"/>
              </a:spcAft>
              <a:buFont typeface="+mj-lt"/>
              <a:buAutoNum type="alphaLcParenR"/>
              <a:defRPr/>
            </a:pPr>
            <a:r>
              <a:rPr lang="en-US" sz="1300" dirty="0" smtClean="0">
                <a:latin typeface="Calisto MT" pitchFamily="18" charset="0"/>
              </a:rPr>
              <a:t>Find out if ANCYL’s claims on FC &amp; often cited examples of successful nationalization countries are true</a:t>
            </a:r>
          </a:p>
          <a:p>
            <a:pPr marL="455613" algn="just">
              <a:spcBef>
                <a:spcPts val="500"/>
              </a:spcBef>
              <a:spcAft>
                <a:spcPts val="500"/>
              </a:spcAft>
              <a:buFont typeface="+mj-lt"/>
              <a:buAutoNum type="alphaLcParenR"/>
              <a:defRPr/>
            </a:pPr>
            <a:r>
              <a:rPr lang="en-US" sz="1300" dirty="0" smtClean="0">
                <a:latin typeface="Calisto MT" pitchFamily="18" charset="0"/>
              </a:rPr>
              <a:t>Deviate from economics text books theories &amp; examples but use ‘real-life’ experiences from countries that have implemented nationalization and the identify the aftermath of these </a:t>
            </a:r>
            <a:r>
              <a:rPr lang="en-US" sz="1300" dirty="0" err="1" smtClean="0">
                <a:latin typeface="Calisto MT" pitchFamily="18" charset="0"/>
              </a:rPr>
              <a:t>programmes</a:t>
            </a:r>
            <a:r>
              <a:rPr lang="en-US" sz="1300" dirty="0" smtClean="0">
                <a:latin typeface="Calisto MT" pitchFamily="18" charset="0"/>
              </a:rPr>
              <a:t> to present an irrefutable balance of evidence against / for nationalization</a:t>
            </a:r>
          </a:p>
          <a:p>
            <a:pPr marL="455613" algn="just">
              <a:buFont typeface="Arial" charset="0"/>
              <a:buNone/>
              <a:defRPr/>
            </a:pPr>
            <a:r>
              <a:rPr lang="en-US" sz="1300" b="1" dirty="0" smtClean="0">
                <a:latin typeface="Calisto MT" pitchFamily="18" charset="0"/>
              </a:rPr>
              <a:t>Additionally, </a:t>
            </a:r>
          </a:p>
          <a:p>
            <a:pPr marL="344488" indent="-171450" algn="just">
              <a:tabLst>
                <a:tab pos="344488" algn="l"/>
              </a:tabLst>
              <a:defRPr/>
            </a:pPr>
            <a:r>
              <a:rPr lang="en-US" sz="1300" dirty="0" smtClean="0">
                <a:latin typeface="Calisto MT" pitchFamily="18" charset="0"/>
              </a:rPr>
              <a:t>This paper profiled 4 SADC countries (these are included in the countries to be researched by ANC) &amp; 2 SOEs to put cogent conceptual questions forward for reasoning, and </a:t>
            </a:r>
          </a:p>
          <a:p>
            <a:pPr marL="344488" indent="-171450" algn="just">
              <a:tabLst>
                <a:tab pos="344488" algn="l"/>
              </a:tabLst>
              <a:defRPr/>
            </a:pPr>
            <a:r>
              <a:rPr lang="en-US" sz="1300" dirty="0" smtClean="0">
                <a:latin typeface="Calisto MT" pitchFamily="18" charset="0"/>
              </a:rPr>
              <a:t>offered practical recommendations.  </a:t>
            </a:r>
          </a:p>
          <a:p>
            <a:pPr marL="344488" indent="-171450" algn="just">
              <a:spcBef>
                <a:spcPts val="600"/>
              </a:spcBef>
              <a:buFont typeface="Arial" charset="0"/>
              <a:buNone/>
              <a:tabLst>
                <a:tab pos="344488" algn="l"/>
              </a:tabLst>
              <a:defRPr/>
            </a:pPr>
            <a:r>
              <a:rPr lang="en-US" sz="1300" dirty="0" smtClean="0">
                <a:latin typeface="Calisto MT" pitchFamily="18" charset="0"/>
              </a:rPr>
              <a:t>Notably, this paper devoid itself of emotions to analytically review SA’s nationalization debates without any bias.</a:t>
            </a:r>
            <a:endParaRPr lang="en-GB" sz="1300" dirty="0">
              <a:latin typeface="Calisto MT" pitchFamily="18" charset="0"/>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a:xfrm>
            <a:off x="0" y="152400"/>
            <a:ext cx="9144000" cy="487363"/>
          </a:xfrm>
        </p:spPr>
        <p:txBody>
          <a:bodyPr/>
          <a:lstStyle/>
          <a:p>
            <a:r>
              <a:rPr lang="en-US" sz="3600" b="1" smtClean="0">
                <a:latin typeface="Calisto MT" pitchFamily="18" charset="0"/>
              </a:rPr>
              <a:t>Suggestions….</a:t>
            </a:r>
            <a:r>
              <a:rPr lang="en-US" sz="3200" b="1" smtClean="0">
                <a:latin typeface="Calisto MT" pitchFamily="18" charset="0"/>
              </a:rPr>
              <a:t>contd. (8)</a:t>
            </a:r>
            <a:endParaRPr lang="en-US" smtClean="0"/>
          </a:p>
        </p:txBody>
      </p:sp>
      <p:sp>
        <p:nvSpPr>
          <p:cNvPr id="73731" name="Content Placeholder 2"/>
          <p:cNvSpPr>
            <a:spLocks noGrp="1"/>
          </p:cNvSpPr>
          <p:nvPr>
            <p:ph idx="1"/>
          </p:nvPr>
        </p:nvSpPr>
        <p:spPr>
          <a:xfrm>
            <a:off x="228600" y="990600"/>
            <a:ext cx="8610600" cy="4495800"/>
          </a:xfrm>
        </p:spPr>
        <p:txBody>
          <a:bodyPr/>
          <a:lstStyle/>
          <a:p>
            <a:pPr>
              <a:buFont typeface="Arial" charset="0"/>
              <a:buBlip>
                <a:blip r:embed="rId2"/>
              </a:buBlip>
            </a:pPr>
            <a:r>
              <a:rPr lang="en-US" sz="2000" smtClean="0">
                <a:latin typeface="Calisto MT" pitchFamily="18" charset="0"/>
              </a:rPr>
              <a:t>The government should attach a clause to the 26% BEE ownership in the MPRDA, that is, BEE mine owners must give back to their respective communities in terms of social development, education sponsorships, building infrastructures, hospitals, roads and employment of unskilled South Africans. </a:t>
            </a:r>
          </a:p>
          <a:p>
            <a:pPr algn="just">
              <a:buFont typeface="Arial" charset="0"/>
              <a:buBlip>
                <a:blip r:embed="rId2"/>
              </a:buBlip>
            </a:pPr>
            <a:endParaRPr lang="en-US" sz="2000" smtClean="0">
              <a:latin typeface="Calisto MT" pitchFamily="18" charset="0"/>
            </a:endParaRPr>
          </a:p>
          <a:p>
            <a:pPr algn="just">
              <a:buFont typeface="Arial" charset="0"/>
              <a:buBlip>
                <a:blip r:embed="rId2"/>
              </a:buBlip>
            </a:pPr>
            <a:r>
              <a:rPr lang="en-US" sz="2000" smtClean="0">
                <a:latin typeface="Calisto MT" pitchFamily="18" charset="0"/>
              </a:rPr>
              <a:t>This process of ‘giving back’ to communities should be a continuous process not a ‘once-off’ philanthropic activity. Likewise, this process must be micromanaged, monitored and ensure that it is real, by the government and the DMR. </a:t>
            </a:r>
          </a:p>
          <a:p>
            <a:pPr algn="just">
              <a:buFont typeface="Arial" charset="0"/>
              <a:buBlip>
                <a:blip r:embed="rId2"/>
              </a:buBlip>
            </a:pPr>
            <a:endParaRPr lang="en-US" sz="2000" smtClean="0">
              <a:latin typeface="Calisto MT" pitchFamily="18" charset="0"/>
            </a:endParaRPr>
          </a:p>
          <a:p>
            <a:pPr algn="just">
              <a:buFont typeface="Arial" charset="0"/>
              <a:buBlip>
                <a:blip r:embed="rId2"/>
              </a:buBlip>
            </a:pPr>
            <a:r>
              <a:rPr lang="en-US" sz="2000" smtClean="0">
                <a:latin typeface="Calisto MT" pitchFamily="18" charset="0"/>
              </a:rPr>
              <a:t>Policy makers should put the ‘poor of the poorest’ both the middle or upper class,  in mind when making the final decision on nationalisation in South Africa. </a:t>
            </a:r>
          </a:p>
          <a:p>
            <a:pPr algn="just">
              <a:buFont typeface="Arial" charset="0"/>
              <a:buBlip>
                <a:blip r:embed="rId2"/>
              </a:buBlip>
            </a:pPr>
            <a:endParaRPr lang="en-US" sz="2000" smtClean="0">
              <a:latin typeface="Calisto MT" pitchFamily="18" charset="0"/>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a:xfrm>
            <a:off x="152400" y="152400"/>
            <a:ext cx="8839200" cy="533400"/>
          </a:xfrm>
        </p:spPr>
        <p:txBody>
          <a:bodyPr/>
          <a:lstStyle/>
          <a:p>
            <a:r>
              <a:rPr lang="en-US" sz="3600" b="1" smtClean="0">
                <a:latin typeface="Calisto MT" pitchFamily="18" charset="0"/>
              </a:rPr>
              <a:t>Suggestions….</a:t>
            </a:r>
            <a:r>
              <a:rPr lang="en-US" sz="3200" b="1" smtClean="0">
                <a:latin typeface="Calisto MT" pitchFamily="18" charset="0"/>
              </a:rPr>
              <a:t>contd.(9)</a:t>
            </a:r>
            <a:endParaRPr lang="en-US" smtClean="0"/>
          </a:p>
        </p:txBody>
      </p:sp>
      <p:sp>
        <p:nvSpPr>
          <p:cNvPr id="74755" name="Content Placeholder 2"/>
          <p:cNvSpPr>
            <a:spLocks noGrp="1"/>
          </p:cNvSpPr>
          <p:nvPr>
            <p:ph idx="1"/>
          </p:nvPr>
        </p:nvSpPr>
        <p:spPr>
          <a:xfrm>
            <a:off x="304800" y="990600"/>
            <a:ext cx="8610600" cy="4525963"/>
          </a:xfrm>
        </p:spPr>
        <p:txBody>
          <a:bodyPr/>
          <a:lstStyle/>
          <a:p>
            <a:pPr>
              <a:spcBef>
                <a:spcPts val="600"/>
              </a:spcBef>
              <a:spcAft>
                <a:spcPts val="600"/>
              </a:spcAft>
              <a:buFont typeface="Arial" charset="0"/>
              <a:buBlip>
                <a:blip r:embed="rId2"/>
              </a:buBlip>
            </a:pPr>
            <a:r>
              <a:rPr lang="en-US" sz="2000" smtClean="0">
                <a:latin typeface="Calisto MT" pitchFamily="18" charset="0"/>
              </a:rPr>
              <a:t>The State should look ponder upon an alternative strategy and think out of the box of ideology  and politics, that  what are the possible ways that the  $2.5 trillion (R17.5 trillion) mineral abundance ‘in situ’  can be use effectively to combat poverty, unemployment, racial inequality and socioeconomic issues facing South Africa as a rainbow nation?</a:t>
            </a:r>
          </a:p>
          <a:p>
            <a:pPr>
              <a:spcBef>
                <a:spcPts val="600"/>
              </a:spcBef>
              <a:spcAft>
                <a:spcPts val="600"/>
              </a:spcAft>
              <a:buFont typeface="Arial" charset="0"/>
              <a:buBlip>
                <a:blip r:embed="rId2"/>
              </a:buBlip>
            </a:pPr>
            <a:r>
              <a:rPr lang="en-US" sz="2000" smtClean="0">
                <a:latin typeface="Calisto MT" pitchFamily="18" charset="0"/>
              </a:rPr>
              <a:t>Therefore, the introduction of nationalisation in the mining industry in South Africa, must not be done in haste!</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a:xfrm>
            <a:off x="457200" y="274638"/>
            <a:ext cx="8229600" cy="1249362"/>
          </a:xfrm>
        </p:spPr>
        <p:txBody>
          <a:bodyPr/>
          <a:lstStyle/>
          <a:p>
            <a:r>
              <a:rPr lang="en-US" b="1" smtClean="0">
                <a:latin typeface="Calisto MT" pitchFamily="18" charset="0"/>
              </a:rPr>
              <a:t>Thank You</a:t>
            </a:r>
            <a:endParaRPr lang="en-GB" smtClean="0"/>
          </a:p>
        </p:txBody>
      </p:sp>
      <p:sp>
        <p:nvSpPr>
          <p:cNvPr id="75779" name="Content Placeholder 2"/>
          <p:cNvSpPr>
            <a:spLocks noGrp="1"/>
          </p:cNvSpPr>
          <p:nvPr>
            <p:ph idx="1"/>
          </p:nvPr>
        </p:nvSpPr>
        <p:spPr>
          <a:xfrm>
            <a:off x="228600" y="1447800"/>
            <a:ext cx="8763000" cy="4114800"/>
          </a:xfrm>
        </p:spPr>
        <p:txBody>
          <a:bodyPr/>
          <a:lstStyle/>
          <a:p>
            <a:pPr marL="0" indent="0" algn="ctr">
              <a:buFont typeface="Arial" charset="0"/>
              <a:buNone/>
            </a:pPr>
            <a:r>
              <a:rPr lang="en-US" sz="2200" i="1" smtClean="0">
                <a:latin typeface="Calisto MT" pitchFamily="18" charset="0"/>
              </a:rPr>
              <a:t>Authors</a:t>
            </a:r>
          </a:p>
          <a:p>
            <a:pPr marL="0" indent="0" algn="ctr">
              <a:spcBef>
                <a:spcPts val="600"/>
              </a:spcBef>
              <a:buFont typeface="Arial" charset="0"/>
              <a:buNone/>
            </a:pPr>
            <a:r>
              <a:rPr lang="en-US" sz="2200" smtClean="0">
                <a:latin typeface="Calisto MT" pitchFamily="18" charset="0"/>
              </a:rPr>
              <a:t>I.J. Moses &amp; O.S. Omoshoro-Jones</a:t>
            </a:r>
            <a:br>
              <a:rPr lang="en-US" sz="2200" smtClean="0">
                <a:latin typeface="Calisto MT" pitchFamily="18" charset="0"/>
              </a:rPr>
            </a:br>
            <a:endParaRPr lang="en-US" sz="2200" smtClean="0">
              <a:latin typeface="Calisto MT" pitchFamily="18" charset="0"/>
            </a:endParaRPr>
          </a:p>
          <a:p>
            <a:pPr marL="0" indent="0" algn="ctr">
              <a:spcBef>
                <a:spcPts val="600"/>
              </a:spcBef>
              <a:buFont typeface="Arial" charset="0"/>
              <a:buNone/>
            </a:pPr>
            <a:r>
              <a:rPr lang="en-US" sz="2200" smtClean="0">
                <a:latin typeface="Calisto MT" pitchFamily="18" charset="0"/>
              </a:rPr>
              <a:t>Free State Provincial Treasury</a:t>
            </a:r>
            <a:br>
              <a:rPr lang="en-US" sz="2200" smtClean="0">
                <a:latin typeface="Calisto MT" pitchFamily="18" charset="0"/>
              </a:rPr>
            </a:br>
            <a:r>
              <a:rPr lang="en-US" sz="2200" smtClean="0">
                <a:latin typeface="Calisto MT" pitchFamily="18" charset="0"/>
              </a:rPr>
              <a:t>Economic Analysis Directorate (11</a:t>
            </a:r>
            <a:r>
              <a:rPr lang="en-US" sz="2200" baseline="30000" smtClean="0">
                <a:latin typeface="Calisto MT" pitchFamily="18" charset="0"/>
              </a:rPr>
              <a:t>th</a:t>
            </a:r>
            <a:r>
              <a:rPr lang="en-US" sz="2200" smtClean="0">
                <a:latin typeface="Calisto MT" pitchFamily="18" charset="0"/>
              </a:rPr>
              <a:t> Floor), Provincial Government Building, Bloemfontein</a:t>
            </a:r>
            <a:br>
              <a:rPr lang="en-US" sz="2200" smtClean="0">
                <a:latin typeface="Calisto MT" pitchFamily="18" charset="0"/>
              </a:rPr>
            </a:br>
            <a:r>
              <a:rPr lang="en-US" sz="2200" smtClean="0">
                <a:latin typeface="Calisto MT" pitchFamily="18" charset="0"/>
              </a:rPr>
              <a:t/>
            </a:r>
            <a:br>
              <a:rPr lang="en-US" sz="2200" smtClean="0">
                <a:latin typeface="Calisto MT" pitchFamily="18" charset="0"/>
              </a:rPr>
            </a:br>
            <a:r>
              <a:rPr lang="en-US" sz="2200" smtClean="0">
                <a:latin typeface="Calisto MT" pitchFamily="18" charset="0"/>
              </a:rPr>
              <a:t>Emails: </a:t>
            </a:r>
            <a:r>
              <a:rPr lang="en-US" sz="2200" smtClean="0">
                <a:latin typeface="Calisto MT" pitchFamily="18" charset="0"/>
                <a:hlinkClick r:id="rId2"/>
              </a:rPr>
              <a:t>Moses.Itumeleng@treasury.fs.gov.za</a:t>
            </a:r>
            <a:r>
              <a:rPr lang="en-US" sz="2200" smtClean="0">
                <a:latin typeface="Calisto MT" pitchFamily="18" charset="0"/>
              </a:rPr>
              <a:t>  &amp;		</a:t>
            </a:r>
            <a:r>
              <a:rPr lang="en-US" sz="2200" smtClean="0">
                <a:latin typeface="Calisto MT" pitchFamily="18" charset="0"/>
                <a:hlinkClick r:id="rId3"/>
              </a:rPr>
              <a:t>yinkaoj@treasury.fs.gov.za</a:t>
            </a:r>
            <a:r>
              <a:rPr lang="en-US" sz="2200" smtClean="0">
                <a:latin typeface="Calisto MT" pitchFamily="18" charset="0"/>
              </a:rPr>
              <a:t/>
            </a:r>
            <a:br>
              <a:rPr lang="en-US" sz="2200" smtClean="0">
                <a:latin typeface="Calisto MT" pitchFamily="18" charset="0"/>
              </a:rPr>
            </a:br>
            <a:r>
              <a:rPr lang="en-US" sz="2200" smtClean="0">
                <a:latin typeface="Calisto MT" pitchFamily="18" charset="0"/>
              </a:rPr>
              <a:t>Tel: +27(051)  405 5978</a:t>
            </a:r>
            <a:br>
              <a:rPr lang="en-US" sz="2200" smtClean="0">
                <a:latin typeface="Calisto MT" pitchFamily="18" charset="0"/>
              </a:rPr>
            </a:br>
            <a:r>
              <a:rPr lang="en-US" sz="2200" smtClean="0">
                <a:latin typeface="Calisto MT" pitchFamily="18" charset="0"/>
              </a:rPr>
              <a:t>Fax: +27(051) 405 4999</a:t>
            </a:r>
            <a:endParaRPr lang="en-GB" sz="2200" smtClean="0"/>
          </a:p>
        </p:txBody>
      </p:sp>
    </p:spTree>
  </p:cSld>
  <p:clrMapOvr>
    <a:masterClrMapping/>
  </p:clrMapOvr>
  <p:transition spd="slow">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762000" y="152400"/>
            <a:ext cx="7696200" cy="334963"/>
          </a:xfrm>
        </p:spPr>
        <p:txBody>
          <a:bodyPr/>
          <a:lstStyle/>
          <a:p>
            <a:pPr>
              <a:defRPr/>
            </a:pPr>
            <a:r>
              <a:rPr lang="en-US" sz="3200" b="1" dirty="0" smtClean="0">
                <a:solidFill>
                  <a:schemeClr val="accent2">
                    <a:lumMod val="75000"/>
                  </a:schemeClr>
                </a:solidFill>
                <a:latin typeface="Calisto MT" pitchFamily="18" charset="0"/>
              </a:rPr>
              <a:t>Nationalize SA Mines…why?</a:t>
            </a:r>
            <a:endParaRPr lang="en-GB" sz="3200" b="1" dirty="0" smtClean="0">
              <a:solidFill>
                <a:schemeClr val="accent2">
                  <a:lumMod val="75000"/>
                </a:schemeClr>
              </a:solidFill>
            </a:endParaRPr>
          </a:p>
        </p:txBody>
      </p:sp>
      <p:pic>
        <p:nvPicPr>
          <p:cNvPr id="4" name="Content Placeholder 3"/>
          <p:cNvPicPr>
            <a:picLocks/>
          </p:cNvPicPr>
          <p:nvPr/>
        </p:nvPicPr>
        <p:blipFill>
          <a:blip r:embed="rId2" cstate="email"/>
          <a:srcRect t="8351"/>
          <a:stretch>
            <a:fillRect/>
          </a:stretch>
        </p:blipFill>
        <p:spPr bwMode="auto">
          <a:xfrm>
            <a:off x="4495800" y="2286000"/>
            <a:ext cx="4419600" cy="3276599"/>
          </a:xfrm>
          <a:prstGeom prst="rect">
            <a:avLst/>
          </a:prstGeom>
          <a:noFill/>
          <a:ln w="12700" cap="sq" cmpd="thickThin">
            <a:solidFill>
              <a:srgbClr val="000000"/>
            </a:solidFill>
            <a:miter lim="800000"/>
            <a:headEnd/>
            <a:tailEnd/>
          </a:ln>
          <a:effectLst>
            <a:innerShdw blurRad="76200">
              <a:srgbClr val="000000"/>
            </a:innerShdw>
          </a:effectLst>
        </p:spPr>
      </p:pic>
      <p:pic>
        <p:nvPicPr>
          <p:cNvPr id="19460" name="Content Placeholder 3" descr="http://www.mining.com/wp-content/uploads/2011/08/chart_mineral_resources_global_reserve_estimates.jpg">
            <a:hlinkClick r:id="rId3"/>
          </p:cNvPr>
          <p:cNvPicPr>
            <a:picLocks noGrp="1"/>
          </p:cNvPicPr>
          <p:nvPr>
            <p:ph idx="1"/>
          </p:nvPr>
        </p:nvPicPr>
        <p:blipFill>
          <a:blip r:embed="rId4" cstate="email"/>
          <a:srcRect/>
          <a:stretch>
            <a:fillRect/>
          </a:stretch>
        </p:blipFill>
        <p:spPr>
          <a:xfrm>
            <a:off x="152400" y="2286000"/>
            <a:ext cx="4324350" cy="3276600"/>
          </a:xfrm>
          <a:solidFill>
            <a:schemeClr val="tx1"/>
          </a:solidFill>
          <a:ln>
            <a:solidFill>
              <a:schemeClr val="tx1"/>
            </a:solidFill>
          </a:ln>
        </p:spPr>
      </p:pic>
      <p:sp>
        <p:nvSpPr>
          <p:cNvPr id="19461" name="Rectangle 5"/>
          <p:cNvSpPr>
            <a:spLocks noChangeArrowheads="1"/>
          </p:cNvSpPr>
          <p:nvPr/>
        </p:nvSpPr>
        <p:spPr bwMode="auto">
          <a:xfrm>
            <a:off x="0" y="685800"/>
            <a:ext cx="9144000" cy="1631950"/>
          </a:xfrm>
          <a:prstGeom prst="rect">
            <a:avLst/>
          </a:prstGeom>
          <a:noFill/>
          <a:ln w="9525">
            <a:noFill/>
            <a:miter lim="800000"/>
            <a:headEnd/>
            <a:tailEnd/>
          </a:ln>
        </p:spPr>
        <p:txBody>
          <a:bodyPr>
            <a:spAutoFit/>
          </a:bodyPr>
          <a:lstStyle/>
          <a:p>
            <a:pPr marL="285750" indent="-285750">
              <a:spcBef>
                <a:spcPts val="600"/>
              </a:spcBef>
              <a:spcAft>
                <a:spcPts val="600"/>
              </a:spcAft>
              <a:buSzPct val="120000"/>
              <a:buFontTx/>
              <a:buBlip>
                <a:blip r:embed="rId5"/>
              </a:buBlip>
            </a:pPr>
            <a:r>
              <a:rPr lang="en-US">
                <a:latin typeface="Calisto MT" pitchFamily="18" charset="0"/>
              </a:rPr>
              <a:t>South Africa is the richest country with abundant mineral resources “in situ” that worth $2.5 billion (R17.5 trillion)…Could this large capital solve SA’s macro &amp; socio-economic issues?</a:t>
            </a:r>
          </a:p>
          <a:p>
            <a:pPr marL="285750" lvl="1" indent="-285750">
              <a:spcBef>
                <a:spcPts val="600"/>
              </a:spcBef>
              <a:spcAft>
                <a:spcPts val="600"/>
              </a:spcAft>
              <a:buSzPct val="120000"/>
              <a:buFontTx/>
              <a:buBlip>
                <a:blip r:embed="rId5"/>
              </a:buBlip>
            </a:pPr>
            <a:r>
              <a:rPr lang="en-US">
                <a:latin typeface="Calisto MT" pitchFamily="18" charset="0"/>
              </a:rPr>
              <a:t>SA’s Mining industry is a capital and labour intensive sector with enormous potential to absorb unskilled labours…</a:t>
            </a:r>
            <a:endParaRPr lang="en-GB">
              <a:latin typeface="Calisto MT" pitchFamily="18" charset="0"/>
            </a:endParaRPr>
          </a:p>
        </p:txBody>
      </p:sp>
    </p:spTree>
  </p:cSld>
  <p:clrMapOvr>
    <a:masterClrMapping/>
  </p:clrMapOvr>
  <p:transition spd="slow">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371600" y="0"/>
            <a:ext cx="6096000" cy="533400"/>
          </a:xfrm>
        </p:spPr>
        <p:txBody>
          <a:bodyPr/>
          <a:lstStyle/>
          <a:p>
            <a:pPr>
              <a:defRPr/>
            </a:pPr>
            <a:r>
              <a:rPr lang="en-US" sz="3200" b="1" dirty="0" smtClean="0">
                <a:solidFill>
                  <a:schemeClr val="accent2">
                    <a:lumMod val="75000"/>
                  </a:schemeClr>
                </a:solidFill>
                <a:latin typeface="Calisto MT" pitchFamily="18" charset="0"/>
              </a:rPr>
              <a:t>Nationalize SA Mines…why?</a:t>
            </a:r>
            <a:endParaRPr lang="en-GB" sz="3200" b="1" dirty="0" smtClean="0">
              <a:latin typeface="Calisto MT" pitchFamily="18" charset="0"/>
            </a:endParaRPr>
          </a:p>
        </p:txBody>
      </p:sp>
      <p:sp>
        <p:nvSpPr>
          <p:cNvPr id="20483" name="Content Placeholder 2"/>
          <p:cNvSpPr>
            <a:spLocks noGrp="1"/>
          </p:cNvSpPr>
          <p:nvPr>
            <p:ph idx="1"/>
          </p:nvPr>
        </p:nvSpPr>
        <p:spPr>
          <a:xfrm>
            <a:off x="457200" y="533400"/>
            <a:ext cx="8229600" cy="5029200"/>
          </a:xfrm>
        </p:spPr>
        <p:txBody>
          <a:bodyPr/>
          <a:lstStyle/>
          <a:p>
            <a:pPr marL="342900" lvl="1" indent="-342900" algn="just">
              <a:spcBef>
                <a:spcPts val="600"/>
              </a:spcBef>
              <a:spcAft>
                <a:spcPts val="600"/>
              </a:spcAft>
              <a:buFont typeface="Arial" charset="0"/>
              <a:buBlip>
                <a:blip r:embed="rId2"/>
              </a:buBlip>
            </a:pPr>
            <a:r>
              <a:rPr lang="en-US" sz="1800" smtClean="0">
                <a:latin typeface="Calisto MT" pitchFamily="18" charset="0"/>
              </a:rPr>
              <a:t>Racial inequality and minority dominance...excruciatingly slow pace of transformation &amp; economic emancipation of the blacks South Africans. E.g. white minority dominates the business sectors, foreigners dominates the mining industries, the JSE etc.</a:t>
            </a:r>
          </a:p>
          <a:p>
            <a:pPr marL="342900" lvl="1" indent="-342900" algn="just">
              <a:spcBef>
                <a:spcPts val="600"/>
              </a:spcBef>
              <a:spcAft>
                <a:spcPts val="600"/>
              </a:spcAft>
              <a:buFont typeface="Arial" charset="0"/>
              <a:buBlip>
                <a:blip r:embed="rId2"/>
              </a:buBlip>
            </a:pPr>
            <a:r>
              <a:rPr lang="en-US" sz="1800" smtClean="0">
                <a:latin typeface="Calisto MT" pitchFamily="18" charset="0"/>
              </a:rPr>
              <a:t>Income &amp; managerial skills disparities - whites dominates Top Management Level by 73.1% (CEE 2010/11 report; 2011 Adcorp Employment Index)</a:t>
            </a:r>
          </a:p>
          <a:p>
            <a:pPr marL="342900" lvl="1" indent="-342900" algn="just">
              <a:spcBef>
                <a:spcPts val="600"/>
              </a:spcBef>
              <a:spcAft>
                <a:spcPts val="600"/>
              </a:spcAft>
              <a:buFont typeface="Arial" charset="0"/>
              <a:buBlip>
                <a:blip r:embed="rId2"/>
              </a:buBlip>
            </a:pPr>
            <a:r>
              <a:rPr lang="en-US" sz="1800" smtClean="0">
                <a:latin typeface="Calisto MT" pitchFamily="18" charset="0"/>
              </a:rPr>
              <a:t>Because the Freedom Charter (1955) say so…</a:t>
            </a:r>
            <a:r>
              <a:rPr lang="en-US" sz="1800" i="1" smtClean="0">
                <a:latin typeface="Calisto MT" pitchFamily="18" charset="0"/>
              </a:rPr>
              <a:t>“The national wealth of our country…shall be restored to the people; </a:t>
            </a:r>
            <a:r>
              <a:rPr lang="en-US" sz="1800" i="1" smtClean="0">
                <a:solidFill>
                  <a:srgbClr val="C00000"/>
                </a:solidFill>
                <a:latin typeface="Calisto MT" pitchFamily="18" charset="0"/>
              </a:rPr>
              <a:t>The </a:t>
            </a:r>
            <a:r>
              <a:rPr lang="en-US" sz="1800" i="1" u="sng" smtClean="0">
                <a:solidFill>
                  <a:srgbClr val="C00000"/>
                </a:solidFill>
                <a:latin typeface="Calisto MT" pitchFamily="18" charset="0"/>
              </a:rPr>
              <a:t>mineral wealth beneath the soil</a:t>
            </a:r>
            <a:r>
              <a:rPr lang="en-US" sz="1800" i="1" smtClean="0">
                <a:solidFill>
                  <a:srgbClr val="C00000"/>
                </a:solidFill>
                <a:latin typeface="Calisto MT" pitchFamily="18" charset="0"/>
              </a:rPr>
              <a:t>, the banks and the monopoly industry shall be transferred to the ownership of the people as a whole…”</a:t>
            </a:r>
            <a:r>
              <a:rPr lang="en-US" sz="1800" smtClean="0">
                <a:latin typeface="Calisto MT" pitchFamily="18" charset="0"/>
              </a:rPr>
              <a:t> </a:t>
            </a:r>
          </a:p>
          <a:p>
            <a:pPr marL="342900" lvl="1" indent="-342900" algn="just">
              <a:spcBef>
                <a:spcPts val="600"/>
              </a:spcBef>
              <a:spcAft>
                <a:spcPts val="600"/>
              </a:spcAft>
              <a:buFont typeface="Arial" charset="0"/>
              <a:buBlip>
                <a:blip r:embed="rId2"/>
              </a:buBlip>
            </a:pPr>
            <a:r>
              <a:rPr lang="en-US" sz="1800" smtClean="0">
                <a:latin typeface="Calisto MT" pitchFamily="18" charset="0"/>
              </a:rPr>
              <a:t>Move SA towards a ‘Developmental State’</a:t>
            </a:r>
          </a:p>
          <a:p>
            <a:pPr marL="342900" lvl="1" indent="-342900" algn="just">
              <a:spcBef>
                <a:spcPts val="600"/>
              </a:spcBef>
              <a:spcAft>
                <a:spcPts val="600"/>
              </a:spcAft>
              <a:buFont typeface="Arial" charset="0"/>
              <a:buBlip>
                <a:blip r:embed="rId2"/>
              </a:buBlip>
            </a:pPr>
            <a:r>
              <a:rPr lang="en-US" sz="1800" smtClean="0">
                <a:latin typeface="Calisto MT" pitchFamily="18" charset="0"/>
              </a:rPr>
              <a:t>Redress the prevailing macroeconomic &amp; socioeconomic issues</a:t>
            </a:r>
            <a:endParaRPr lang="en-GB" sz="18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0"/>
            <a:ext cx="9144000" cy="685800"/>
          </a:xfrm>
        </p:spPr>
        <p:txBody>
          <a:bodyPr/>
          <a:lstStyle/>
          <a:p>
            <a:r>
              <a:rPr lang="en-US" sz="2400" b="1" smtClean="0">
                <a:latin typeface="Calisto MT" pitchFamily="18" charset="0"/>
              </a:rPr>
              <a:t>Over the past 30 years the mining industry output has been declining…due to</a:t>
            </a:r>
            <a:endParaRPr lang="en-GB" sz="2400" smtClean="0"/>
          </a:p>
        </p:txBody>
      </p:sp>
      <p:pic>
        <p:nvPicPr>
          <p:cNvPr id="5" name="Content Placeholder 3"/>
          <p:cNvPicPr>
            <a:picLocks/>
          </p:cNvPicPr>
          <p:nvPr/>
        </p:nvPicPr>
        <p:blipFill>
          <a:blip r:embed="rId2" cstate="email"/>
          <a:srcRect l="1277" t="30218" r="2738"/>
          <a:stretch>
            <a:fillRect/>
          </a:stretch>
        </p:blipFill>
        <p:spPr bwMode="auto">
          <a:xfrm>
            <a:off x="2514600" y="2819400"/>
            <a:ext cx="5562600" cy="2743200"/>
          </a:xfrm>
          <a:prstGeom prst="rect">
            <a:avLst/>
          </a:prstGeom>
          <a:noFill/>
          <a:ln w="12700" cap="sq" cmpd="thickThin">
            <a:solidFill>
              <a:srgbClr val="000000"/>
            </a:solidFill>
            <a:miter lim="800000"/>
            <a:headEnd/>
            <a:tailEnd/>
          </a:ln>
          <a:effectLst>
            <a:innerShdw blurRad="76200">
              <a:srgbClr val="000000"/>
            </a:innerShdw>
          </a:effectLst>
        </p:spPr>
      </p:pic>
      <p:sp>
        <p:nvSpPr>
          <p:cNvPr id="21508" name="Rectangle 5"/>
          <p:cNvSpPr>
            <a:spLocks noChangeArrowheads="1"/>
          </p:cNvSpPr>
          <p:nvPr/>
        </p:nvSpPr>
        <p:spPr bwMode="auto">
          <a:xfrm>
            <a:off x="152400" y="685800"/>
            <a:ext cx="8839200" cy="2370138"/>
          </a:xfrm>
          <a:prstGeom prst="rect">
            <a:avLst/>
          </a:prstGeom>
          <a:noFill/>
          <a:ln w="9525">
            <a:noFill/>
            <a:miter lim="800000"/>
            <a:headEnd/>
            <a:tailEnd/>
          </a:ln>
        </p:spPr>
        <p:txBody>
          <a:bodyPr>
            <a:spAutoFit/>
          </a:bodyPr>
          <a:lstStyle/>
          <a:p>
            <a:pPr marL="233363" indent="-233363">
              <a:spcBef>
                <a:spcPts val="400"/>
              </a:spcBef>
              <a:spcAft>
                <a:spcPts val="400"/>
              </a:spcAft>
              <a:buFont typeface="Arial" charset="0"/>
              <a:buBlip>
                <a:blip r:embed="rId3"/>
              </a:buBlip>
            </a:pPr>
            <a:r>
              <a:rPr lang="en-US" sz="1600">
                <a:latin typeface="Calisto MT" pitchFamily="18" charset="0"/>
              </a:rPr>
              <a:t>uncertainty around mining permits and rights; inadequate skilled workers; union strikes; power shortages, procurement shortfalls, lack/ no new exploration projects etc</a:t>
            </a:r>
          </a:p>
          <a:p>
            <a:pPr marL="233363" indent="-233363">
              <a:spcBef>
                <a:spcPts val="400"/>
              </a:spcBef>
              <a:spcAft>
                <a:spcPts val="400"/>
              </a:spcAft>
              <a:buFont typeface="Arial" charset="0"/>
              <a:buBlip>
                <a:blip r:embed="rId3"/>
              </a:buBlip>
            </a:pPr>
            <a:r>
              <a:rPr lang="en-US" sz="1600">
                <a:latin typeface="Calisto MT" pitchFamily="18" charset="0"/>
              </a:rPr>
              <a:t>increase in operational cost, maintenance and labour costs as a result of upward pressure of wage demand  in a risky and unfavorable market</a:t>
            </a:r>
          </a:p>
          <a:p>
            <a:pPr marL="233363" indent="-233363">
              <a:spcBef>
                <a:spcPts val="400"/>
              </a:spcBef>
              <a:spcAft>
                <a:spcPts val="400"/>
              </a:spcAft>
              <a:buFont typeface="Arial" charset="0"/>
              <a:buBlip>
                <a:blip r:embed="rId3"/>
              </a:buBlip>
            </a:pPr>
            <a:r>
              <a:rPr lang="en-US" sz="1600">
                <a:latin typeface="Calisto MT" pitchFamily="18" charset="0"/>
              </a:rPr>
              <a:t>the collapse of commodity prices in 2008 = caused debt repayments to be &gt; Revenue. Resultantly…many BBBEE deals failed </a:t>
            </a:r>
          </a:p>
          <a:p>
            <a:pPr marL="233363" indent="-233363">
              <a:spcBef>
                <a:spcPts val="400"/>
              </a:spcBef>
              <a:spcAft>
                <a:spcPts val="400"/>
              </a:spcAft>
              <a:buFont typeface="Arial" charset="0"/>
              <a:buBlip>
                <a:blip r:embed="rId3"/>
              </a:buBlip>
            </a:pPr>
            <a:r>
              <a:rPr lang="en-US" sz="1600">
                <a:latin typeface="Calisto MT" pitchFamily="18" charset="0"/>
              </a:rPr>
              <a:t> Altogether, the value of SA mineral sales fell by 19.6% to R241.3 billion due to the impact of the global financial crisis. </a:t>
            </a:r>
          </a:p>
        </p:txBody>
      </p:sp>
    </p:spTree>
  </p:cSld>
  <p:clrMapOvr>
    <a:masterClrMapping/>
  </p:clrMapOvr>
  <p:transition spd="slow">
    <p:pull dir="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5086</TotalTime>
  <Words>9265</Words>
  <Application>Microsoft Office PowerPoint</Application>
  <PresentationFormat>On-screen Show (4:3)</PresentationFormat>
  <Paragraphs>505</Paragraphs>
  <Slides>62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62</vt:i4>
      </vt:variant>
    </vt:vector>
  </HeadingPairs>
  <TitlesOfParts>
    <vt:vector size="67" baseType="lpstr">
      <vt:lpstr>Arial</vt:lpstr>
      <vt:lpstr>Calibri</vt:lpstr>
      <vt:lpstr>Calisto MT</vt:lpstr>
      <vt:lpstr>Wingdings</vt:lpstr>
      <vt:lpstr>Office Theme</vt:lpstr>
      <vt:lpstr>Slide 1</vt:lpstr>
      <vt:lpstr>Point of Departure…</vt:lpstr>
      <vt:lpstr>Presentation Layout</vt:lpstr>
      <vt:lpstr>Introduction: Background</vt:lpstr>
      <vt:lpstr>What does Extant Literature Says…</vt:lpstr>
      <vt:lpstr>What does Extant Literature Says… (Contd.)</vt:lpstr>
      <vt:lpstr>Nationalize SA Mines…why?</vt:lpstr>
      <vt:lpstr>Nationalize SA Mines…why?</vt:lpstr>
      <vt:lpstr>Over the past 30 years the mining industry output has been declining…due to</vt:lpstr>
      <vt:lpstr>Yet...SA mining industry contributions to the economy remains significant…</vt:lpstr>
      <vt:lpstr>Yet...SA mining industry contributions to the economy remains significant…(contd.2)</vt:lpstr>
      <vt:lpstr>Historical origin of the fierce debate…</vt:lpstr>
      <vt:lpstr>Nationalization…. What does it mean?</vt:lpstr>
      <vt:lpstr>Nationalization…. What does it mean? (2)</vt:lpstr>
      <vt:lpstr>Critical Review of ANCYL’s Model -  1</vt:lpstr>
      <vt:lpstr>Critical Review of ANCYL’s Model - 2</vt:lpstr>
      <vt:lpstr>Critical Review of ANCYL’s Model. Contd. 3</vt:lpstr>
      <vt:lpstr>Slide 18</vt:lpstr>
      <vt:lpstr>Critical Review of ANCYL’s Model. Cont 4</vt:lpstr>
      <vt:lpstr>Slide 20</vt:lpstr>
      <vt:lpstr>CRITICAL QUESTIONS: Contd.</vt:lpstr>
      <vt:lpstr>Balance of Evidence: Case Studies (4 SADC’s Countries) -1</vt:lpstr>
      <vt:lpstr>Balance of Evidence: Case Studies (4 SADC’s Countries) - 2</vt:lpstr>
      <vt:lpstr>Balance of Evidence: Case Studies (4 SADC’s Countries) -3</vt:lpstr>
      <vt:lpstr>Balance of Evidence: Case Studies (4 SADC’s Countries) -4</vt:lpstr>
      <vt:lpstr>Balance of Evidence: Case Studies (4 SADC’s Countries) - 5</vt:lpstr>
      <vt:lpstr>Others countries who have nationalized…what is the outcome?</vt:lpstr>
      <vt:lpstr>Others countries who have nationalized…what is the outcome? (contd.)</vt:lpstr>
      <vt:lpstr>Performance Review : Reviewing 2 Existing SOEs</vt:lpstr>
      <vt:lpstr>Coming Back Home…What about our own experience with the Performance of State Owned Mines? (contd)</vt:lpstr>
      <vt:lpstr>Coming Back Home…What about our own experience with the Performance of State Owned Mines? : ALEXKOR</vt:lpstr>
      <vt:lpstr>Coming Back Home…What about our own experience with the Performance of State Owned Mines? : ALEXKOR (contd)</vt:lpstr>
      <vt:lpstr>Coming Back Home…What about our own experience with the Performance of State Owned Mines? : ALEXKOR (contd)</vt:lpstr>
      <vt:lpstr>Coming Back Home…What about our own experience with the Performance of State Owned Mines? : ALEXKOR (contd)</vt:lpstr>
      <vt:lpstr>Coming Back Home…What about our own experience with the Performance of State Owned Mines? : ALEXKOR (contd)</vt:lpstr>
      <vt:lpstr>Summarized Findings…(1)</vt:lpstr>
      <vt:lpstr>Summarized Findings…(2)</vt:lpstr>
      <vt:lpstr>Slide 38</vt:lpstr>
      <vt:lpstr>What are the PROS &amp; CONS of Nationalising Mines… Is it good of bad?</vt:lpstr>
      <vt:lpstr>What are the PROS … of Nationalizing mines.</vt:lpstr>
      <vt:lpstr>What are the PROS … of Nationalising mines (contd)</vt:lpstr>
      <vt:lpstr>What are the CONS … of Nationalizing mines </vt:lpstr>
      <vt:lpstr>What are the CONS … of Nationalising mines (contd) .</vt:lpstr>
      <vt:lpstr>What are the CONS … of Nationalising mines (contd) .</vt:lpstr>
      <vt:lpstr>The Lesson for South Africa…Counting the cost…?</vt:lpstr>
      <vt:lpstr>The Lesson for South Africa… Counting  the cost…? (Contd)</vt:lpstr>
      <vt:lpstr>The Lesson for South Africa… Counting  the cost…? (Contd)</vt:lpstr>
      <vt:lpstr>Buying out the big giant mines…</vt:lpstr>
      <vt:lpstr>Buying out the big giant mines…2</vt:lpstr>
      <vt:lpstr>Buying out the big giant mines…3</vt:lpstr>
      <vt:lpstr>Conclusion</vt:lpstr>
      <vt:lpstr>What the State might want to look into…</vt:lpstr>
      <vt:lpstr>Suggestions…(1)</vt:lpstr>
      <vt:lpstr>Suggestions….contd. (2)</vt:lpstr>
      <vt:lpstr>Suggestions….contd. (3)</vt:lpstr>
      <vt:lpstr>Suggestions….contd. (4)</vt:lpstr>
      <vt:lpstr>Suggestions….contd. (5)</vt:lpstr>
      <vt:lpstr>Suggestions….contd.(6)</vt:lpstr>
      <vt:lpstr>Suggestions….contd.(7)</vt:lpstr>
      <vt:lpstr>Suggestions….contd. (8)</vt:lpstr>
      <vt:lpstr>Suggestions….contd.(9)</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0001</dc:creator>
  <cp:lastModifiedBy>Jacobus j. Verster</cp:lastModifiedBy>
  <cp:revision>302</cp:revision>
  <dcterms:created xsi:type="dcterms:W3CDTF">2008-04-04T12:50:01Z</dcterms:created>
  <dcterms:modified xsi:type="dcterms:W3CDTF">2011-12-02T09:31:29Z</dcterms:modified>
</cp:coreProperties>
</file>