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82" r:id="rId4"/>
    <p:sldId id="281" r:id="rId5"/>
    <p:sldId id="283" r:id="rId6"/>
    <p:sldId id="284" r:id="rId7"/>
    <p:sldId id="285" r:id="rId8"/>
    <p:sldId id="278" r:id="rId9"/>
    <p:sldId id="279" r:id="rId10"/>
    <p:sldId id="280" r:id="rId11"/>
    <p:sldId id="272" r:id="rId12"/>
    <p:sldId id="274" r:id="rId13"/>
    <p:sldId id="273" r:id="rId14"/>
    <p:sldId id="275" r:id="rId15"/>
    <p:sldId id="276" r:id="rId16"/>
    <p:sldId id="277" r:id="rId17"/>
    <p:sldId id="270" r:id="rId18"/>
  </p:sldIdLst>
  <p:sldSz cx="9144000" cy="6858000" type="screen4x3"/>
  <p:notesSz cx="6858000" cy="9144000"/>
  <p:defaultTextStyle>
    <a:defPPr>
      <a:defRPr lang="en-Z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lvl1pPr>
              <a:defRPr/>
            </a:lvl1pPr>
          </a:lstStyle>
          <a:p>
            <a:endParaRPr lang="en-ZA"/>
          </a:p>
        </p:txBody>
      </p:sp>
      <p:sp>
        <p:nvSpPr>
          <p:cNvPr id="5" name="Footer Placeholder 4"/>
          <p:cNvSpPr>
            <a:spLocks noGrp="1"/>
          </p:cNvSpPr>
          <p:nvPr>
            <p:ph type="ftr" sz="quarter" idx="11"/>
          </p:nvPr>
        </p:nvSpPr>
        <p:spPr/>
        <p:txBody>
          <a:bodyPr/>
          <a:lstStyle>
            <a:lvl1pPr>
              <a:defRPr/>
            </a:lvl1pPr>
          </a:lstStyle>
          <a:p>
            <a:endParaRPr lang="en-ZA"/>
          </a:p>
        </p:txBody>
      </p:sp>
      <p:sp>
        <p:nvSpPr>
          <p:cNvPr id="6" name="Slide Number Placeholder 5"/>
          <p:cNvSpPr>
            <a:spLocks noGrp="1"/>
          </p:cNvSpPr>
          <p:nvPr>
            <p:ph type="sldNum" sz="quarter" idx="12"/>
          </p:nvPr>
        </p:nvSpPr>
        <p:spPr/>
        <p:txBody>
          <a:bodyPr/>
          <a:lstStyle>
            <a:lvl1pPr>
              <a:defRPr/>
            </a:lvl1pPr>
          </a:lstStyle>
          <a:p>
            <a:fld id="{4FD8EA2E-3004-4CA4-8004-A0FC0E76A343}" type="slidenum">
              <a:rPr lang="en-ZA"/>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endParaRPr lang="en-ZA"/>
          </a:p>
        </p:txBody>
      </p:sp>
      <p:sp>
        <p:nvSpPr>
          <p:cNvPr id="5" name="Footer Placeholder 4"/>
          <p:cNvSpPr>
            <a:spLocks noGrp="1"/>
          </p:cNvSpPr>
          <p:nvPr>
            <p:ph type="ftr" sz="quarter" idx="11"/>
          </p:nvPr>
        </p:nvSpPr>
        <p:spPr/>
        <p:txBody>
          <a:bodyPr/>
          <a:lstStyle>
            <a:lvl1pPr>
              <a:defRPr/>
            </a:lvl1pPr>
          </a:lstStyle>
          <a:p>
            <a:endParaRPr lang="en-ZA"/>
          </a:p>
        </p:txBody>
      </p:sp>
      <p:sp>
        <p:nvSpPr>
          <p:cNvPr id="6" name="Slide Number Placeholder 5"/>
          <p:cNvSpPr>
            <a:spLocks noGrp="1"/>
          </p:cNvSpPr>
          <p:nvPr>
            <p:ph type="sldNum" sz="quarter" idx="12"/>
          </p:nvPr>
        </p:nvSpPr>
        <p:spPr/>
        <p:txBody>
          <a:bodyPr/>
          <a:lstStyle>
            <a:lvl1pPr>
              <a:defRPr/>
            </a:lvl1pPr>
          </a:lstStyle>
          <a:p>
            <a:fld id="{91395A5C-83F4-44D5-8B53-C023492EFEEE}" type="slidenum">
              <a:rPr lang="en-ZA"/>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endParaRPr lang="en-ZA"/>
          </a:p>
        </p:txBody>
      </p:sp>
      <p:sp>
        <p:nvSpPr>
          <p:cNvPr id="5" name="Footer Placeholder 4"/>
          <p:cNvSpPr>
            <a:spLocks noGrp="1"/>
          </p:cNvSpPr>
          <p:nvPr>
            <p:ph type="ftr" sz="quarter" idx="11"/>
          </p:nvPr>
        </p:nvSpPr>
        <p:spPr/>
        <p:txBody>
          <a:bodyPr/>
          <a:lstStyle>
            <a:lvl1pPr>
              <a:defRPr/>
            </a:lvl1pPr>
          </a:lstStyle>
          <a:p>
            <a:endParaRPr lang="en-ZA"/>
          </a:p>
        </p:txBody>
      </p:sp>
      <p:sp>
        <p:nvSpPr>
          <p:cNvPr id="6" name="Slide Number Placeholder 5"/>
          <p:cNvSpPr>
            <a:spLocks noGrp="1"/>
          </p:cNvSpPr>
          <p:nvPr>
            <p:ph type="sldNum" sz="quarter" idx="12"/>
          </p:nvPr>
        </p:nvSpPr>
        <p:spPr/>
        <p:txBody>
          <a:bodyPr/>
          <a:lstStyle>
            <a:lvl1pPr>
              <a:defRPr/>
            </a:lvl1pPr>
          </a:lstStyle>
          <a:p>
            <a:fld id="{CA2FD8A0-E05E-42AE-98AB-90B1BFEFADB1}" type="slidenum">
              <a:rPr lang="en-ZA"/>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endParaRPr lang="en-ZA"/>
          </a:p>
        </p:txBody>
      </p:sp>
      <p:sp>
        <p:nvSpPr>
          <p:cNvPr id="5" name="Footer Placeholder 4"/>
          <p:cNvSpPr>
            <a:spLocks noGrp="1"/>
          </p:cNvSpPr>
          <p:nvPr>
            <p:ph type="ftr" sz="quarter" idx="11"/>
          </p:nvPr>
        </p:nvSpPr>
        <p:spPr/>
        <p:txBody>
          <a:bodyPr/>
          <a:lstStyle>
            <a:lvl1pPr>
              <a:defRPr/>
            </a:lvl1pPr>
          </a:lstStyle>
          <a:p>
            <a:endParaRPr lang="en-ZA"/>
          </a:p>
        </p:txBody>
      </p:sp>
      <p:sp>
        <p:nvSpPr>
          <p:cNvPr id="6" name="Slide Number Placeholder 5"/>
          <p:cNvSpPr>
            <a:spLocks noGrp="1"/>
          </p:cNvSpPr>
          <p:nvPr>
            <p:ph type="sldNum" sz="quarter" idx="12"/>
          </p:nvPr>
        </p:nvSpPr>
        <p:spPr/>
        <p:txBody>
          <a:bodyPr/>
          <a:lstStyle>
            <a:lvl1pPr>
              <a:defRPr/>
            </a:lvl1pPr>
          </a:lstStyle>
          <a:p>
            <a:fld id="{0D31273B-8609-42CE-AA3B-AB014DE9A118}" type="slidenum">
              <a:rPr lang="en-ZA"/>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ZA"/>
          </a:p>
        </p:txBody>
      </p:sp>
      <p:sp>
        <p:nvSpPr>
          <p:cNvPr id="5" name="Footer Placeholder 4"/>
          <p:cNvSpPr>
            <a:spLocks noGrp="1"/>
          </p:cNvSpPr>
          <p:nvPr>
            <p:ph type="ftr" sz="quarter" idx="11"/>
          </p:nvPr>
        </p:nvSpPr>
        <p:spPr/>
        <p:txBody>
          <a:bodyPr/>
          <a:lstStyle>
            <a:lvl1pPr>
              <a:defRPr/>
            </a:lvl1pPr>
          </a:lstStyle>
          <a:p>
            <a:endParaRPr lang="en-ZA"/>
          </a:p>
        </p:txBody>
      </p:sp>
      <p:sp>
        <p:nvSpPr>
          <p:cNvPr id="6" name="Slide Number Placeholder 5"/>
          <p:cNvSpPr>
            <a:spLocks noGrp="1"/>
          </p:cNvSpPr>
          <p:nvPr>
            <p:ph type="sldNum" sz="quarter" idx="12"/>
          </p:nvPr>
        </p:nvSpPr>
        <p:spPr/>
        <p:txBody>
          <a:bodyPr/>
          <a:lstStyle>
            <a:lvl1pPr>
              <a:defRPr/>
            </a:lvl1pPr>
          </a:lstStyle>
          <a:p>
            <a:fld id="{30953A86-86ED-4534-BDBF-C93C8552BD2F}" type="slidenum">
              <a:rPr lang="en-ZA"/>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lvl1pPr>
              <a:defRPr/>
            </a:lvl1pPr>
          </a:lstStyle>
          <a:p>
            <a:endParaRPr lang="en-ZA"/>
          </a:p>
        </p:txBody>
      </p:sp>
      <p:sp>
        <p:nvSpPr>
          <p:cNvPr id="6" name="Footer Placeholder 5"/>
          <p:cNvSpPr>
            <a:spLocks noGrp="1"/>
          </p:cNvSpPr>
          <p:nvPr>
            <p:ph type="ftr" sz="quarter" idx="11"/>
          </p:nvPr>
        </p:nvSpPr>
        <p:spPr/>
        <p:txBody>
          <a:bodyPr/>
          <a:lstStyle>
            <a:lvl1pPr>
              <a:defRPr/>
            </a:lvl1pPr>
          </a:lstStyle>
          <a:p>
            <a:endParaRPr lang="en-ZA"/>
          </a:p>
        </p:txBody>
      </p:sp>
      <p:sp>
        <p:nvSpPr>
          <p:cNvPr id="7" name="Slide Number Placeholder 6"/>
          <p:cNvSpPr>
            <a:spLocks noGrp="1"/>
          </p:cNvSpPr>
          <p:nvPr>
            <p:ph type="sldNum" sz="quarter" idx="12"/>
          </p:nvPr>
        </p:nvSpPr>
        <p:spPr/>
        <p:txBody>
          <a:bodyPr/>
          <a:lstStyle>
            <a:lvl1pPr>
              <a:defRPr/>
            </a:lvl1pPr>
          </a:lstStyle>
          <a:p>
            <a:fld id="{F1389421-CA52-46E7-BA28-F45FEDD3AAA4}" type="slidenum">
              <a:rPr lang="en-ZA"/>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lvl1pPr>
              <a:defRPr/>
            </a:lvl1pPr>
          </a:lstStyle>
          <a:p>
            <a:endParaRPr lang="en-ZA"/>
          </a:p>
        </p:txBody>
      </p:sp>
      <p:sp>
        <p:nvSpPr>
          <p:cNvPr id="8" name="Footer Placeholder 7"/>
          <p:cNvSpPr>
            <a:spLocks noGrp="1"/>
          </p:cNvSpPr>
          <p:nvPr>
            <p:ph type="ftr" sz="quarter" idx="11"/>
          </p:nvPr>
        </p:nvSpPr>
        <p:spPr/>
        <p:txBody>
          <a:bodyPr/>
          <a:lstStyle>
            <a:lvl1pPr>
              <a:defRPr/>
            </a:lvl1pPr>
          </a:lstStyle>
          <a:p>
            <a:endParaRPr lang="en-ZA"/>
          </a:p>
        </p:txBody>
      </p:sp>
      <p:sp>
        <p:nvSpPr>
          <p:cNvPr id="9" name="Slide Number Placeholder 8"/>
          <p:cNvSpPr>
            <a:spLocks noGrp="1"/>
          </p:cNvSpPr>
          <p:nvPr>
            <p:ph type="sldNum" sz="quarter" idx="12"/>
          </p:nvPr>
        </p:nvSpPr>
        <p:spPr/>
        <p:txBody>
          <a:bodyPr/>
          <a:lstStyle>
            <a:lvl1pPr>
              <a:defRPr/>
            </a:lvl1pPr>
          </a:lstStyle>
          <a:p>
            <a:fld id="{753878AE-1F7E-4E57-B1C2-AEA764C08F6E}" type="slidenum">
              <a:rPr lang="en-ZA"/>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lvl1pPr>
              <a:defRPr/>
            </a:lvl1pPr>
          </a:lstStyle>
          <a:p>
            <a:endParaRPr lang="en-ZA"/>
          </a:p>
        </p:txBody>
      </p:sp>
      <p:sp>
        <p:nvSpPr>
          <p:cNvPr id="4" name="Footer Placeholder 3"/>
          <p:cNvSpPr>
            <a:spLocks noGrp="1"/>
          </p:cNvSpPr>
          <p:nvPr>
            <p:ph type="ftr" sz="quarter" idx="11"/>
          </p:nvPr>
        </p:nvSpPr>
        <p:spPr/>
        <p:txBody>
          <a:bodyPr/>
          <a:lstStyle>
            <a:lvl1pPr>
              <a:defRPr/>
            </a:lvl1pPr>
          </a:lstStyle>
          <a:p>
            <a:endParaRPr lang="en-ZA"/>
          </a:p>
        </p:txBody>
      </p:sp>
      <p:sp>
        <p:nvSpPr>
          <p:cNvPr id="5" name="Slide Number Placeholder 4"/>
          <p:cNvSpPr>
            <a:spLocks noGrp="1"/>
          </p:cNvSpPr>
          <p:nvPr>
            <p:ph type="sldNum" sz="quarter" idx="12"/>
          </p:nvPr>
        </p:nvSpPr>
        <p:spPr/>
        <p:txBody>
          <a:bodyPr/>
          <a:lstStyle>
            <a:lvl1pPr>
              <a:defRPr/>
            </a:lvl1pPr>
          </a:lstStyle>
          <a:p>
            <a:fld id="{626503DE-3919-4670-BFBF-A873CBB7F309}" type="slidenum">
              <a:rPr lang="en-ZA"/>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ZA"/>
          </a:p>
        </p:txBody>
      </p:sp>
      <p:sp>
        <p:nvSpPr>
          <p:cNvPr id="3" name="Footer Placeholder 2"/>
          <p:cNvSpPr>
            <a:spLocks noGrp="1"/>
          </p:cNvSpPr>
          <p:nvPr>
            <p:ph type="ftr" sz="quarter" idx="11"/>
          </p:nvPr>
        </p:nvSpPr>
        <p:spPr/>
        <p:txBody>
          <a:bodyPr/>
          <a:lstStyle>
            <a:lvl1pPr>
              <a:defRPr/>
            </a:lvl1pPr>
          </a:lstStyle>
          <a:p>
            <a:endParaRPr lang="en-ZA"/>
          </a:p>
        </p:txBody>
      </p:sp>
      <p:sp>
        <p:nvSpPr>
          <p:cNvPr id="4" name="Slide Number Placeholder 3"/>
          <p:cNvSpPr>
            <a:spLocks noGrp="1"/>
          </p:cNvSpPr>
          <p:nvPr>
            <p:ph type="sldNum" sz="quarter" idx="12"/>
          </p:nvPr>
        </p:nvSpPr>
        <p:spPr/>
        <p:txBody>
          <a:bodyPr/>
          <a:lstStyle>
            <a:lvl1pPr>
              <a:defRPr/>
            </a:lvl1pPr>
          </a:lstStyle>
          <a:p>
            <a:fld id="{79A51942-A40D-4073-8488-3B0063A92394}" type="slidenum">
              <a:rPr lang="en-ZA"/>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ZA"/>
          </a:p>
        </p:txBody>
      </p:sp>
      <p:sp>
        <p:nvSpPr>
          <p:cNvPr id="6" name="Footer Placeholder 5"/>
          <p:cNvSpPr>
            <a:spLocks noGrp="1"/>
          </p:cNvSpPr>
          <p:nvPr>
            <p:ph type="ftr" sz="quarter" idx="11"/>
          </p:nvPr>
        </p:nvSpPr>
        <p:spPr/>
        <p:txBody>
          <a:bodyPr/>
          <a:lstStyle>
            <a:lvl1pPr>
              <a:defRPr/>
            </a:lvl1pPr>
          </a:lstStyle>
          <a:p>
            <a:endParaRPr lang="en-ZA"/>
          </a:p>
        </p:txBody>
      </p:sp>
      <p:sp>
        <p:nvSpPr>
          <p:cNvPr id="7" name="Slide Number Placeholder 6"/>
          <p:cNvSpPr>
            <a:spLocks noGrp="1"/>
          </p:cNvSpPr>
          <p:nvPr>
            <p:ph type="sldNum" sz="quarter" idx="12"/>
          </p:nvPr>
        </p:nvSpPr>
        <p:spPr/>
        <p:txBody>
          <a:bodyPr/>
          <a:lstStyle>
            <a:lvl1pPr>
              <a:defRPr/>
            </a:lvl1pPr>
          </a:lstStyle>
          <a:p>
            <a:fld id="{7A4402B5-6328-4CE7-A7A8-B4471BD4D994}" type="slidenum">
              <a:rPr lang="en-ZA"/>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ZA"/>
          </a:p>
        </p:txBody>
      </p:sp>
      <p:sp>
        <p:nvSpPr>
          <p:cNvPr id="6" name="Footer Placeholder 5"/>
          <p:cNvSpPr>
            <a:spLocks noGrp="1"/>
          </p:cNvSpPr>
          <p:nvPr>
            <p:ph type="ftr" sz="quarter" idx="11"/>
          </p:nvPr>
        </p:nvSpPr>
        <p:spPr/>
        <p:txBody>
          <a:bodyPr/>
          <a:lstStyle>
            <a:lvl1pPr>
              <a:defRPr/>
            </a:lvl1pPr>
          </a:lstStyle>
          <a:p>
            <a:endParaRPr lang="en-ZA"/>
          </a:p>
        </p:txBody>
      </p:sp>
      <p:sp>
        <p:nvSpPr>
          <p:cNvPr id="7" name="Slide Number Placeholder 6"/>
          <p:cNvSpPr>
            <a:spLocks noGrp="1"/>
          </p:cNvSpPr>
          <p:nvPr>
            <p:ph type="sldNum" sz="quarter" idx="12"/>
          </p:nvPr>
        </p:nvSpPr>
        <p:spPr/>
        <p:txBody>
          <a:bodyPr/>
          <a:lstStyle>
            <a:lvl1pPr>
              <a:defRPr/>
            </a:lvl1pPr>
          </a:lstStyle>
          <a:p>
            <a:fld id="{D0AAF808-CF8F-46CE-A994-826A23A92E41}" type="slidenum">
              <a:rPr lang="en-ZA"/>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ZA"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ZA" smtClean="0"/>
              <a:t>Click to edit Master text styles</a:t>
            </a:r>
          </a:p>
          <a:p>
            <a:pPr lvl="1"/>
            <a:r>
              <a:rPr lang="en-ZA" smtClean="0"/>
              <a:t>Second level</a:t>
            </a:r>
          </a:p>
          <a:p>
            <a:pPr lvl="2"/>
            <a:r>
              <a:rPr lang="en-ZA" smtClean="0"/>
              <a:t>Third level</a:t>
            </a:r>
          </a:p>
          <a:p>
            <a:pPr lvl="3"/>
            <a:r>
              <a:rPr lang="en-ZA" smtClean="0"/>
              <a:t>Fourth level</a:t>
            </a:r>
          </a:p>
          <a:p>
            <a:pPr lvl="4"/>
            <a:r>
              <a:rPr lang="en-ZA"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Z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ZA"/>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8683B45-D4C5-41C4-AE69-79C5A8095A82}" type="slidenum">
              <a:rPr lang="en-ZA"/>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kzntreasury.gov.za/AboutTreasury/OfficeoftheMEC/MECMsInaCronj&#233;/tabid/281/Default.aspx"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kzntreasury.gov.za/HeadofDepartment/tabid/99/Default.aspx" TargetMode="External"/><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subTitle" idx="1"/>
          </p:nvPr>
        </p:nvSpPr>
        <p:spPr>
          <a:xfrm>
            <a:off x="3286116" y="5143512"/>
            <a:ext cx="2655887" cy="1249363"/>
          </a:xfrm>
          <a:noFill/>
          <a:ln/>
        </p:spPr>
        <p:txBody>
          <a:bodyPr/>
          <a:lstStyle/>
          <a:p>
            <a:pPr>
              <a:lnSpc>
                <a:spcPct val="80000"/>
              </a:lnSpc>
            </a:pPr>
            <a:r>
              <a:rPr lang="en-US" dirty="0" smtClean="0"/>
              <a:t>Welcome</a:t>
            </a:r>
            <a:endParaRPr lang="en-ZA" dirty="0"/>
          </a:p>
        </p:txBody>
      </p:sp>
      <p:pic>
        <p:nvPicPr>
          <p:cNvPr id="1026" name="Picture 2" descr="KZN Coat of Arms"/>
          <p:cNvPicPr>
            <a:picLocks noChangeAspect="1" noChangeArrowheads="1"/>
          </p:cNvPicPr>
          <p:nvPr/>
        </p:nvPicPr>
        <p:blipFill>
          <a:blip r:embed="rId2" cstate="print"/>
          <a:srcRect/>
          <a:stretch>
            <a:fillRect/>
          </a:stretch>
        </p:blipFill>
        <p:spPr bwMode="auto">
          <a:xfrm>
            <a:off x="2928926" y="0"/>
            <a:ext cx="2786050" cy="2893206"/>
          </a:xfrm>
          <a:prstGeom prst="rect">
            <a:avLst/>
          </a:prstGeom>
          <a:noFill/>
          <a:ln w="9525">
            <a:noFill/>
            <a:miter lim="800000"/>
            <a:headEnd/>
            <a:tailEnd/>
          </a:ln>
        </p:spPr>
      </p:pic>
      <p:sp>
        <p:nvSpPr>
          <p:cNvPr id="1027" name="Rectangle 3"/>
          <p:cNvSpPr>
            <a:spLocks noChangeArrowheads="1"/>
          </p:cNvSpPr>
          <p:nvPr/>
        </p:nvSpPr>
        <p:spPr bwMode="auto">
          <a:xfrm>
            <a:off x="1643042" y="3143248"/>
            <a:ext cx="5634043"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600" b="0"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Province of KwaZulu-Natal</a:t>
            </a:r>
            <a:endParaRPr kumimoji="0" lang="en-ZA" sz="3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3600" b="0"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Provincial Treasury</a:t>
            </a:r>
            <a:endParaRPr kumimoji="0" lang="en-GB" sz="36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Tm="10172"/>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428604"/>
            <a:ext cx="8715436" cy="6124754"/>
          </a:xfrm>
          <a:prstGeom prst="rect">
            <a:avLst/>
          </a:prstGeom>
        </p:spPr>
        <p:txBody>
          <a:bodyPr wrap="square">
            <a:spAutoFit/>
          </a:bodyPr>
          <a:lstStyle/>
          <a:p>
            <a:r>
              <a:rPr lang="en-ZA" sz="2800" b="1" dirty="0" smtClean="0"/>
              <a:t>Vision</a:t>
            </a:r>
            <a:r>
              <a:rPr lang="en-ZA" sz="2800" dirty="0" smtClean="0"/>
              <a:t/>
            </a:r>
            <a:br>
              <a:rPr lang="en-ZA" sz="2800" dirty="0" smtClean="0"/>
            </a:br>
            <a:r>
              <a:rPr lang="en-ZA" sz="2800" dirty="0" smtClean="0"/>
              <a:t>Be the centre of excellence in financial and fiscal management in the country.</a:t>
            </a:r>
          </a:p>
          <a:p>
            <a:endParaRPr lang="en-ZA" sz="2800" b="1" dirty="0" smtClean="0"/>
          </a:p>
          <a:p>
            <a:r>
              <a:rPr lang="en-ZA" sz="2800" b="1" dirty="0" smtClean="0"/>
              <a:t>Mission</a:t>
            </a:r>
          </a:p>
          <a:p>
            <a:r>
              <a:rPr lang="en-ZA" sz="2800" dirty="0" smtClean="0"/>
              <a:t>We</a:t>
            </a:r>
            <a:r>
              <a:rPr lang="en-ZA" sz="2800" dirty="0" smtClean="0"/>
              <a:t>, the Provincial Treasury will empower our people through:</a:t>
            </a:r>
          </a:p>
          <a:p>
            <a:r>
              <a:rPr lang="en-ZA" sz="2800" dirty="0" smtClean="0"/>
              <a:t>an equitable distribution of financial resources, and </a:t>
            </a:r>
          </a:p>
          <a:p>
            <a:r>
              <a:rPr lang="en-ZA" sz="2800" dirty="0" smtClean="0"/>
              <a:t>strategic leadership in areas of financial and fiscal management and corporate governance. </a:t>
            </a:r>
            <a:br>
              <a:rPr lang="en-ZA" sz="2800" dirty="0" smtClean="0"/>
            </a:br>
            <a:endParaRPr lang="en-ZA" sz="2800" dirty="0" smtClean="0"/>
          </a:p>
          <a:p>
            <a:r>
              <a:rPr lang="en-ZA" sz="2800" b="1" dirty="0" smtClean="0"/>
              <a:t>Core Values</a:t>
            </a:r>
            <a:r>
              <a:rPr lang="en-ZA" sz="2800" dirty="0" smtClean="0"/>
              <a:t/>
            </a:r>
            <a:br>
              <a:rPr lang="en-ZA" sz="2800" dirty="0" smtClean="0"/>
            </a:br>
            <a:r>
              <a:rPr lang="en-ZA" sz="2800" dirty="0" smtClean="0"/>
              <a:t>Accountability, efficiency, service excellence, financial discipline, professionalism and sup</a:t>
            </a:r>
            <a:endParaRPr lang="en-ZA" sz="2800" dirty="0"/>
          </a:p>
        </p:txBody>
      </p:sp>
    </p:spTree>
  </p:cSld>
  <p:clrMapOvr>
    <a:masterClrMapping/>
  </p:clrMapOvr>
  <p:transition advTm="5515"/>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00034" y="214290"/>
            <a:ext cx="7772400" cy="1470025"/>
          </a:xfrm>
        </p:spPr>
        <p:txBody>
          <a:bodyPr/>
          <a:lstStyle/>
          <a:p>
            <a:r>
              <a:rPr lang="en-ZA" sz="4000" b="1" dirty="0">
                <a:solidFill>
                  <a:schemeClr val="tx2"/>
                </a:solidFill>
                <a:latin typeface="+mj-lt"/>
                <a:ea typeface="+mj-ea"/>
                <a:cs typeface="+mj-cs"/>
              </a:rPr>
              <a:t>SUMMARY OF FINDINGS FOR KZN – 2</a:t>
            </a:r>
            <a:r>
              <a:rPr lang="en-ZA" sz="4000" b="1" baseline="30000" dirty="0">
                <a:solidFill>
                  <a:schemeClr val="tx2"/>
                </a:solidFill>
                <a:latin typeface="+mj-lt"/>
                <a:ea typeface="+mj-ea"/>
                <a:cs typeface="+mj-cs"/>
              </a:rPr>
              <a:t>ND</a:t>
            </a:r>
            <a:r>
              <a:rPr lang="en-ZA" sz="4000" b="1" dirty="0">
                <a:solidFill>
                  <a:schemeClr val="tx2"/>
                </a:solidFill>
                <a:latin typeface="+mj-lt"/>
                <a:ea typeface="+mj-ea"/>
                <a:cs typeface="+mj-cs"/>
              </a:rPr>
              <a:t> QUARTER 2009</a:t>
            </a:r>
            <a:r>
              <a:rPr lang="en-ZA" dirty="0">
                <a:solidFill>
                  <a:schemeClr val="tx2"/>
                </a:solidFill>
                <a:latin typeface="+mj-lt"/>
                <a:ea typeface="+mj-ea"/>
                <a:cs typeface="+mj-cs"/>
              </a:rPr>
              <a:t/>
            </a:r>
            <a:br>
              <a:rPr lang="en-ZA" dirty="0">
                <a:solidFill>
                  <a:schemeClr val="tx2"/>
                </a:solidFill>
                <a:latin typeface="+mj-lt"/>
                <a:ea typeface="+mj-ea"/>
                <a:cs typeface="+mj-cs"/>
              </a:rPr>
            </a:br>
            <a:endParaRPr lang="en-ZA" dirty="0"/>
          </a:p>
        </p:txBody>
      </p:sp>
      <p:sp>
        <p:nvSpPr>
          <p:cNvPr id="6" name="Title 3"/>
          <p:cNvSpPr txBox="1">
            <a:spLocks/>
          </p:cNvSpPr>
          <p:nvPr/>
        </p:nvSpPr>
        <p:spPr bwMode="auto">
          <a:xfrm>
            <a:off x="0" y="2643182"/>
            <a:ext cx="8858312" cy="40417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just"/>
            <a:r>
              <a:rPr lang="en-ZA" sz="3200" dirty="0"/>
              <a:t>GDPR at constant 2000 prices Non-seasonal adjusted quarter on quarter = </a:t>
            </a:r>
            <a:r>
              <a:rPr lang="en-ZA" sz="3200" b="1" dirty="0">
                <a:solidFill>
                  <a:srgbClr val="FF0000"/>
                </a:solidFill>
              </a:rPr>
              <a:t>3.73%</a:t>
            </a:r>
            <a:endParaRPr lang="en-ZA" sz="3200" dirty="0">
              <a:solidFill>
                <a:srgbClr val="FF0000"/>
              </a:solidFill>
            </a:endParaRPr>
          </a:p>
          <a:p>
            <a:pPr algn="just"/>
            <a:r>
              <a:rPr lang="en-ZA" sz="3200" dirty="0"/>
              <a:t>GDPR at constant 2000 prices Non-seasonal adjusted quarter on quarter </a:t>
            </a:r>
            <a:r>
              <a:rPr lang="en-ZA" sz="3200" dirty="0" err="1"/>
              <a:t>exl</a:t>
            </a:r>
            <a:r>
              <a:rPr lang="en-ZA" sz="3200" dirty="0"/>
              <a:t> agriculture = </a:t>
            </a:r>
            <a:r>
              <a:rPr lang="en-ZA" sz="3200" b="1" dirty="0">
                <a:solidFill>
                  <a:srgbClr val="FF0000"/>
                </a:solidFill>
              </a:rPr>
              <a:t>0.74%</a:t>
            </a:r>
          </a:p>
          <a:p>
            <a:pPr algn="just"/>
            <a:r>
              <a:rPr lang="en-ZA" sz="3200" dirty="0"/>
              <a:t>GDPR at constant 2000 prices Seasonal adjusted quarter on quarter = </a:t>
            </a:r>
            <a:r>
              <a:rPr lang="en-ZA" sz="3200" b="1" dirty="0">
                <a:solidFill>
                  <a:srgbClr val="FF0000"/>
                </a:solidFill>
              </a:rPr>
              <a:t>-1.06%</a:t>
            </a:r>
          </a:p>
          <a:p>
            <a:pPr algn="just"/>
            <a:r>
              <a:rPr lang="en-ZA" sz="3200" dirty="0"/>
              <a:t>GDPR at constant 2000 prices Non-seasonal adjusted year on year = </a:t>
            </a:r>
            <a:r>
              <a:rPr lang="en-ZA" sz="3200" b="1" dirty="0">
                <a:solidFill>
                  <a:srgbClr val="FF0000"/>
                </a:solidFill>
              </a:rPr>
              <a:t>-1.43%</a:t>
            </a:r>
          </a:p>
          <a:p>
            <a:pPr algn="just"/>
            <a:r>
              <a:rPr lang="en-ZA" sz="3200" dirty="0"/>
              <a:t>GDPR at constant 2000 prices Non-seasonal adjusted year on year </a:t>
            </a:r>
            <a:r>
              <a:rPr lang="en-ZA" sz="3200" dirty="0" err="1"/>
              <a:t>exl</a:t>
            </a:r>
            <a:r>
              <a:rPr lang="en-ZA" sz="3200" dirty="0"/>
              <a:t> agriculture = </a:t>
            </a:r>
            <a:r>
              <a:rPr lang="en-ZA" sz="3200" b="1" dirty="0">
                <a:solidFill>
                  <a:srgbClr val="FF0000"/>
                </a:solidFill>
              </a:rPr>
              <a:t>-3.47%</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ZA" sz="3200" b="0" i="0" u="none" strike="noStrike" kern="0" cap="none" spc="0" normalizeH="0" baseline="0" noProof="0" dirty="0" smtClean="0">
                <a:ln>
                  <a:noFill/>
                </a:ln>
                <a:solidFill>
                  <a:schemeClr val="tx2"/>
                </a:solidFill>
                <a:effectLst/>
                <a:uLnTx/>
                <a:uFillTx/>
                <a:latin typeface="+mj-lt"/>
                <a:ea typeface="+mj-ea"/>
                <a:cs typeface="+mj-cs"/>
              </a:rPr>
              <a:t/>
            </a:r>
            <a:br>
              <a:rPr kumimoji="0" lang="en-ZA" sz="3200" b="0" i="0" u="none" strike="noStrike" kern="0" cap="none" spc="0" normalizeH="0" baseline="0" noProof="0" dirty="0" smtClean="0">
                <a:ln>
                  <a:noFill/>
                </a:ln>
                <a:solidFill>
                  <a:schemeClr val="tx2"/>
                </a:solidFill>
                <a:effectLst/>
                <a:uLnTx/>
                <a:uFillTx/>
                <a:latin typeface="+mj-lt"/>
                <a:ea typeface="+mj-ea"/>
                <a:cs typeface="+mj-cs"/>
              </a:rPr>
            </a:br>
            <a:endParaRPr kumimoji="0" lang="en-ZA" sz="3200"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advTm="5344"/>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14282" y="142850"/>
          <a:ext cx="8786873" cy="6715153"/>
        </p:xfrm>
        <a:graphic>
          <a:graphicData uri="http://schemas.openxmlformats.org/drawingml/2006/table">
            <a:tbl>
              <a:tblPr/>
              <a:tblGrid>
                <a:gridCol w="4499444"/>
                <a:gridCol w="2096600"/>
                <a:gridCol w="2190829"/>
              </a:tblGrid>
              <a:tr h="959307">
                <a:tc>
                  <a:txBody>
                    <a:bodyPr/>
                    <a:lstStyle/>
                    <a:p>
                      <a:pPr>
                        <a:lnSpc>
                          <a:spcPct val="150000"/>
                        </a:lnSpc>
                        <a:spcAft>
                          <a:spcPts val="0"/>
                        </a:spcAft>
                      </a:pPr>
                      <a:r>
                        <a:rPr lang="en-ZA" sz="1600" b="1" i="1">
                          <a:solidFill>
                            <a:srgbClr val="FFFFFF"/>
                          </a:solidFill>
                          <a:latin typeface="Arial"/>
                          <a:ea typeface="Times New Roman"/>
                        </a:rPr>
                        <a:t>Provincial Sub-Sector</a:t>
                      </a:r>
                      <a:endParaRPr lang="en-ZA" sz="160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solidFill>
                      <a:srgbClr val="800000"/>
                    </a:solidFill>
                  </a:tcPr>
                </a:tc>
                <a:tc>
                  <a:txBody>
                    <a:bodyPr/>
                    <a:lstStyle/>
                    <a:p>
                      <a:pPr algn="ctr">
                        <a:lnSpc>
                          <a:spcPct val="150000"/>
                        </a:lnSpc>
                        <a:spcAft>
                          <a:spcPts val="0"/>
                        </a:spcAft>
                      </a:pPr>
                      <a:r>
                        <a:rPr lang="en-ZA" sz="1600" b="1" i="1">
                          <a:solidFill>
                            <a:srgbClr val="FFFFFF"/>
                          </a:solidFill>
                          <a:latin typeface="Arial"/>
                          <a:ea typeface="Times New Roman"/>
                        </a:rPr>
                        <a:t>Average Contribution</a:t>
                      </a:r>
                      <a:endParaRPr lang="en-ZA" sz="160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solidFill>
                      <a:srgbClr val="800000"/>
                    </a:solidFill>
                  </a:tcPr>
                </a:tc>
                <a:tc>
                  <a:txBody>
                    <a:bodyPr/>
                    <a:lstStyle/>
                    <a:p>
                      <a:pPr algn="ctr">
                        <a:lnSpc>
                          <a:spcPct val="150000"/>
                        </a:lnSpc>
                        <a:spcAft>
                          <a:spcPts val="0"/>
                        </a:spcAft>
                      </a:pPr>
                      <a:r>
                        <a:rPr lang="en-ZA" sz="1600" b="1" i="1">
                          <a:solidFill>
                            <a:srgbClr val="FFFFFF"/>
                          </a:solidFill>
                          <a:latin typeface="Arial"/>
                          <a:ea typeface="Times New Roman"/>
                        </a:rPr>
                        <a:t>Difference in Contribution</a:t>
                      </a:r>
                      <a:endParaRPr lang="en-ZA" sz="160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solidFill>
                      <a:srgbClr val="800000"/>
                    </a:solidFill>
                  </a:tcPr>
                </a:tc>
              </a:tr>
              <a:tr h="479654">
                <a:tc>
                  <a:txBody>
                    <a:bodyPr/>
                    <a:lstStyle/>
                    <a:p>
                      <a:pPr>
                        <a:lnSpc>
                          <a:spcPct val="150000"/>
                        </a:lnSpc>
                        <a:spcAft>
                          <a:spcPts val="0"/>
                        </a:spcAft>
                      </a:pPr>
                      <a:r>
                        <a:rPr lang="en-ZA" sz="1600" b="1" i="1">
                          <a:latin typeface="Arial"/>
                          <a:ea typeface="Times New Roman"/>
                        </a:rPr>
                        <a:t>Agriculture, forestry and fishing</a:t>
                      </a:r>
                      <a:endParaRPr lang="en-ZA" sz="1600">
                        <a:latin typeface="Times New Roman"/>
                        <a:ea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4.71</a:t>
                      </a:r>
                      <a:endParaRPr lang="en-ZA" sz="1600">
                        <a:latin typeface="Times New Roman"/>
                        <a:ea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-1.00</a:t>
                      </a:r>
                      <a:endParaRPr lang="en-ZA" sz="1600">
                        <a:latin typeface="Times New Roman"/>
                        <a:ea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r>
              <a:tr h="479654">
                <a:tc>
                  <a:txBody>
                    <a:bodyPr/>
                    <a:lstStyle/>
                    <a:p>
                      <a:pPr>
                        <a:lnSpc>
                          <a:spcPct val="150000"/>
                        </a:lnSpc>
                        <a:spcAft>
                          <a:spcPts val="0"/>
                        </a:spcAft>
                      </a:pPr>
                      <a:r>
                        <a:rPr lang="en-ZA" sz="1600" b="1" i="1">
                          <a:latin typeface="Arial"/>
                          <a:ea typeface="Times New Roman"/>
                        </a:rPr>
                        <a:t>Mining and quarrying</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1.48</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-0.58</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479654">
                <a:tc>
                  <a:txBody>
                    <a:bodyPr/>
                    <a:lstStyle/>
                    <a:p>
                      <a:pPr>
                        <a:lnSpc>
                          <a:spcPct val="150000"/>
                        </a:lnSpc>
                        <a:spcAft>
                          <a:spcPts val="0"/>
                        </a:spcAft>
                      </a:pPr>
                      <a:r>
                        <a:rPr lang="en-ZA" sz="1600" b="1" i="1">
                          <a:latin typeface="Arial"/>
                          <a:ea typeface="Times New Roman"/>
                        </a:rPr>
                        <a:t>Manufacturing</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21.90</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-1.32</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479654">
                <a:tc>
                  <a:txBody>
                    <a:bodyPr/>
                    <a:lstStyle/>
                    <a:p>
                      <a:pPr>
                        <a:lnSpc>
                          <a:spcPct val="150000"/>
                        </a:lnSpc>
                        <a:spcAft>
                          <a:spcPts val="0"/>
                        </a:spcAft>
                      </a:pPr>
                      <a:r>
                        <a:rPr lang="en-ZA" sz="1600" b="1" i="1">
                          <a:latin typeface="Arial"/>
                          <a:ea typeface="Times New Roman"/>
                        </a:rPr>
                        <a:t>Electricity, gas and water</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2.42</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-0.54</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479654">
                <a:tc>
                  <a:txBody>
                    <a:bodyPr/>
                    <a:lstStyle/>
                    <a:p>
                      <a:pPr>
                        <a:lnSpc>
                          <a:spcPct val="150000"/>
                        </a:lnSpc>
                        <a:spcAft>
                          <a:spcPts val="0"/>
                        </a:spcAft>
                      </a:pPr>
                      <a:r>
                        <a:rPr lang="en-ZA" sz="1600" b="1" i="1">
                          <a:latin typeface="Arial"/>
                          <a:ea typeface="Times New Roman"/>
                        </a:rPr>
                        <a:t>Construction</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2.48</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0.78</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959307">
                <a:tc>
                  <a:txBody>
                    <a:bodyPr/>
                    <a:lstStyle/>
                    <a:p>
                      <a:pPr>
                        <a:lnSpc>
                          <a:spcPct val="150000"/>
                        </a:lnSpc>
                        <a:spcAft>
                          <a:spcPts val="0"/>
                        </a:spcAft>
                      </a:pPr>
                      <a:r>
                        <a:rPr lang="en-ZA" sz="1600" b="1" i="1">
                          <a:latin typeface="Arial"/>
                          <a:ea typeface="Times New Roman"/>
                        </a:rPr>
                        <a:t>Wholesale &amp; retail trade; hotels &amp; restaurants</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13.82</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1.63</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479654">
                <a:tc>
                  <a:txBody>
                    <a:bodyPr/>
                    <a:lstStyle/>
                    <a:p>
                      <a:pPr>
                        <a:lnSpc>
                          <a:spcPct val="150000"/>
                        </a:lnSpc>
                        <a:spcAft>
                          <a:spcPts val="0"/>
                        </a:spcAft>
                      </a:pPr>
                      <a:r>
                        <a:rPr lang="en-ZA" sz="1600" b="1" i="1">
                          <a:latin typeface="Arial"/>
                          <a:ea typeface="Times New Roman"/>
                        </a:rPr>
                        <a:t>Transport , storage and communication</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12.56</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1.31</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959307">
                <a:tc>
                  <a:txBody>
                    <a:bodyPr/>
                    <a:lstStyle/>
                    <a:p>
                      <a:pPr>
                        <a:lnSpc>
                          <a:spcPct val="150000"/>
                        </a:lnSpc>
                        <a:spcAft>
                          <a:spcPts val="0"/>
                        </a:spcAft>
                      </a:pPr>
                      <a:r>
                        <a:rPr lang="en-ZA" sz="1600" b="1" i="1">
                          <a:latin typeface="Arial"/>
                          <a:ea typeface="Times New Roman"/>
                        </a:rPr>
                        <a:t>Finance, real estate and business services</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15.28</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1.99</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479654">
                <a:tc>
                  <a:txBody>
                    <a:bodyPr/>
                    <a:lstStyle/>
                    <a:p>
                      <a:pPr>
                        <a:lnSpc>
                          <a:spcPct val="150000"/>
                        </a:lnSpc>
                        <a:spcAft>
                          <a:spcPts val="0"/>
                        </a:spcAft>
                      </a:pPr>
                      <a:r>
                        <a:rPr lang="en-ZA" sz="1600" b="1" i="1">
                          <a:latin typeface="Arial"/>
                          <a:ea typeface="Times New Roman"/>
                        </a:rPr>
                        <a:t>Personal services</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5.50</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-0.32</a:t>
                      </a:r>
                      <a:endParaRPr lang="en-ZA" sz="1600">
                        <a:latin typeface="Times New Roman"/>
                        <a:ea typeface="Times New Roman"/>
                      </a:endParaRPr>
                    </a:p>
                  </a:txBody>
                  <a:tcPr marL="68580" marR="68580" marT="0" marB="0" anchor="ctr">
                    <a:lnL>
                      <a:noFill/>
                    </a:lnL>
                    <a:lnR>
                      <a:noFill/>
                    </a:lnR>
                    <a:lnT>
                      <a:noFill/>
                    </a:lnT>
                    <a:lnB>
                      <a:noFill/>
                    </a:lnB>
                    <a:pattFill prst="pct20">
                      <a:fgClr>
                        <a:srgbClr val="FFFF00"/>
                      </a:fgClr>
                      <a:bgClr>
                        <a:srgbClr val="FFFFEF"/>
                      </a:bgClr>
                    </a:pattFill>
                  </a:tcPr>
                </a:tc>
              </a:tr>
              <a:tr h="479654">
                <a:tc>
                  <a:txBody>
                    <a:bodyPr/>
                    <a:lstStyle/>
                    <a:p>
                      <a:pPr>
                        <a:lnSpc>
                          <a:spcPct val="150000"/>
                        </a:lnSpc>
                        <a:spcAft>
                          <a:spcPts val="0"/>
                        </a:spcAft>
                      </a:pPr>
                      <a:r>
                        <a:rPr lang="en-ZA" sz="1600" b="1" i="1">
                          <a:latin typeface="Arial"/>
                          <a:ea typeface="Times New Roman"/>
                        </a:rPr>
                        <a:t>General government services</a:t>
                      </a:r>
                      <a:endParaRPr lang="en-ZA" sz="160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11.08</a:t>
                      </a:r>
                      <a:endParaRPr lang="en-ZA" sz="160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a:txBody>
                    <a:bodyPr/>
                    <a:lstStyle/>
                    <a:p>
                      <a:pPr algn="ctr">
                        <a:lnSpc>
                          <a:spcPct val="150000"/>
                        </a:lnSpc>
                        <a:spcAft>
                          <a:spcPts val="0"/>
                        </a:spcAft>
                      </a:pPr>
                      <a:r>
                        <a:rPr lang="en-ZA" sz="1600" dirty="0">
                          <a:latin typeface="Arial"/>
                          <a:ea typeface="Times New Roman"/>
                        </a:rPr>
                        <a:t>-1.59</a:t>
                      </a:r>
                      <a:endParaRPr lang="en-ZA" sz="1600" dirty="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r>
            </a:tbl>
          </a:graphicData>
        </a:graphic>
      </p:graphicFrame>
    </p:spTree>
  </p:cSld>
  <p:clrMapOvr>
    <a:masterClrMapping/>
  </p:clrMapOvr>
  <p:transition advTm="5047"/>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4283" y="214292"/>
          <a:ext cx="8786872" cy="6286539"/>
        </p:xfrm>
        <a:graphic>
          <a:graphicData uri="http://schemas.openxmlformats.org/drawingml/2006/table">
            <a:tbl>
              <a:tblPr/>
              <a:tblGrid>
                <a:gridCol w="4584500"/>
                <a:gridCol w="2101186"/>
                <a:gridCol w="2101186"/>
              </a:tblGrid>
              <a:tr h="1085967">
                <a:tc>
                  <a:txBody>
                    <a:bodyPr/>
                    <a:lstStyle/>
                    <a:p>
                      <a:pPr>
                        <a:lnSpc>
                          <a:spcPct val="150000"/>
                        </a:lnSpc>
                        <a:spcAft>
                          <a:spcPts val="0"/>
                        </a:spcAft>
                      </a:pPr>
                      <a:r>
                        <a:rPr lang="en-ZA" sz="1600" b="1" i="1" dirty="0">
                          <a:solidFill>
                            <a:srgbClr val="FFFFFF"/>
                          </a:solidFill>
                          <a:latin typeface="Arial"/>
                          <a:ea typeface="Times New Roman"/>
                        </a:rPr>
                        <a:t>Provincial Sub-Sector</a:t>
                      </a:r>
                      <a:endParaRPr lang="en-ZA" sz="1600" dirty="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solidFill>
                      <a:srgbClr val="800000"/>
                    </a:solidFill>
                  </a:tcPr>
                </a:tc>
                <a:tc>
                  <a:txBody>
                    <a:bodyPr/>
                    <a:lstStyle/>
                    <a:p>
                      <a:pPr algn="ctr">
                        <a:lnSpc>
                          <a:spcPct val="150000"/>
                        </a:lnSpc>
                        <a:spcAft>
                          <a:spcPts val="0"/>
                        </a:spcAft>
                      </a:pPr>
                      <a:r>
                        <a:rPr lang="en-ZA" sz="1600" b="1" i="1">
                          <a:solidFill>
                            <a:srgbClr val="FFFFFF"/>
                          </a:solidFill>
                          <a:latin typeface="Arial"/>
                          <a:ea typeface="Times New Roman"/>
                        </a:rPr>
                        <a:t>National Sector Rating</a:t>
                      </a:r>
                      <a:endParaRPr lang="en-ZA" sz="160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solidFill>
                      <a:srgbClr val="800000"/>
                    </a:solidFill>
                  </a:tcPr>
                </a:tc>
                <a:tc>
                  <a:txBody>
                    <a:bodyPr/>
                    <a:lstStyle/>
                    <a:p>
                      <a:pPr algn="ctr">
                        <a:lnSpc>
                          <a:spcPct val="150000"/>
                        </a:lnSpc>
                        <a:spcAft>
                          <a:spcPts val="0"/>
                        </a:spcAft>
                      </a:pPr>
                      <a:r>
                        <a:rPr lang="en-ZA" sz="1600" b="1" i="1">
                          <a:solidFill>
                            <a:srgbClr val="FFFFFF"/>
                          </a:solidFill>
                          <a:latin typeface="Arial"/>
                          <a:ea typeface="Times New Roman"/>
                        </a:rPr>
                        <a:t>Provincial GDP Rating</a:t>
                      </a:r>
                      <a:endParaRPr lang="en-ZA" sz="1600">
                        <a:latin typeface="Times New Roman"/>
                        <a:ea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solidFill>
                      <a:srgbClr val="800000"/>
                    </a:solidFill>
                  </a:tcPr>
                </a:tc>
              </a:tr>
              <a:tr h="542983">
                <a:tc>
                  <a:txBody>
                    <a:bodyPr/>
                    <a:lstStyle/>
                    <a:p>
                      <a:pPr>
                        <a:lnSpc>
                          <a:spcPct val="150000"/>
                        </a:lnSpc>
                        <a:spcAft>
                          <a:spcPts val="0"/>
                        </a:spcAft>
                      </a:pPr>
                      <a:r>
                        <a:rPr lang="en-ZA" sz="1600" b="1" i="1">
                          <a:latin typeface="Arial"/>
                          <a:ea typeface="Times New Roman"/>
                        </a:rPr>
                        <a:t>Agriculture, forestry and fishing</a:t>
                      </a:r>
                      <a:endParaRPr lang="en-ZA" sz="1600">
                        <a:latin typeface="Times New Roman"/>
                        <a:ea typeface="Times New Roman"/>
                      </a:endParaRPr>
                    </a:p>
                  </a:txBody>
                  <a:tcPr marL="68580" marR="68580" marT="0" marB="0" anchor="b">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a:t>
                      </a:r>
                      <a:endParaRPr lang="en-ZA" sz="1600">
                        <a:latin typeface="Times New Roman"/>
                        <a:ea typeface="Times New Roman"/>
                      </a:endParaRPr>
                    </a:p>
                  </a:txBody>
                  <a:tcPr marL="68580" marR="68580" marT="0" marB="0" anchor="b">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7</a:t>
                      </a:r>
                      <a:endParaRPr lang="en-ZA" sz="1600">
                        <a:latin typeface="Times New Roman"/>
                        <a:ea typeface="Times New Roman"/>
                      </a:endParaRPr>
                    </a:p>
                  </a:txBody>
                  <a:tcPr marL="68580" marR="68580" marT="0" marB="0" anchor="b">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r>
              <a:tr h="542983">
                <a:tc>
                  <a:txBody>
                    <a:bodyPr/>
                    <a:lstStyle/>
                    <a:p>
                      <a:pPr>
                        <a:lnSpc>
                          <a:spcPct val="150000"/>
                        </a:lnSpc>
                        <a:spcAft>
                          <a:spcPts val="0"/>
                        </a:spcAft>
                      </a:pPr>
                      <a:r>
                        <a:rPr lang="en-ZA" sz="1600" b="1" i="1">
                          <a:latin typeface="Arial"/>
                          <a:ea typeface="Times New Roman"/>
                        </a:rPr>
                        <a:t>Transport , storage and communication</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2</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4</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542983">
                <a:tc>
                  <a:txBody>
                    <a:bodyPr/>
                    <a:lstStyle/>
                    <a:p>
                      <a:pPr>
                        <a:lnSpc>
                          <a:spcPct val="150000"/>
                        </a:lnSpc>
                        <a:spcAft>
                          <a:spcPts val="0"/>
                        </a:spcAft>
                      </a:pPr>
                      <a:r>
                        <a:rPr lang="en-ZA" sz="1600" b="1" i="1">
                          <a:latin typeface="Arial"/>
                          <a:ea typeface="Times New Roman"/>
                        </a:rPr>
                        <a:t>Manufacturing</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3</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542983">
                <a:tc>
                  <a:txBody>
                    <a:bodyPr/>
                    <a:lstStyle/>
                    <a:p>
                      <a:pPr>
                        <a:lnSpc>
                          <a:spcPct val="150000"/>
                        </a:lnSpc>
                        <a:spcAft>
                          <a:spcPts val="0"/>
                        </a:spcAft>
                      </a:pPr>
                      <a:r>
                        <a:rPr lang="en-ZA" sz="1600" b="1" i="1">
                          <a:latin typeface="Arial"/>
                          <a:ea typeface="Times New Roman"/>
                        </a:rPr>
                        <a:t>Electricity, gas and water</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4</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9</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458519">
                <a:tc>
                  <a:txBody>
                    <a:bodyPr/>
                    <a:lstStyle/>
                    <a:p>
                      <a:pPr>
                        <a:lnSpc>
                          <a:spcPct val="150000"/>
                        </a:lnSpc>
                        <a:spcAft>
                          <a:spcPts val="0"/>
                        </a:spcAft>
                      </a:pPr>
                      <a:r>
                        <a:rPr lang="en-ZA" sz="1600" b="1" i="1" dirty="0">
                          <a:latin typeface="Arial"/>
                          <a:ea typeface="Times New Roman"/>
                        </a:rPr>
                        <a:t>Wholesale &amp; retail trade; hotels &amp; restaurants</a:t>
                      </a:r>
                      <a:endParaRPr lang="en-ZA" sz="1600" dirty="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5</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3</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542983">
                <a:tc>
                  <a:txBody>
                    <a:bodyPr/>
                    <a:lstStyle/>
                    <a:p>
                      <a:pPr>
                        <a:lnSpc>
                          <a:spcPct val="150000"/>
                        </a:lnSpc>
                        <a:spcAft>
                          <a:spcPts val="0"/>
                        </a:spcAft>
                      </a:pPr>
                      <a:r>
                        <a:rPr lang="en-ZA" sz="1600" b="1" i="1">
                          <a:latin typeface="Arial"/>
                          <a:ea typeface="Times New Roman"/>
                        </a:rPr>
                        <a:t>Personal services</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6</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6</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542983">
                <a:tc>
                  <a:txBody>
                    <a:bodyPr/>
                    <a:lstStyle/>
                    <a:p>
                      <a:pPr>
                        <a:lnSpc>
                          <a:spcPct val="150000"/>
                        </a:lnSpc>
                        <a:spcAft>
                          <a:spcPts val="0"/>
                        </a:spcAft>
                      </a:pPr>
                      <a:r>
                        <a:rPr lang="en-ZA" sz="1600" b="1" i="1">
                          <a:latin typeface="Arial"/>
                          <a:ea typeface="Times New Roman"/>
                        </a:rPr>
                        <a:t>Construction</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7</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8</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542983">
                <a:tc>
                  <a:txBody>
                    <a:bodyPr/>
                    <a:lstStyle/>
                    <a:p>
                      <a:pPr>
                        <a:lnSpc>
                          <a:spcPct val="150000"/>
                        </a:lnSpc>
                        <a:spcAft>
                          <a:spcPts val="0"/>
                        </a:spcAft>
                      </a:pPr>
                      <a:r>
                        <a:rPr lang="en-ZA" sz="1600" b="1" i="1">
                          <a:latin typeface="Arial"/>
                          <a:ea typeface="Times New Roman"/>
                        </a:rPr>
                        <a:t>General government services</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8</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5</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398189">
                <a:tc>
                  <a:txBody>
                    <a:bodyPr/>
                    <a:lstStyle/>
                    <a:p>
                      <a:pPr>
                        <a:lnSpc>
                          <a:spcPct val="150000"/>
                        </a:lnSpc>
                        <a:spcAft>
                          <a:spcPts val="0"/>
                        </a:spcAft>
                      </a:pPr>
                      <a:r>
                        <a:rPr lang="en-ZA" sz="1600" b="1" i="1">
                          <a:latin typeface="Arial"/>
                          <a:ea typeface="Times New Roman"/>
                        </a:rPr>
                        <a:t>Finance, real estate and business services</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9</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2</a:t>
                      </a:r>
                      <a:endParaRPr lang="en-ZA" sz="1600">
                        <a:latin typeface="Times New Roman"/>
                        <a:ea typeface="Times New Roman"/>
                      </a:endParaRPr>
                    </a:p>
                  </a:txBody>
                  <a:tcPr marL="68580" marR="68580" marT="0" marB="0" anchor="b">
                    <a:lnL>
                      <a:noFill/>
                    </a:lnL>
                    <a:lnR>
                      <a:noFill/>
                    </a:lnR>
                    <a:lnT>
                      <a:noFill/>
                    </a:lnT>
                    <a:lnB>
                      <a:noFill/>
                    </a:lnB>
                    <a:pattFill prst="pct20">
                      <a:fgClr>
                        <a:srgbClr val="FFFF00"/>
                      </a:fgClr>
                      <a:bgClr>
                        <a:srgbClr val="FFFFEF"/>
                      </a:bgClr>
                    </a:pattFill>
                  </a:tcPr>
                </a:tc>
              </a:tr>
              <a:tr h="542983">
                <a:tc>
                  <a:txBody>
                    <a:bodyPr/>
                    <a:lstStyle/>
                    <a:p>
                      <a:pPr>
                        <a:lnSpc>
                          <a:spcPct val="150000"/>
                        </a:lnSpc>
                        <a:spcAft>
                          <a:spcPts val="0"/>
                        </a:spcAft>
                      </a:pPr>
                      <a:r>
                        <a:rPr lang="en-ZA" sz="1600" b="1" i="1">
                          <a:latin typeface="Arial"/>
                          <a:ea typeface="Times New Roman"/>
                        </a:rPr>
                        <a:t>Mining and quarrying</a:t>
                      </a:r>
                      <a:endParaRPr lang="en-ZA" sz="1600">
                        <a:latin typeface="Times New Roman"/>
                        <a:ea typeface="Times New Roman"/>
                      </a:endParaRPr>
                    </a:p>
                  </a:txBody>
                  <a:tcPr marL="68580" marR="68580" marT="0" marB="0" anchor="b">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a:txBody>
                    <a:bodyPr/>
                    <a:lstStyle/>
                    <a:p>
                      <a:pPr algn="ctr">
                        <a:lnSpc>
                          <a:spcPct val="150000"/>
                        </a:lnSpc>
                        <a:spcAft>
                          <a:spcPts val="0"/>
                        </a:spcAft>
                      </a:pPr>
                      <a:r>
                        <a:rPr lang="en-ZA" sz="1600">
                          <a:latin typeface="Arial"/>
                          <a:ea typeface="Times New Roman"/>
                        </a:rPr>
                        <a:t>10</a:t>
                      </a:r>
                      <a:endParaRPr lang="en-ZA" sz="1600">
                        <a:latin typeface="Times New Roman"/>
                        <a:ea typeface="Times New Roman"/>
                      </a:endParaRPr>
                    </a:p>
                  </a:txBody>
                  <a:tcPr marL="68580" marR="68580" marT="0" marB="0" anchor="b">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a:txBody>
                    <a:bodyPr/>
                    <a:lstStyle/>
                    <a:p>
                      <a:pPr algn="ctr">
                        <a:lnSpc>
                          <a:spcPct val="150000"/>
                        </a:lnSpc>
                        <a:spcAft>
                          <a:spcPts val="0"/>
                        </a:spcAft>
                      </a:pPr>
                      <a:r>
                        <a:rPr lang="en-ZA" sz="1600" dirty="0">
                          <a:latin typeface="Arial"/>
                          <a:ea typeface="Times New Roman"/>
                        </a:rPr>
                        <a:t>10</a:t>
                      </a:r>
                      <a:endParaRPr lang="en-ZA" sz="1600" dirty="0">
                        <a:latin typeface="Times New Roman"/>
                        <a:ea typeface="Times New Roman"/>
                      </a:endParaRPr>
                    </a:p>
                  </a:txBody>
                  <a:tcPr marL="68580" marR="68580" marT="0" marB="0" anchor="b">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r>
            </a:tbl>
          </a:graphicData>
        </a:graphic>
      </p:graphicFrame>
    </p:spTree>
  </p:cSld>
  <p:clrMapOvr>
    <a:masterClrMapping/>
  </p:clrMapOvr>
  <p:transition advTm="5407"/>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50825" y="184150"/>
            <a:ext cx="8640763" cy="5888038"/>
          </a:xfrm>
          <a:prstGeom prst="rect">
            <a:avLst/>
          </a:prstGeom>
          <a:noFill/>
          <a:ln w="9525">
            <a:noFill/>
            <a:miter lim="800000"/>
            <a:headEnd/>
            <a:tailEnd/>
          </a:ln>
          <a:effectLst/>
        </p:spPr>
        <p:txBody>
          <a:bodyPr bIns="0" anchor="ctr">
            <a:spAutoFit/>
          </a:bodyPr>
          <a:lstStyle/>
          <a:p>
            <a:pPr algn="ctr"/>
            <a:r>
              <a:rPr lang="en-ZA" sz="2400"/>
              <a:t>The Unit has three primary functions</a:t>
            </a:r>
          </a:p>
          <a:p>
            <a:pPr algn="ctr"/>
            <a:endParaRPr lang="en-ZA" sz="2400"/>
          </a:p>
          <a:p>
            <a:pPr algn="just"/>
            <a:r>
              <a:rPr lang="en-ZA" sz="2400"/>
              <a:t>1)	</a:t>
            </a:r>
            <a:r>
              <a:rPr lang="en-ZA" sz="2400" u="sng"/>
              <a:t>Inter-governmental Relations function</a:t>
            </a:r>
          </a:p>
          <a:p>
            <a:pPr algn="just"/>
            <a:r>
              <a:rPr lang="en-GB" sz="2400"/>
              <a:t>Advocacy of IGR principles and protocol and to foster relations between central, regional and local governments, as well as governments between any one sphere (level), that facilitate the attainment of common goals through co-operation.</a:t>
            </a:r>
          </a:p>
          <a:p>
            <a:pPr algn="just"/>
            <a:endParaRPr lang="en-GB" sz="2400"/>
          </a:p>
          <a:p>
            <a:pPr algn="just"/>
            <a:r>
              <a:rPr lang="en-GB" sz="2400"/>
              <a:t>2)	</a:t>
            </a:r>
            <a:r>
              <a:rPr lang="en-GB" sz="2400" u="sng"/>
              <a:t>Special projects function</a:t>
            </a:r>
            <a:r>
              <a:rPr lang="en-GB" sz="2400"/>
              <a:t> </a:t>
            </a:r>
          </a:p>
          <a:p>
            <a:pPr algn="just"/>
            <a:r>
              <a:rPr lang="en-ZA" sz="2400"/>
              <a:t>Manage special projects, associated contracts and funds for the department.</a:t>
            </a:r>
            <a:r>
              <a:rPr lang="en-ZA"/>
              <a:t> </a:t>
            </a:r>
            <a:endParaRPr lang="en-US" sz="2400"/>
          </a:p>
          <a:p>
            <a:pPr algn="just"/>
            <a:endParaRPr lang="en-ZA" sz="2400"/>
          </a:p>
          <a:p>
            <a:pPr algn="just"/>
            <a:r>
              <a:rPr lang="en-ZA" sz="2400"/>
              <a:t>3)	</a:t>
            </a:r>
            <a:r>
              <a:rPr lang="en-ZA" sz="2400" u="sng"/>
              <a:t>Economic function</a:t>
            </a:r>
          </a:p>
          <a:p>
            <a:pPr algn="just"/>
            <a:r>
              <a:rPr lang="en-ZA" sz="2400"/>
              <a:t>To provide high quality and up-to-date economic and public policy research support and advise to the MEC, the HOD and all public and private stakeholders.</a:t>
            </a:r>
          </a:p>
        </p:txBody>
      </p:sp>
    </p:spTree>
  </p:cSld>
  <p:clrMapOvr>
    <a:masterClrMapping/>
  </p:clrMapOvr>
  <p:transition advTm="4953"/>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79388" y="442913"/>
            <a:ext cx="8710612" cy="5764212"/>
          </a:xfrm>
          <a:prstGeom prst="rect">
            <a:avLst/>
          </a:prstGeom>
          <a:noFill/>
          <a:ln w="9525">
            <a:noFill/>
            <a:miter lim="800000"/>
            <a:headEnd/>
            <a:tailEnd/>
          </a:ln>
          <a:effectLst/>
        </p:spPr>
        <p:txBody>
          <a:bodyPr anchor="ctr">
            <a:spAutoFit/>
          </a:bodyPr>
          <a:lstStyle/>
          <a:p>
            <a:pPr algn="ctr"/>
            <a:r>
              <a:rPr lang="en-US" sz="3200" u="sng"/>
              <a:t>Economic Function</a:t>
            </a:r>
            <a:endParaRPr lang="en-ZA" sz="3200" u="sng"/>
          </a:p>
          <a:p>
            <a:pPr algn="just">
              <a:lnSpc>
                <a:spcPct val="120000"/>
              </a:lnSpc>
              <a:buFont typeface="Wingdings" pitchFamily="2" charset="2"/>
              <a:buChar char="ü"/>
            </a:pPr>
            <a:r>
              <a:rPr lang="en-ZA" sz="2400"/>
              <a:t>Provide economic support in the form of technical analysis and reports</a:t>
            </a:r>
          </a:p>
          <a:p>
            <a:pPr algn="just">
              <a:lnSpc>
                <a:spcPct val="120000"/>
              </a:lnSpc>
              <a:buFont typeface="Wingdings" pitchFamily="2" charset="2"/>
              <a:buChar char="ü"/>
            </a:pPr>
            <a:r>
              <a:rPr lang="en-ZA" sz="2400"/>
              <a:t>Conduct public policy research and analysis and develop possible strategies</a:t>
            </a:r>
          </a:p>
          <a:p>
            <a:pPr algn="just">
              <a:lnSpc>
                <a:spcPct val="120000"/>
              </a:lnSpc>
              <a:buFont typeface="Wingdings" pitchFamily="2" charset="2"/>
              <a:buChar char="ü"/>
            </a:pPr>
            <a:r>
              <a:rPr lang="en-ZA" sz="2400"/>
              <a:t>Conduct high quality economic research and working papers</a:t>
            </a:r>
          </a:p>
          <a:p>
            <a:pPr algn="just">
              <a:lnSpc>
                <a:spcPct val="120000"/>
              </a:lnSpc>
              <a:buFont typeface="Wingdings" pitchFamily="2" charset="2"/>
              <a:buChar char="ü"/>
            </a:pPr>
            <a:r>
              <a:rPr lang="en-ZA" sz="2400"/>
              <a:t>Communicate through various means with private and public stakeholders about economic trends and behaviour in the province</a:t>
            </a:r>
          </a:p>
          <a:p>
            <a:pPr algn="just">
              <a:lnSpc>
                <a:spcPct val="120000"/>
              </a:lnSpc>
              <a:buFont typeface="Wingdings" pitchFamily="2" charset="2"/>
              <a:buChar char="ü"/>
            </a:pPr>
            <a:r>
              <a:rPr lang="en-US" sz="2400"/>
              <a:t>Deliver Relevant and Related Presentations</a:t>
            </a:r>
          </a:p>
          <a:p>
            <a:pPr algn="just">
              <a:lnSpc>
                <a:spcPct val="120000"/>
              </a:lnSpc>
              <a:buFont typeface="Wingdings" pitchFamily="2" charset="2"/>
              <a:buChar char="ü"/>
            </a:pPr>
            <a:r>
              <a:rPr lang="en-US" sz="2400"/>
              <a:t>Publish Academic Articles</a:t>
            </a:r>
          </a:p>
          <a:p>
            <a:pPr algn="just">
              <a:lnSpc>
                <a:spcPct val="120000"/>
              </a:lnSpc>
              <a:buFont typeface="Wingdings" pitchFamily="2" charset="2"/>
              <a:buChar char="ü"/>
            </a:pPr>
            <a:r>
              <a:rPr lang="en-US" sz="2400"/>
              <a:t>Deliver Papers at National and International Conferences</a:t>
            </a:r>
            <a:endParaRPr lang="en-ZA" sz="2400"/>
          </a:p>
          <a:p>
            <a:pPr algn="ctr" eaLnBrk="0" hangingPunct="0"/>
            <a:endParaRPr lang="en-ZA" sz="2400"/>
          </a:p>
        </p:txBody>
      </p:sp>
    </p:spTree>
  </p:cSld>
  <p:clrMapOvr>
    <a:masterClrMapping/>
  </p:clrMapOvr>
  <p:transition advTm="5281"/>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79388" y="727075"/>
            <a:ext cx="8675687" cy="5934075"/>
          </a:xfrm>
          <a:prstGeom prst="rect">
            <a:avLst/>
          </a:prstGeom>
          <a:noFill/>
          <a:ln w="9525">
            <a:noFill/>
            <a:miter lim="800000"/>
            <a:headEnd/>
            <a:tailEnd/>
          </a:ln>
          <a:effectLst/>
        </p:spPr>
        <p:txBody>
          <a:bodyPr anchor="ctr">
            <a:spAutoFit/>
          </a:bodyPr>
          <a:lstStyle/>
          <a:p>
            <a:pPr algn="just">
              <a:buFont typeface="Wingdings" pitchFamily="2" charset="2"/>
              <a:buNone/>
              <a:tabLst>
                <a:tab pos="457200" algn="l"/>
              </a:tabLst>
            </a:pPr>
            <a:r>
              <a:rPr lang="en-US" sz="2400"/>
              <a:t>Publications and Working Papers</a:t>
            </a:r>
          </a:p>
          <a:p>
            <a:pPr algn="just">
              <a:buFont typeface="Wingdings" pitchFamily="2" charset="2"/>
              <a:buNone/>
              <a:tabLst>
                <a:tab pos="457200" algn="l"/>
              </a:tabLst>
            </a:pPr>
            <a:endParaRPr lang="en-US" sz="2400"/>
          </a:p>
          <a:p>
            <a:pPr algn="just">
              <a:lnSpc>
                <a:spcPct val="140000"/>
              </a:lnSpc>
              <a:buFont typeface="Wingdings" pitchFamily="2" charset="2"/>
              <a:buChar char="ü"/>
              <a:tabLst>
                <a:tab pos="457200" algn="l"/>
              </a:tabLst>
            </a:pPr>
            <a:r>
              <a:rPr lang="en-GB" sz="2400"/>
              <a:t>Growth in Cities:  A KwaZulu-Natal Perspective </a:t>
            </a:r>
          </a:p>
          <a:p>
            <a:pPr algn="just">
              <a:lnSpc>
                <a:spcPct val="140000"/>
              </a:lnSpc>
              <a:buFont typeface="Wingdings" pitchFamily="2" charset="2"/>
              <a:buChar char="ü"/>
              <a:tabLst>
                <a:tab pos="457200" algn="l"/>
              </a:tabLst>
            </a:pPr>
            <a:r>
              <a:rPr lang="en-GB" sz="2400"/>
              <a:t>The Causes and Consequences of the “Non-Availability” Of Economic Data for Local Economic Development In South Africa:  A KwaZulu-Natal Case Study </a:t>
            </a:r>
            <a:endParaRPr lang="en-US" sz="2400"/>
          </a:p>
          <a:p>
            <a:pPr algn="just">
              <a:lnSpc>
                <a:spcPct val="140000"/>
              </a:lnSpc>
              <a:buFont typeface="Wingdings" pitchFamily="2" charset="2"/>
              <a:buChar char="ü"/>
              <a:tabLst>
                <a:tab pos="457200" algn="l"/>
              </a:tabLst>
            </a:pPr>
            <a:r>
              <a:rPr lang="en-US" sz="2400"/>
              <a:t>Trends in the KwaZulu-Natal Economy Derived From </a:t>
            </a:r>
            <a:r>
              <a:rPr lang="en-ZA" sz="2400"/>
              <a:t>Selected Building Statistics of the Private Sector </a:t>
            </a:r>
            <a:endParaRPr lang="en-US" sz="2400"/>
          </a:p>
          <a:p>
            <a:pPr algn="just">
              <a:lnSpc>
                <a:spcPct val="140000"/>
              </a:lnSpc>
              <a:buFont typeface="Wingdings" pitchFamily="2" charset="2"/>
              <a:buChar char="ü"/>
              <a:tabLst>
                <a:tab pos="457200" algn="l"/>
              </a:tabLst>
            </a:pPr>
            <a:r>
              <a:rPr lang="en-US" sz="2400"/>
              <a:t>The KwaZulu-Natal Economy – A Performance Overview </a:t>
            </a:r>
            <a:endParaRPr lang="en-ZA" sz="2400"/>
          </a:p>
          <a:p>
            <a:pPr algn="just">
              <a:lnSpc>
                <a:spcPct val="140000"/>
              </a:lnSpc>
              <a:buFont typeface="Wingdings" pitchFamily="2" charset="2"/>
              <a:buChar char="ü"/>
              <a:tabLst>
                <a:tab pos="457200" algn="l"/>
              </a:tabLst>
            </a:pPr>
            <a:r>
              <a:rPr lang="en-ZA" sz="2400"/>
              <a:t>The KwaZulu-Natal Economy – A Structural Overview </a:t>
            </a:r>
            <a:endParaRPr lang="en-US" sz="2400"/>
          </a:p>
          <a:p>
            <a:pPr algn="just">
              <a:lnSpc>
                <a:spcPct val="140000"/>
              </a:lnSpc>
              <a:buFont typeface="Wingdings" pitchFamily="2" charset="2"/>
              <a:buChar char="ü"/>
              <a:tabLst>
                <a:tab pos="457200" algn="l"/>
              </a:tabLst>
            </a:pPr>
            <a:r>
              <a:rPr lang="en-US" sz="2400"/>
              <a:t>The KwaZulu-Natal Economy – A Socio Economic Analysis &amp; Overview </a:t>
            </a:r>
            <a:endParaRPr lang="en-GB" sz="2400"/>
          </a:p>
        </p:txBody>
      </p:sp>
    </p:spTree>
  </p:cSld>
  <p:clrMapOvr>
    <a:masterClrMapping/>
  </p:clrMapOvr>
  <p:transition advTm="5437"/>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476250"/>
            <a:ext cx="7772400" cy="1470025"/>
          </a:xfrm>
        </p:spPr>
        <p:txBody>
          <a:bodyPr/>
          <a:lstStyle/>
          <a:p>
            <a:r>
              <a:rPr lang="en-US" dirty="0" smtClean="0"/>
              <a:t>THANK YOU</a:t>
            </a:r>
            <a:endParaRPr lang="en-ZA" dirty="0"/>
          </a:p>
        </p:txBody>
      </p:sp>
      <p:sp>
        <p:nvSpPr>
          <p:cNvPr id="2052" name="Rectangle 4"/>
          <p:cNvSpPr>
            <a:spLocks noGrp="1" noChangeArrowheads="1"/>
          </p:cNvSpPr>
          <p:nvPr>
            <p:ph type="subTitle" idx="1"/>
          </p:nvPr>
        </p:nvSpPr>
        <p:spPr>
          <a:xfrm>
            <a:off x="6227763" y="4508500"/>
            <a:ext cx="2655887" cy="1249363"/>
          </a:xfrm>
          <a:noFill/>
          <a:ln/>
        </p:spPr>
        <p:txBody>
          <a:bodyPr/>
          <a:lstStyle/>
          <a:p>
            <a:pPr>
              <a:lnSpc>
                <a:spcPct val="80000"/>
              </a:lnSpc>
            </a:pPr>
            <a:r>
              <a:rPr lang="en-US" sz="2000"/>
              <a:t>Clive Coetzee</a:t>
            </a:r>
          </a:p>
          <a:p>
            <a:pPr>
              <a:lnSpc>
                <a:spcPct val="80000"/>
              </a:lnSpc>
            </a:pPr>
            <a:r>
              <a:rPr lang="en-US" sz="2000"/>
              <a:t>KZN Treasury</a:t>
            </a:r>
          </a:p>
          <a:p>
            <a:pPr>
              <a:lnSpc>
                <a:spcPct val="80000"/>
              </a:lnSpc>
            </a:pPr>
            <a:r>
              <a:rPr lang="en-US" sz="2000"/>
              <a:t>IGR Unit</a:t>
            </a:r>
            <a:endParaRPr lang="en-ZA" sz="2000"/>
          </a:p>
        </p:txBody>
      </p:sp>
    </p:spTree>
  </p:cSld>
  <p:clrMapOvr>
    <a:masterClrMapping/>
  </p:clrMapOvr>
  <p:transition advTm="1031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KwazuluNatal"/>
          <p:cNvPicPr>
            <a:picLocks noChangeAspect="1" noChangeArrowheads="1"/>
          </p:cNvPicPr>
          <p:nvPr/>
        </p:nvPicPr>
        <p:blipFill>
          <a:blip r:embed="rId2"/>
          <a:srcRect/>
          <a:stretch>
            <a:fillRect/>
          </a:stretch>
        </p:blipFill>
        <p:spPr bwMode="auto">
          <a:xfrm>
            <a:off x="1357290" y="266805"/>
            <a:ext cx="6215106" cy="6226209"/>
          </a:xfrm>
          <a:prstGeom prst="rect">
            <a:avLst/>
          </a:prstGeom>
          <a:noFill/>
        </p:spPr>
      </p:pic>
    </p:spTree>
  </p:cSld>
  <p:clrMapOvr>
    <a:masterClrMapping/>
  </p:clrMapOvr>
  <p:transition advTm="5343"/>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images.google.co.za/url?source=imgres&amp;ct=img&amp;q=http://www.sleeping-out.co.za/ftp/Pictures/235-D-3876.jpg&amp;usg=AFQjCNEvAOd6G9LO9is4IXXAYNay1lqsWQ"/>
          <p:cNvPicPr>
            <a:picLocks noChangeAspect="1" noChangeArrowheads="1"/>
          </p:cNvPicPr>
          <p:nvPr/>
        </p:nvPicPr>
        <p:blipFill>
          <a:blip r:embed="rId2"/>
          <a:srcRect/>
          <a:stretch>
            <a:fillRect/>
          </a:stretch>
        </p:blipFill>
        <p:spPr bwMode="auto">
          <a:xfrm>
            <a:off x="1928794" y="714356"/>
            <a:ext cx="4786326" cy="4802280"/>
          </a:xfrm>
          <a:prstGeom prst="rect">
            <a:avLst/>
          </a:prstGeom>
          <a:noFill/>
        </p:spPr>
      </p:pic>
    </p:spTree>
  </p:cSld>
  <p:clrMapOvr>
    <a:masterClrMapping/>
  </p:clrMapOvr>
  <p:transition advTm="5532"/>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images.google.co.za/url?source=imgres&amp;ct=img&amp;q=http://www.izzicarhire.com/slike/c/pietermaritzburg.jpg&amp;usg=AFQjCNF7M19z6JLxniDk0RkfGHCToUrNYg"/>
          <p:cNvPicPr>
            <a:picLocks noChangeAspect="1" noChangeArrowheads="1"/>
          </p:cNvPicPr>
          <p:nvPr/>
        </p:nvPicPr>
        <p:blipFill>
          <a:blip r:embed="rId2"/>
          <a:srcRect/>
          <a:stretch>
            <a:fillRect/>
          </a:stretch>
        </p:blipFill>
        <p:spPr bwMode="auto">
          <a:xfrm>
            <a:off x="1643042" y="1071546"/>
            <a:ext cx="5429261" cy="4071946"/>
          </a:xfrm>
          <a:prstGeom prst="rect">
            <a:avLst/>
          </a:prstGeom>
          <a:noFill/>
        </p:spPr>
      </p:pic>
    </p:spTree>
  </p:cSld>
  <p:clrMapOvr>
    <a:masterClrMapping/>
  </p:clrMapOvr>
  <p:transition advTm="529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images.google.co.za/url?source=imgres&amp;ct=img&amp;q=http://www.southafrica.to/transport/Airlines/South-Africa-within/flights-to-Pietermaritzburg/Zulu-Dancers-Pietermaritzburg.jpg&amp;usg=AFQjCNGneiqqzT62zpQsGDn-mLYJORYF4w"/>
          <p:cNvPicPr>
            <a:picLocks noChangeAspect="1" noChangeArrowheads="1"/>
          </p:cNvPicPr>
          <p:nvPr/>
        </p:nvPicPr>
        <p:blipFill>
          <a:blip r:embed="rId2"/>
          <a:srcRect/>
          <a:stretch>
            <a:fillRect/>
          </a:stretch>
        </p:blipFill>
        <p:spPr bwMode="auto">
          <a:xfrm>
            <a:off x="785786" y="1285860"/>
            <a:ext cx="7488634" cy="3619506"/>
          </a:xfrm>
          <a:prstGeom prst="rect">
            <a:avLst/>
          </a:prstGeom>
          <a:noFill/>
        </p:spPr>
      </p:pic>
    </p:spTree>
  </p:cSld>
  <p:clrMapOvr>
    <a:masterClrMapping/>
  </p:clrMapOvr>
  <p:transition advTm="4953"/>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images.google.co.za/url?source=imgres&amp;ct=img&amp;q=http://www.ikapa.co.za/images/uploaded_images/product/Drakensberg___resized.JPG&amp;usg=AFQjCNFkjpGY4Zot9jIZYcwT_1djYoV_Hg"/>
          <p:cNvPicPr>
            <a:picLocks noChangeAspect="1" noChangeArrowheads="1"/>
          </p:cNvPicPr>
          <p:nvPr/>
        </p:nvPicPr>
        <p:blipFill>
          <a:blip r:embed="rId2"/>
          <a:srcRect/>
          <a:stretch>
            <a:fillRect/>
          </a:stretch>
        </p:blipFill>
        <p:spPr bwMode="auto">
          <a:xfrm>
            <a:off x="1571604" y="1214422"/>
            <a:ext cx="5862095" cy="3938595"/>
          </a:xfrm>
          <a:prstGeom prst="rect">
            <a:avLst/>
          </a:prstGeom>
          <a:noFill/>
        </p:spPr>
      </p:pic>
    </p:spTree>
  </p:cSld>
  <p:clrMapOvr>
    <a:masterClrMapping/>
  </p:clrMapOvr>
  <p:transition advTm="5125"/>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descr="http://images.google.co.za/url?source=imgres&amp;ct=img&amp;q=http://farm4.static.flickr.com/3059/2767861860_af82ff8dee.jpg&amp;usg=AFQjCNHa1_G2MVdgRCeUqrIzb_gOoSYhag"/>
          <p:cNvPicPr>
            <a:picLocks noChangeAspect="1" noChangeArrowheads="1"/>
          </p:cNvPicPr>
          <p:nvPr/>
        </p:nvPicPr>
        <p:blipFill>
          <a:blip r:embed="rId2"/>
          <a:srcRect/>
          <a:stretch>
            <a:fillRect/>
          </a:stretch>
        </p:blipFill>
        <p:spPr bwMode="auto">
          <a:xfrm>
            <a:off x="2857488" y="714356"/>
            <a:ext cx="3171825" cy="4762500"/>
          </a:xfrm>
          <a:prstGeom prst="rect">
            <a:avLst/>
          </a:prstGeom>
          <a:noFill/>
        </p:spPr>
      </p:pic>
    </p:spTree>
  </p:cSld>
  <p:clrMapOvr>
    <a:masterClrMapping/>
  </p:clrMapOvr>
  <p:transition advTm="5344"/>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www.kzntreasury.gov.za/Portals/0/images/MEC_Cronje.jpg"/>
          <p:cNvPicPr>
            <a:picLocks noChangeAspect="1" noChangeArrowheads="1"/>
          </p:cNvPicPr>
          <p:nvPr/>
        </p:nvPicPr>
        <p:blipFill>
          <a:blip r:embed="rId2"/>
          <a:srcRect/>
          <a:stretch>
            <a:fillRect/>
          </a:stretch>
        </p:blipFill>
        <p:spPr bwMode="auto">
          <a:xfrm>
            <a:off x="2857488" y="785794"/>
            <a:ext cx="2652724" cy="3603701"/>
          </a:xfrm>
          <a:prstGeom prst="rect">
            <a:avLst/>
          </a:prstGeom>
          <a:noFill/>
        </p:spPr>
      </p:pic>
      <p:sp>
        <p:nvSpPr>
          <p:cNvPr id="6" name="Rectangle 5"/>
          <p:cNvSpPr/>
          <p:nvPr/>
        </p:nvSpPr>
        <p:spPr>
          <a:xfrm>
            <a:off x="2428860" y="4786322"/>
            <a:ext cx="3421129" cy="523220"/>
          </a:xfrm>
          <a:prstGeom prst="rect">
            <a:avLst/>
          </a:prstGeom>
        </p:spPr>
        <p:txBody>
          <a:bodyPr wrap="none">
            <a:spAutoFit/>
          </a:bodyPr>
          <a:lstStyle/>
          <a:p>
            <a:pPr algn="ctr"/>
            <a:r>
              <a:rPr lang="en-ZA" sz="2800" dirty="0" smtClean="0">
                <a:hlinkClick r:id="rId3" action="ppaction://hlinkfile"/>
              </a:rPr>
              <a:t>MEC: Ms Ina </a:t>
            </a:r>
            <a:r>
              <a:rPr lang="en-ZA" sz="2800" dirty="0" err="1" smtClean="0">
                <a:hlinkClick r:id="rId3" action="ppaction://hlinkfile"/>
              </a:rPr>
              <a:t>Cronjé</a:t>
            </a:r>
            <a:endParaRPr lang="en-ZA" sz="2800" dirty="0"/>
          </a:p>
        </p:txBody>
      </p:sp>
    </p:spTree>
  </p:cSld>
  <p:clrMapOvr>
    <a:masterClrMapping/>
  </p:clrMapOvr>
  <p:transition advTm="5047"/>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www.kzntreasury.gov.za/Portals/0/images/SimisoMagagula.jpg"/>
          <p:cNvPicPr>
            <a:picLocks noChangeAspect="1" noChangeArrowheads="1"/>
          </p:cNvPicPr>
          <p:nvPr/>
        </p:nvPicPr>
        <p:blipFill>
          <a:blip r:embed="rId2"/>
          <a:srcRect/>
          <a:stretch>
            <a:fillRect/>
          </a:stretch>
        </p:blipFill>
        <p:spPr bwMode="auto">
          <a:xfrm>
            <a:off x="3000364" y="1071546"/>
            <a:ext cx="2295534" cy="3118461"/>
          </a:xfrm>
          <a:prstGeom prst="rect">
            <a:avLst/>
          </a:prstGeom>
          <a:noFill/>
        </p:spPr>
      </p:pic>
      <p:sp>
        <p:nvSpPr>
          <p:cNvPr id="6" name="Rectangle 5"/>
          <p:cNvSpPr/>
          <p:nvPr/>
        </p:nvSpPr>
        <p:spPr>
          <a:xfrm>
            <a:off x="2285984" y="4572008"/>
            <a:ext cx="3821880" cy="523220"/>
          </a:xfrm>
          <a:prstGeom prst="rect">
            <a:avLst/>
          </a:prstGeom>
        </p:spPr>
        <p:txBody>
          <a:bodyPr wrap="none">
            <a:spAutoFit/>
          </a:bodyPr>
          <a:lstStyle/>
          <a:p>
            <a:pPr algn="ctr"/>
            <a:r>
              <a:rPr lang="en-ZA" sz="2800" dirty="0" smtClean="0">
                <a:hlinkClick r:id="rId3" action="ppaction://hlinkfile"/>
              </a:rPr>
              <a:t>HOD: Mr LS </a:t>
            </a:r>
            <a:r>
              <a:rPr lang="en-ZA" sz="2800" dirty="0" err="1" smtClean="0">
                <a:hlinkClick r:id="rId3" action="ppaction://hlinkfile"/>
              </a:rPr>
              <a:t>Magagula</a:t>
            </a:r>
            <a:endParaRPr lang="en-ZA" sz="2800" dirty="0"/>
          </a:p>
        </p:txBody>
      </p:sp>
    </p:spTree>
  </p:cSld>
  <p:clrMapOvr>
    <a:masterClrMapping/>
  </p:clrMapOvr>
  <p:transition advTm="5172"/>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558</TotalTime>
  <Words>391</Words>
  <Application>Microsoft PowerPoint</Application>
  <PresentationFormat>On-screen Show (4:3)</PresentationFormat>
  <Paragraphs>115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Slide 1</vt:lpstr>
      <vt:lpstr>Slide 2</vt:lpstr>
      <vt:lpstr>Slide 3</vt:lpstr>
      <vt:lpstr>Slide 4</vt:lpstr>
      <vt:lpstr>Slide 5</vt:lpstr>
      <vt:lpstr>Slide 6</vt:lpstr>
      <vt:lpstr>Slide 7</vt:lpstr>
      <vt:lpstr>Slide 8</vt:lpstr>
      <vt:lpstr>Slide 9</vt:lpstr>
      <vt:lpstr>Slide 10</vt:lpstr>
      <vt:lpstr>SUMMARY OF FINDINGS FOR KZN – 2ND QUARTER 2009 </vt:lpstr>
      <vt:lpstr>Slide 12</vt:lpstr>
      <vt:lpstr>Slide 13</vt:lpstr>
      <vt:lpstr>Slide 14</vt:lpstr>
      <vt:lpstr>Slide 15</vt:lpstr>
      <vt:lpstr>Slide 16</vt:lpstr>
      <vt:lpstr>THANK YOU</vt:lpstr>
    </vt:vector>
  </TitlesOfParts>
  <Company>Finance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PRESENATION TO KZN CABINET</dc:title>
  <dc:creator>user</dc:creator>
  <cp:lastModifiedBy>ANubieZ</cp:lastModifiedBy>
  <cp:revision>24</cp:revision>
  <dcterms:created xsi:type="dcterms:W3CDTF">2009-08-17T07:54:01Z</dcterms:created>
  <dcterms:modified xsi:type="dcterms:W3CDTF">2009-10-01T12:58:22Z</dcterms:modified>
</cp:coreProperties>
</file>