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  <p:sldMasterId id="2147483690" r:id="rId2"/>
  </p:sldMasterIdLst>
  <p:notesMasterIdLst>
    <p:notesMasterId r:id="rId23"/>
  </p:notesMasterIdLst>
  <p:handoutMasterIdLst>
    <p:handoutMasterId r:id="rId24"/>
  </p:handoutMasterIdLst>
  <p:sldIdLst>
    <p:sldId id="492" r:id="rId3"/>
    <p:sldId id="547" r:id="rId4"/>
    <p:sldId id="546" r:id="rId5"/>
    <p:sldId id="548" r:id="rId6"/>
    <p:sldId id="549" r:id="rId7"/>
    <p:sldId id="537" r:id="rId8"/>
    <p:sldId id="545" r:id="rId9"/>
    <p:sldId id="550" r:id="rId10"/>
    <p:sldId id="551" r:id="rId11"/>
    <p:sldId id="552" r:id="rId12"/>
    <p:sldId id="553" r:id="rId13"/>
    <p:sldId id="554" r:id="rId14"/>
    <p:sldId id="555" r:id="rId15"/>
    <p:sldId id="557" r:id="rId16"/>
    <p:sldId id="479" r:id="rId17"/>
    <p:sldId id="556" r:id="rId18"/>
    <p:sldId id="559" r:id="rId19"/>
    <p:sldId id="558" r:id="rId20"/>
    <p:sldId id="542" r:id="rId21"/>
    <p:sldId id="560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4BED"/>
    <a:srgbClr val="005190"/>
    <a:srgbClr val="333333"/>
    <a:srgbClr val="0065B3"/>
    <a:srgbClr val="014171"/>
    <a:srgbClr val="71CE36"/>
    <a:srgbClr val="E5AC38"/>
    <a:srgbClr val="8F549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051" y="-82"/>
      </p:cViewPr>
      <p:guideLst>
        <p:guide orient="horz" pos="1570"/>
        <p:guide orient="horz" pos="1988"/>
        <p:guide orient="horz" pos="2805"/>
        <p:guide orient="horz" pos="5606"/>
        <p:guide orient="horz" pos="3577"/>
        <p:guide orient="horz" pos="632"/>
        <p:guide orient="horz" pos="881"/>
        <p:guide orient="horz" pos="2619"/>
        <p:guide pos="2882"/>
        <p:guide pos="318"/>
        <p:guide pos="3507"/>
        <p:guide pos="3147"/>
        <p:guide pos="2115"/>
        <p:guide pos="16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2016" y="-90"/>
      </p:cViewPr>
      <p:guideLst>
        <p:guide orient="horz" pos="372"/>
        <p:guide orient="horz" pos="5555"/>
        <p:guide pos="2168"/>
        <p:guide pos="343"/>
        <p:guide pos="407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50850" y="503238"/>
            <a:ext cx="29718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7" tIns="46104" rIns="92207" bIns="46104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900">
                <a:solidFill>
                  <a:schemeClr val="accent1"/>
                </a:solidFill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fld id="{5529158A-B4F6-41D2-B28A-6C8B3F113506}" type="datetime1">
              <a:rPr lang="en-US"/>
              <a:pPr>
                <a:defRPr/>
              </a:pPr>
              <a:t>12/2/2011</a:t>
            </a:fld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992688" y="8647113"/>
            <a:ext cx="1376362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7" tIns="46104" rIns="92207" bIns="46104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900">
                <a:solidFill>
                  <a:schemeClr val="accent1"/>
                </a:solidFill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fld id="{633E3066-6303-448F-BF53-7AA6DA2DA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465138" y="8658225"/>
            <a:ext cx="317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739" tIns="44870" rIns="89739" bIns="44870">
            <a:spAutoFit/>
          </a:bodyPr>
          <a:lstStyle/>
          <a:p>
            <a:pPr defTabSz="896938" eaLnBrk="0" hangingPunct="0">
              <a:defRPr/>
            </a:pPr>
            <a:r>
              <a:rPr lang="en-US" sz="800">
                <a:solidFill>
                  <a:schemeClr val="accent1"/>
                </a:solidFill>
                <a:latin typeface="Arial" charset="0"/>
                <a:ea typeface="ＭＳ Ｐゴシック" pitchFamily="96" charset="-128"/>
              </a:rPr>
              <a:t>Copyright </a:t>
            </a:r>
            <a:r>
              <a:rPr lang="en-US" altLang="ja-JP" sz="800">
                <a:solidFill>
                  <a:schemeClr val="accent1"/>
                </a:solidFill>
                <a:latin typeface="Arial" charset="0"/>
                <a:ea typeface="ＭＳ Ｐゴシック" pitchFamily="96" charset="-128"/>
              </a:rPr>
              <a:t>© </a:t>
            </a:r>
            <a:r>
              <a:rPr lang="en-US" sz="800">
                <a:solidFill>
                  <a:schemeClr val="accent1"/>
                </a:solidFill>
                <a:latin typeface="Arial" charset="0"/>
                <a:ea typeface="ＭＳ Ｐゴシック" pitchFamily="96" charset="-128"/>
              </a:rPr>
              <a:t>2005 IHS Inc. All Rights Reserved.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79425" y="336550"/>
            <a:ext cx="267811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7" tIns="46104" rIns="92207" bIns="46104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900">
                <a:solidFill>
                  <a:schemeClr val="accent1"/>
                </a:solidFill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fld id="{E1155C14-0B4E-4FB3-8A80-9F6DB0C55D7C}" type="datetime1">
              <a:rPr lang="en-US"/>
              <a:pPr>
                <a:defRPr/>
              </a:pPr>
              <a:t>12/2/2011</a:t>
            </a:fld>
            <a:endParaRPr lang="en-US"/>
          </a:p>
        </p:txBody>
      </p:sp>
      <p:sp>
        <p:nvSpPr>
          <p:cNvPr id="2560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42988" y="4416425"/>
            <a:ext cx="4718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7" tIns="46104" rIns="92207" bIns="46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8386763"/>
            <a:ext cx="1084263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7" tIns="46104" rIns="92207" bIns="46104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900">
                <a:solidFill>
                  <a:schemeClr val="accent1"/>
                </a:solidFill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fld id="{C4519953-F5E4-4368-B8C2-9372B1F32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5138" y="8669338"/>
            <a:ext cx="317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739" tIns="44870" rIns="89739" bIns="44870">
            <a:spAutoFit/>
          </a:bodyPr>
          <a:lstStyle/>
          <a:p>
            <a:pPr defTabSz="896938" eaLnBrk="0" hangingPunct="0">
              <a:defRPr/>
            </a:pPr>
            <a:r>
              <a:rPr lang="en-US" sz="800">
                <a:solidFill>
                  <a:schemeClr val="accent1"/>
                </a:solidFill>
                <a:latin typeface="Arial" charset="0"/>
                <a:ea typeface="ＭＳ Ｐゴシック" pitchFamily="96" charset="-128"/>
              </a:rPr>
              <a:t>Copyright </a:t>
            </a:r>
            <a:r>
              <a:rPr lang="en-US" altLang="ja-JP" sz="800">
                <a:solidFill>
                  <a:schemeClr val="accent1"/>
                </a:solidFill>
                <a:latin typeface="Arial" charset="0"/>
                <a:ea typeface="ＭＳ Ｐゴシック" pitchFamily="96" charset="-128"/>
              </a:rPr>
              <a:t>© </a:t>
            </a:r>
            <a:r>
              <a:rPr lang="en-US" sz="800">
                <a:solidFill>
                  <a:schemeClr val="accent1"/>
                </a:solidFill>
                <a:latin typeface="Arial" charset="0"/>
                <a:ea typeface="ＭＳ Ｐゴシック" pitchFamily="96" charset="-128"/>
              </a:rPr>
              <a:t>2005 IHS Inc. All Rights Reserved.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hf hdr="0" ftr="0"/>
  <p:notesStyle>
    <a:lvl1pPr marL="58738" indent="-58738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1000" kern="1200">
        <a:solidFill>
          <a:schemeClr val="bg1"/>
        </a:solidFill>
        <a:latin typeface="Arial" pitchFamily="-60" charset="0"/>
        <a:ea typeface="ＭＳ Ｐゴシック" pitchFamily="96" charset="-128"/>
        <a:cs typeface="+mn-cs"/>
      </a:defRPr>
    </a:lvl1pPr>
    <a:lvl2pPr marL="233363" indent="-60325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900" kern="1200">
        <a:solidFill>
          <a:schemeClr val="bg1"/>
        </a:solidFill>
        <a:latin typeface="Arial" pitchFamily="-60" charset="0"/>
        <a:ea typeface="ＭＳ Ｐゴシック" pitchFamily="-60" charset="-128"/>
        <a:cs typeface="+mn-cs"/>
      </a:defRPr>
    </a:lvl2pPr>
    <a:lvl3pPr marL="396875" indent="-49213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800" kern="1200">
        <a:solidFill>
          <a:schemeClr val="bg1"/>
        </a:solidFill>
        <a:latin typeface="Arial" pitchFamily="-60" charset="0"/>
        <a:ea typeface="ＭＳ Ｐゴシック" pitchFamily="-60" charset="-128"/>
        <a:cs typeface="+mn-cs"/>
      </a:defRPr>
    </a:lvl3pPr>
    <a:lvl4pPr marL="571500" indent="-60325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800" kern="1200">
        <a:solidFill>
          <a:schemeClr val="bg1"/>
        </a:solidFill>
        <a:latin typeface="Arial" pitchFamily="-60" charset="0"/>
        <a:ea typeface="ＭＳ Ｐゴシック" pitchFamily="-60" charset="-128"/>
        <a:cs typeface="+mn-cs"/>
      </a:defRPr>
    </a:lvl4pPr>
    <a:lvl5pPr marL="746125" indent="-58738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800" kern="1200">
        <a:solidFill>
          <a:schemeClr val="bg1"/>
        </a:solidFill>
        <a:latin typeface="Arial" pitchFamily="-60" charset="0"/>
        <a:ea typeface="ＭＳ Ｐゴシック" pitchFamily="-6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879C153-062A-42F2-B04E-EEF22E672BAA}" type="datetime8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12/2/2011 11:58 AM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B4BF7-89FD-4E2B-82C8-349341C84122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297" tIns="46148" rIns="92297" bIns="46148"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4D54B9A-1352-48F4-9CF6-381CEE2DF21D}" type="datetime8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12/2/2011 11:58 AM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67700-7B1E-45D2-B164-F1002A505D8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15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297" tIns="46148" rIns="92297" bIns="46148"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D9E87D3-2C8E-492D-80E6-B373BE9D0D14}" type="datetime8">
              <a:rPr lang="en-US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pPr/>
              <a:t>12/2/2011 11:58 AM</a:t>
            </a:fld>
            <a:endParaRPr lang="en-US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C0114-F0F5-42E9-AC77-169624128859}" type="slidenum">
              <a:rPr lang="en-US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pPr/>
              <a:t>19</a:t>
            </a:fld>
            <a:endParaRPr lang="en-US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297" tIns="46148" rIns="92297" bIns="46148"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HS-Tag-rgb4-25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0538" y="6280150"/>
            <a:ext cx="3967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7708900" y="5461000"/>
            <a:ext cx="1435100" cy="1397000"/>
            <a:chOff x="5017" y="3577"/>
            <a:chExt cx="743" cy="743"/>
          </a:xfrm>
        </p:grpSpPr>
        <p:sp>
          <p:nvSpPr>
            <p:cNvPr id="7" name="Rectangle 19"/>
            <p:cNvSpPr>
              <a:spLocks noChangeArrowheads="1"/>
            </p:cNvSpPr>
            <p:nvPr/>
          </p:nvSpPr>
          <p:spPr bwMode="auto">
            <a:xfrm>
              <a:off x="5017" y="3577"/>
              <a:ext cx="743" cy="74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  <a:ea typeface="ＭＳ Ｐゴシック" pitchFamily="96" charset="-128"/>
              </a:endParaRPr>
            </a:p>
          </p:txBody>
        </p:sp>
        <p:pic>
          <p:nvPicPr>
            <p:cNvPr id="8" name="Picture 20" descr="IHS-Pr-Sig-rgb72x75_V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5185" y="3737"/>
              <a:ext cx="406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908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88938" y="1770063"/>
            <a:ext cx="7643812" cy="1050925"/>
          </a:xfrm>
        </p:spPr>
        <p:txBody>
          <a:bodyPr/>
          <a:lstStyle>
            <a:lvl1pPr>
              <a:lnSpc>
                <a:spcPct val="9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908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88938" y="2824163"/>
            <a:ext cx="7643812" cy="1063625"/>
          </a:xfrm>
        </p:spPr>
        <p:txBody>
          <a:bodyPr/>
          <a:lstStyle>
            <a:lvl1pPr marL="0" indent="0">
              <a:buFont typeface="Times" pitchFamily="-60" charset="0"/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65125"/>
            <a:ext cx="2133600" cy="56657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365125"/>
            <a:ext cx="6253162" cy="56657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HS-Tag-rgb4-25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0538" y="6280150"/>
            <a:ext cx="3967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7708900" y="5461000"/>
            <a:ext cx="1435100" cy="1397000"/>
            <a:chOff x="5017" y="3577"/>
            <a:chExt cx="743" cy="743"/>
          </a:xfrm>
        </p:grpSpPr>
        <p:sp>
          <p:nvSpPr>
            <p:cNvPr id="7" name="Rectangle 19"/>
            <p:cNvSpPr>
              <a:spLocks noChangeArrowheads="1"/>
            </p:cNvSpPr>
            <p:nvPr/>
          </p:nvSpPr>
          <p:spPr bwMode="auto">
            <a:xfrm>
              <a:off x="5017" y="3577"/>
              <a:ext cx="743" cy="74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pic>
          <p:nvPicPr>
            <p:cNvPr id="8" name="Picture 20" descr="IHS-Pr-Sig-rgb72x75_V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5185" y="3737"/>
              <a:ext cx="406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908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88938" y="1770063"/>
            <a:ext cx="7643812" cy="1050925"/>
          </a:xfrm>
        </p:spPr>
        <p:txBody>
          <a:bodyPr/>
          <a:lstStyle>
            <a:lvl1pPr>
              <a:lnSpc>
                <a:spcPct val="9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08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88938" y="2824163"/>
            <a:ext cx="7643812" cy="1063625"/>
          </a:xfrm>
        </p:spPr>
        <p:txBody>
          <a:bodyPr/>
          <a:lstStyle>
            <a:lvl1pPr marL="0" indent="0">
              <a:buFont typeface="Times" pitchFamily="-60" charset="0"/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5925" y="1522413"/>
            <a:ext cx="4192588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522413"/>
            <a:ext cx="4192587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800"/>
            </a:lvl1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65125"/>
            <a:ext cx="2133600" cy="56657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365125"/>
            <a:ext cx="6253162" cy="56657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5925" y="1522413"/>
            <a:ext cx="4192588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522413"/>
            <a:ext cx="4192587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4" descr="IHS Pr Sig rgb1-5_-75"/>
          <p:cNvPicPr>
            <a:picLocks noChangeAspect="1" noChangeArrowheads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8166100" y="5813425"/>
            <a:ext cx="77628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9867" name="Rectangle 43"/>
          <p:cNvSpPr>
            <a:spLocks noChangeArrowheads="1"/>
          </p:cNvSpPr>
          <p:nvPr userDrawn="1"/>
        </p:nvSpPr>
        <p:spPr bwMode="auto">
          <a:xfrm>
            <a:off x="0" y="0"/>
            <a:ext cx="9144000" cy="1160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357313"/>
            <a:ext cx="8537575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365125"/>
            <a:ext cx="752157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9863" name="Rectangle 39"/>
          <p:cNvSpPr>
            <a:spLocks noChangeArrowheads="1"/>
          </p:cNvSpPr>
          <p:nvPr userDrawn="1"/>
        </p:nvSpPr>
        <p:spPr bwMode="auto">
          <a:xfrm>
            <a:off x="0" y="6704013"/>
            <a:ext cx="9144000" cy="1539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ea typeface="ＭＳ Ｐゴシック" pitchFamily="96" charset="-128"/>
            </a:endParaRPr>
          </a:p>
        </p:txBody>
      </p:sp>
      <p:sp>
        <p:nvSpPr>
          <p:cNvPr id="589864" name="Text Box 40"/>
          <p:cNvSpPr txBox="1">
            <a:spLocks noChangeArrowheads="1"/>
          </p:cNvSpPr>
          <p:nvPr userDrawn="1"/>
        </p:nvSpPr>
        <p:spPr bwMode="auto">
          <a:xfrm>
            <a:off x="396875" y="6689725"/>
            <a:ext cx="2417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chemeClr val="accent1"/>
                </a:solidFill>
                <a:latin typeface="Arial" charset="0"/>
                <a:ea typeface="ＭＳ Ｐゴシック" pitchFamily="96" charset="-128"/>
              </a:rPr>
              <a:t>Copyright © 2010 IHS Inc. All Rights Reserved.</a:t>
            </a:r>
          </a:p>
        </p:txBody>
      </p:sp>
      <p:sp>
        <p:nvSpPr>
          <p:cNvPr id="589865" name="Text Box 41"/>
          <p:cNvSpPr txBox="1">
            <a:spLocks noChangeArrowheads="1"/>
          </p:cNvSpPr>
          <p:nvPr userDrawn="1"/>
        </p:nvSpPr>
        <p:spPr bwMode="auto">
          <a:xfrm>
            <a:off x="8763000" y="6683375"/>
            <a:ext cx="3905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fld id="{24BA9157-C794-4D57-B641-1AAA3BE4EF66}" type="slidenum">
              <a:rPr lang="en-US" sz="700">
                <a:solidFill>
                  <a:schemeClr val="accent1"/>
                </a:solidFill>
                <a:latin typeface="Arial" charset="0"/>
                <a:ea typeface="ＭＳ Ｐゴシック" pitchFamily="96" charset="-128"/>
              </a:rPr>
              <a:pPr algn="r" eaLnBrk="0" hangingPunct="0">
                <a:defRPr/>
              </a:pPr>
              <a:t>‹#›</a:t>
            </a:fld>
            <a:endParaRPr lang="en-US" sz="700">
              <a:solidFill>
                <a:schemeClr val="accent1"/>
              </a:solidFill>
              <a:latin typeface="Arial" charset="0"/>
              <a:ea typeface="ＭＳ Ｐゴシック" pitchFamily="96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1" r:id="rId3"/>
    <p:sldLayoutId id="2147483700" r:id="rId4"/>
    <p:sldLayoutId id="2147483699" r:id="rId5"/>
    <p:sldLayoutId id="2147483698" r:id="rId6"/>
    <p:sldLayoutId id="2147483697" r:id="rId7"/>
    <p:sldLayoutId id="2147483696" r:id="rId8"/>
    <p:sldLayoutId id="2147483695" r:id="rId9"/>
    <p:sldLayoutId id="2147483694" r:id="rId10"/>
    <p:sldLayoutId id="214748369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ＭＳ Ｐゴシック" pitchFamily="96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  <a:ea typeface="ＭＳ Ｐゴシック" pitchFamily="9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  <a:ea typeface="ＭＳ Ｐゴシック" pitchFamily="9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  <a:ea typeface="ＭＳ Ｐゴシック" pitchFamily="9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  <a:ea typeface="ＭＳ Ｐゴシック" pitchFamily="9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3200">
          <a:solidFill>
            <a:schemeClr val="tx1"/>
          </a:solidFill>
          <a:latin typeface="+mn-lt"/>
          <a:ea typeface="ＭＳ Ｐゴシック" pitchFamily="96" charset="-128"/>
          <a:cs typeface="+mn-cs"/>
        </a:defRPr>
      </a:lvl1pPr>
      <a:lvl2pPr marL="573088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2800">
          <a:solidFill>
            <a:schemeClr val="accent1"/>
          </a:solidFill>
          <a:latin typeface="+mn-lt"/>
          <a:ea typeface="ＭＳ Ｐゴシック" pitchFamily="-60" charset="-128"/>
        </a:defRPr>
      </a:lvl2pPr>
      <a:lvl3pPr marL="917575" indent="-1730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1400">
          <a:solidFill>
            <a:schemeClr val="accent1"/>
          </a:solidFill>
          <a:latin typeface="+mn-lt"/>
          <a:ea typeface="ＭＳ Ｐゴシック" pitchFamily="-60" charset="-128"/>
        </a:defRPr>
      </a:lvl3pPr>
      <a:lvl4pPr marL="1196975" indent="-1651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4pPr>
      <a:lvl5pPr marL="1539875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5pPr>
      <a:lvl6pPr marL="19970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-60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6pPr>
      <a:lvl7pPr marL="24542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-60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7pPr>
      <a:lvl8pPr marL="29114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-60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8pPr>
      <a:lvl9pPr marL="33686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-60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4" descr="IHS Pr Sig rgb1-5_-75"/>
          <p:cNvPicPr>
            <a:picLocks noChangeAspect="1" noChangeArrowheads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8166100" y="5813425"/>
            <a:ext cx="77628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9867" name="Rectangle 43"/>
          <p:cNvSpPr>
            <a:spLocks noChangeArrowheads="1"/>
          </p:cNvSpPr>
          <p:nvPr userDrawn="1"/>
        </p:nvSpPr>
        <p:spPr bwMode="auto">
          <a:xfrm>
            <a:off x="0" y="0"/>
            <a:ext cx="9144000" cy="1160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357313"/>
            <a:ext cx="8537575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365125"/>
            <a:ext cx="752157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9863" name="Rectangle 39"/>
          <p:cNvSpPr>
            <a:spLocks noChangeArrowheads="1"/>
          </p:cNvSpPr>
          <p:nvPr userDrawn="1"/>
        </p:nvSpPr>
        <p:spPr bwMode="auto">
          <a:xfrm>
            <a:off x="0" y="6704013"/>
            <a:ext cx="9144000" cy="1539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  <p:sp>
        <p:nvSpPr>
          <p:cNvPr id="589864" name="Text Box 40"/>
          <p:cNvSpPr txBox="1">
            <a:spLocks noChangeArrowheads="1"/>
          </p:cNvSpPr>
          <p:nvPr userDrawn="1"/>
        </p:nvSpPr>
        <p:spPr bwMode="auto">
          <a:xfrm>
            <a:off x="396875" y="6689725"/>
            <a:ext cx="2417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pitchFamily="96" charset="-128"/>
              </a:rPr>
              <a:t>Copyright © 2010 IHS Inc. All Rights Reserved.</a:t>
            </a:r>
          </a:p>
        </p:txBody>
      </p:sp>
      <p:sp>
        <p:nvSpPr>
          <p:cNvPr id="589865" name="Text Box 41"/>
          <p:cNvSpPr txBox="1">
            <a:spLocks noChangeArrowheads="1"/>
          </p:cNvSpPr>
          <p:nvPr userDrawn="1"/>
        </p:nvSpPr>
        <p:spPr bwMode="auto">
          <a:xfrm>
            <a:off x="8763000" y="6683375"/>
            <a:ext cx="3905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fld id="{7C3FF506-1B2A-4EBF-B846-D7C3F761526E}" type="slidenum">
              <a:rPr lang="en-US" sz="700">
                <a:solidFill>
                  <a:srgbClr val="808080"/>
                </a:solidFill>
                <a:latin typeface="Arial" charset="0"/>
                <a:ea typeface="ＭＳ Ｐゴシック" pitchFamily="96" charset="-128"/>
              </a:rPr>
              <a:pPr algn="r" eaLnBrk="0" hangingPunct="0">
                <a:defRPr/>
              </a:pPr>
              <a:t>‹#›</a:t>
            </a:fld>
            <a:endParaRPr lang="en-US" sz="700">
              <a:solidFill>
                <a:srgbClr val="808080"/>
              </a:solidFill>
              <a:latin typeface="Arial" charset="0"/>
              <a:ea typeface="ＭＳ Ｐゴシック" pitchFamily="96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2" r:id="rId2"/>
    <p:sldLayoutId id="2147483711" r:id="rId3"/>
    <p:sldLayoutId id="2147483710" r:id="rId4"/>
    <p:sldLayoutId id="2147483709" r:id="rId5"/>
    <p:sldLayoutId id="2147483708" r:id="rId6"/>
    <p:sldLayoutId id="2147483707" r:id="rId7"/>
    <p:sldLayoutId id="2147483706" r:id="rId8"/>
    <p:sldLayoutId id="2147483705" r:id="rId9"/>
    <p:sldLayoutId id="2147483704" r:id="rId10"/>
    <p:sldLayoutId id="214748370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ＭＳ Ｐゴシック" pitchFamily="96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  <a:ea typeface="ＭＳ Ｐゴシック" pitchFamily="9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  <a:ea typeface="ＭＳ Ｐゴシック" pitchFamily="9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  <a:ea typeface="ＭＳ Ｐゴシック" pitchFamily="9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  <a:ea typeface="ＭＳ Ｐゴシック" pitchFamily="9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60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2200">
          <a:solidFill>
            <a:schemeClr val="tx1"/>
          </a:solidFill>
          <a:latin typeface="+mn-lt"/>
          <a:ea typeface="ＭＳ Ｐゴシック" pitchFamily="96" charset="-128"/>
          <a:cs typeface="+mn-cs"/>
        </a:defRPr>
      </a:lvl1pPr>
      <a:lvl2pPr marL="573088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2800">
          <a:solidFill>
            <a:schemeClr val="accent1"/>
          </a:solidFill>
          <a:latin typeface="+mn-lt"/>
          <a:ea typeface="ＭＳ Ｐゴシック" pitchFamily="-60" charset="-128"/>
        </a:defRPr>
      </a:lvl2pPr>
      <a:lvl3pPr marL="917575" indent="-1730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1400">
          <a:solidFill>
            <a:schemeClr val="accent1"/>
          </a:solidFill>
          <a:latin typeface="+mn-lt"/>
          <a:ea typeface="ＭＳ Ｐゴシック" pitchFamily="-60" charset="-128"/>
        </a:defRPr>
      </a:lvl3pPr>
      <a:lvl4pPr marL="1196975" indent="-1651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4pPr>
      <a:lvl5pPr marL="1539875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5pPr>
      <a:lvl6pPr marL="19970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-60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6pPr>
      <a:lvl7pPr marL="24542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-60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7pPr>
      <a:lvl8pPr marL="29114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-60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8pPr>
      <a:lvl9pPr marL="33686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-60" charset="0"/>
        <a:buChar char="•"/>
        <a:defRPr sz="1200">
          <a:solidFill>
            <a:schemeClr val="accent1"/>
          </a:solidFill>
          <a:latin typeface="+mn-lt"/>
          <a:ea typeface="ＭＳ Ｐゴシック" pitchFamily="-6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tional_Accounts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7" descr="IHS-Tag-rgb4-2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0538" y="6280150"/>
            <a:ext cx="3967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50" name="Group 8"/>
          <p:cNvGrpSpPr>
            <a:grpSpLocks/>
          </p:cNvGrpSpPr>
          <p:nvPr/>
        </p:nvGrpSpPr>
        <p:grpSpPr bwMode="auto">
          <a:xfrm>
            <a:off x="8001000" y="5711825"/>
            <a:ext cx="1143000" cy="1143000"/>
            <a:chOff x="5017" y="3577"/>
            <a:chExt cx="743" cy="743"/>
          </a:xfrm>
        </p:grpSpPr>
        <p:sp>
          <p:nvSpPr>
            <p:cNvPr id="27653" name="Rectangle 9"/>
            <p:cNvSpPr>
              <a:spLocks noChangeArrowheads="1"/>
            </p:cNvSpPr>
            <p:nvPr/>
          </p:nvSpPr>
          <p:spPr bwMode="auto">
            <a:xfrm>
              <a:off x="5017" y="3577"/>
              <a:ext cx="743" cy="74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GB"/>
            </a:p>
          </p:txBody>
        </p:sp>
        <p:pic>
          <p:nvPicPr>
            <p:cNvPr id="27654" name="Picture 10" descr="IHS-Pr-Sig-rgb72x75_V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5185" y="3737"/>
              <a:ext cx="406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938" y="1770063"/>
            <a:ext cx="8755062" cy="1050925"/>
          </a:xfrm>
        </p:spPr>
        <p:txBody>
          <a:bodyPr/>
          <a:lstStyle/>
          <a:p>
            <a:pPr eaLnBrk="1" hangingPunct="1"/>
            <a:r>
              <a:rPr lang="en-ZA" dirty="0" smtClean="0">
                <a:solidFill>
                  <a:schemeClr val="bg1"/>
                </a:solidFill>
                <a:ea typeface="ＭＳ Ｐゴシック" pitchFamily="34" charset="-128"/>
              </a:rPr>
              <a:t>Sub-national Macroeconomic Impacts </a:t>
            </a:r>
            <a:br>
              <a:rPr lang="en-ZA" dirty="0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ZA" dirty="0" smtClean="0">
                <a:solidFill>
                  <a:schemeClr val="bg1"/>
                </a:solidFill>
                <a:ea typeface="ＭＳ Ｐゴシック" pitchFamily="34" charset="-128"/>
              </a:rPr>
              <a:t>An alternative approach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Times" pitchFamily="18" charset="0"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buFont typeface="Times" pitchFamily="18" charset="0"/>
              <a:buNone/>
            </a:pPr>
            <a:r>
              <a:rPr lang="en-US" sz="2400" dirty="0" smtClean="0">
                <a:ea typeface="ＭＳ Ｐゴシック" pitchFamily="34" charset="-128"/>
              </a:rPr>
              <a:t>Gerhard Bijker, IHS Global Insight</a:t>
            </a:r>
            <a:br>
              <a:rPr lang="en-US" sz="2400" dirty="0" smtClean="0">
                <a:ea typeface="ＭＳ Ｐゴシック" pitchFamily="34" charset="-128"/>
              </a:rPr>
            </a:br>
            <a:r>
              <a:rPr lang="en-US" sz="2400" dirty="0" smtClean="0">
                <a:ea typeface="ＭＳ Ｐゴシック" pitchFamily="34" charset="-128"/>
              </a:rPr>
              <a:t>Nov-2011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Equations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Regional shock</a:t>
            </a:r>
            <a:br>
              <a:rPr lang="en-ZA" dirty="0" smtClean="0"/>
            </a:br>
            <a:r>
              <a:rPr lang="en-ZA" dirty="0" smtClean="0"/>
              <a:t>vector</a:t>
            </a:r>
            <a:br>
              <a:rPr lang="en-ZA" dirty="0" smtClean="0"/>
            </a:br>
            <a:endParaRPr lang="en-ZA" dirty="0" smtClean="0"/>
          </a:p>
          <a:p>
            <a:r>
              <a:rPr lang="en-ZA" dirty="0" err="1" smtClean="0"/>
              <a:t>Psuedo</a:t>
            </a:r>
            <a:r>
              <a:rPr lang="en-ZA" dirty="0" smtClean="0"/>
              <a:t>-national </a:t>
            </a:r>
            <a:br>
              <a:rPr lang="en-ZA" dirty="0" smtClean="0"/>
            </a:br>
            <a:r>
              <a:rPr lang="en-ZA" dirty="0" smtClean="0"/>
              <a:t>impact</a:t>
            </a:r>
            <a:br>
              <a:rPr lang="en-ZA" dirty="0" smtClean="0"/>
            </a:br>
            <a:endParaRPr lang="en-ZA" dirty="0" smtClean="0"/>
          </a:p>
          <a:p>
            <a:r>
              <a:rPr lang="en-ZA" dirty="0" smtClean="0"/>
              <a:t>Regional impact</a:t>
            </a:r>
          </a:p>
          <a:p>
            <a:endParaRPr lang="en-ZA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32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3266" name="Picture 18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20207" y="1481959"/>
            <a:ext cx="2447925" cy="676275"/>
          </a:xfrm>
          <a:prstGeom prst="rect">
            <a:avLst/>
          </a:prstGeom>
          <a:noFill/>
        </p:spPr>
      </p:pic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3268" name="Picture 20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5613" y="2979683"/>
            <a:ext cx="4219575" cy="685800"/>
          </a:xfrm>
          <a:prstGeom prst="rect">
            <a:avLst/>
          </a:prstGeom>
          <a:noFill/>
        </p:spPr>
      </p:pic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3270" name="Picture 2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41379" y="4508938"/>
            <a:ext cx="3657600" cy="714375"/>
          </a:xfrm>
          <a:prstGeom prst="rect">
            <a:avLst/>
          </a:prstGeom>
          <a:noFill/>
        </p:spPr>
      </p:pic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Direct Impact, shock vector (</a:t>
            </a:r>
            <a:r>
              <a:rPr lang="en-ZA" dirty="0" err="1" smtClean="0"/>
              <a:t>X</a:t>
            </a:r>
            <a:r>
              <a:rPr lang="en-ZA" sz="2400" dirty="0" err="1" smtClean="0"/>
              <a:t>p</a:t>
            </a:r>
            <a:r>
              <a:rPr lang="en-ZA" dirty="0" smtClean="0"/>
              <a:t>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X is “</a:t>
            </a:r>
            <a:r>
              <a:rPr lang="en-ZA" i="1" dirty="0" smtClean="0"/>
              <a:t>regionalised</a:t>
            </a:r>
            <a:r>
              <a:rPr lang="en-ZA" dirty="0" smtClean="0"/>
              <a:t>”.</a:t>
            </a:r>
          </a:p>
          <a:p>
            <a:r>
              <a:rPr lang="en-ZA" dirty="0" smtClean="0"/>
              <a:t>By making expert assumptions of what of the inputs could be sourced locally (alpha).</a:t>
            </a:r>
          </a:p>
          <a:p>
            <a:r>
              <a:rPr lang="en-ZA" dirty="0" smtClean="0"/>
              <a:t>This information is very often available, or could be estimated quite easily</a:t>
            </a:r>
          </a:p>
          <a:p>
            <a:r>
              <a:rPr lang="en-ZA" dirty="0" smtClean="0"/>
              <a:t>This ‘expert knowledge’ is often ignored in calculating regional impacts.</a:t>
            </a:r>
            <a:endParaRPr lang="en-ZA" dirty="0"/>
          </a:p>
        </p:txBody>
      </p:sp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96758" y="1213945"/>
            <a:ext cx="2447925" cy="6762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Indirect &amp; Induced impacts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 location-quotient (LQ) method uses</a:t>
            </a:r>
          </a:p>
          <a:p>
            <a:endParaRPr lang="en-ZA" dirty="0" smtClean="0"/>
          </a:p>
          <a:p>
            <a:pPr lvl="1"/>
            <a:r>
              <a:rPr lang="en-ZA" dirty="0" smtClean="0"/>
              <a:t>where the LQ is used as the external information to adjust the A</a:t>
            </a:r>
            <a:r>
              <a:rPr lang="en-ZA" sz="2000" dirty="0" smtClean="0"/>
              <a:t>N</a:t>
            </a:r>
            <a:r>
              <a:rPr lang="en-ZA" dirty="0" smtClean="0"/>
              <a:t> matrix. </a:t>
            </a:r>
          </a:p>
          <a:p>
            <a:endParaRPr lang="en-ZA" dirty="0" smtClean="0"/>
          </a:p>
          <a:p>
            <a:r>
              <a:rPr lang="en-ZA" dirty="0" smtClean="0"/>
              <a:t>Alternative method very similar, but not on A-level, only on impact-level.</a:t>
            </a:r>
          </a:p>
          <a:p>
            <a:endParaRPr lang="en-ZA" dirty="0"/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06263" y="1986455"/>
            <a:ext cx="3248025" cy="714375"/>
          </a:xfrm>
          <a:prstGeom prst="rect">
            <a:avLst/>
          </a:prstGeom>
          <a:noFill/>
        </p:spPr>
      </p:pic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5311" name="Picture 15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38248" y="5391807"/>
            <a:ext cx="3629025" cy="676275"/>
          </a:xfrm>
          <a:prstGeom prst="rect">
            <a:avLst/>
          </a:prstGeom>
          <a:noFill/>
        </p:spPr>
      </p:pic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More specific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Assume we have (all national impacts):</a:t>
            </a:r>
          </a:p>
          <a:p>
            <a:pPr lvl="1"/>
            <a:r>
              <a:rPr lang="en-ZA" dirty="0" smtClean="0"/>
              <a:t>Indirect impact</a:t>
            </a:r>
          </a:p>
          <a:p>
            <a:pPr lvl="1"/>
            <a:r>
              <a:rPr lang="en-ZA" dirty="0" smtClean="0"/>
              <a:t>Induced impact</a:t>
            </a:r>
          </a:p>
          <a:p>
            <a:endParaRPr lang="en-ZA" dirty="0" smtClean="0"/>
          </a:p>
          <a:p>
            <a:r>
              <a:rPr lang="en-ZA" dirty="0" smtClean="0"/>
              <a:t>Spatial allocation function does have vector beta, where for k=</a:t>
            </a:r>
            <a:r>
              <a:rPr lang="en-ZA" dirty="0" err="1" smtClean="0"/>
              <a:t>i</a:t>
            </a:r>
            <a:r>
              <a:rPr lang="en-ZA" dirty="0" smtClean="0"/>
              <a:t> and h:</a:t>
            </a:r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88676" y="1970690"/>
            <a:ext cx="771525" cy="666750"/>
          </a:xfrm>
          <a:prstGeom prst="rect">
            <a:avLst/>
          </a:prstGeom>
          <a:noFill/>
        </p:spPr>
      </p:pic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4250" y="2459420"/>
            <a:ext cx="771525" cy="666750"/>
          </a:xfrm>
          <a:prstGeom prst="rect">
            <a:avLst/>
          </a:prstGeom>
          <a:noFill/>
        </p:spPr>
      </p:pic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6330" name="Picture 10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55379" y="4887311"/>
            <a:ext cx="2381250" cy="723900"/>
          </a:xfrm>
          <a:prstGeom prst="rect">
            <a:avLst/>
          </a:prstGeom>
          <a:noFill/>
        </p:spPr>
      </p:pic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... Beta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For each sector </a:t>
            </a:r>
            <a:r>
              <a:rPr lang="en-ZA" dirty="0" err="1" smtClean="0"/>
              <a:t>i</a:t>
            </a:r>
            <a:r>
              <a:rPr lang="en-ZA" dirty="0" smtClean="0"/>
              <a:t> in the economy, we have two factors:</a:t>
            </a:r>
          </a:p>
          <a:p>
            <a:endParaRPr lang="en-ZA" sz="1000" dirty="0" smtClean="0"/>
          </a:p>
          <a:p>
            <a:pPr lvl="1">
              <a:buNone/>
            </a:pPr>
            <a:r>
              <a:rPr lang="en-ZA" dirty="0" smtClean="0"/>
              <a:t>s: Structural of the economy (similar to LQ)</a:t>
            </a:r>
          </a:p>
          <a:p>
            <a:pPr lvl="1">
              <a:buNone/>
            </a:pPr>
            <a:r>
              <a:rPr lang="en-ZA" dirty="0" smtClean="0"/>
              <a:t>m: Critical Size - to supply in the demand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0856" y="2096815"/>
            <a:ext cx="2409825" cy="647700"/>
          </a:xfrm>
          <a:prstGeom prst="rect">
            <a:avLst/>
          </a:prstGeom>
          <a:noFill/>
        </p:spPr>
      </p:pic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7353" name="Picture 9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621" y="4083269"/>
            <a:ext cx="4695825" cy="1438275"/>
          </a:xfrm>
          <a:prstGeom prst="rect">
            <a:avLst/>
          </a:prstGeom>
          <a:noFill/>
        </p:spPr>
      </p:pic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0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7356" name="Picture 1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29580" y="5171090"/>
            <a:ext cx="4257675" cy="1438275"/>
          </a:xfrm>
          <a:prstGeom prst="rect">
            <a:avLst/>
          </a:prstGeom>
          <a:noFill/>
        </p:spPr>
      </p:pic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IHS-Se-lrg-rgb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48650" y="5943600"/>
            <a:ext cx="64928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0" y="736600"/>
            <a:ext cx="8418513" cy="5376863"/>
            <a:chOff x="0" y="464"/>
            <a:chExt cx="5303" cy="3387"/>
          </a:xfrm>
        </p:grpSpPr>
        <p:sp>
          <p:nvSpPr>
            <p:cNvPr id="30725" name="Line 4"/>
            <p:cNvSpPr>
              <a:spLocks noChangeShapeType="1"/>
            </p:cNvSpPr>
            <p:nvPr/>
          </p:nvSpPr>
          <p:spPr bwMode="auto">
            <a:xfrm>
              <a:off x="0" y="2202"/>
              <a:ext cx="5301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26" name="Line 5"/>
            <p:cNvSpPr>
              <a:spLocks noChangeShapeType="1"/>
            </p:cNvSpPr>
            <p:nvPr/>
          </p:nvSpPr>
          <p:spPr bwMode="auto">
            <a:xfrm>
              <a:off x="3665" y="464"/>
              <a:ext cx="1627" cy="174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27" name="Line 6"/>
            <p:cNvSpPr>
              <a:spLocks noChangeShapeType="1"/>
            </p:cNvSpPr>
            <p:nvPr/>
          </p:nvSpPr>
          <p:spPr bwMode="auto">
            <a:xfrm flipV="1">
              <a:off x="3660" y="2187"/>
              <a:ext cx="1643" cy="166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ZA"/>
            </a:p>
          </p:txBody>
        </p:sp>
      </p:grpSp>
      <p:sp>
        <p:nvSpPr>
          <p:cNvPr id="30724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20700" y="2532063"/>
            <a:ext cx="3725863" cy="1143000"/>
          </a:xfrm>
        </p:spPr>
        <p:txBody>
          <a:bodyPr wrap="none" anchor="ctr"/>
          <a:lstStyle/>
          <a:p>
            <a:pPr eaLnBrk="1" hangingPunct="1"/>
            <a:r>
              <a:rPr lang="en-US" sz="3200" smtClean="0">
                <a:solidFill>
                  <a:schemeClr val="accent1"/>
                </a:solidFill>
                <a:ea typeface="ＭＳ Ｐゴシック" pitchFamily="34" charset="-128"/>
              </a:rPr>
              <a:t>KNOW</a:t>
            </a: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 advClick="0" advTm="2000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Results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Similar to DBSA provincial SAMs</a:t>
            </a:r>
          </a:p>
          <a:p>
            <a:r>
              <a:rPr lang="en-ZA" dirty="0" smtClean="0"/>
              <a:t>Method very new</a:t>
            </a:r>
          </a:p>
          <a:p>
            <a:pPr lvl="1"/>
            <a:r>
              <a:rPr lang="en-ZA" dirty="0" smtClean="0"/>
              <a:t>not widely applied yet</a:t>
            </a:r>
          </a:p>
          <a:p>
            <a:pPr lvl="1"/>
            <a:r>
              <a:rPr lang="en-ZA" dirty="0" smtClean="0"/>
              <a:t>limited results available</a:t>
            </a:r>
          </a:p>
          <a:p>
            <a:endParaRPr lang="en-ZA" dirty="0" smtClean="0"/>
          </a:p>
          <a:p>
            <a:r>
              <a:rPr lang="en-ZA" dirty="0" smtClean="0"/>
              <a:t>Could be applied to ANY region / location, without spending money to building a region-specific SAM</a:t>
            </a:r>
          </a:p>
          <a:p>
            <a:r>
              <a:rPr lang="en-ZA" dirty="0" smtClean="0"/>
              <a:t>Based on the better quality national SAM</a:t>
            </a:r>
            <a:endParaRPr lang="en-Z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Example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3780" y="1357203"/>
            <a:ext cx="10542838" cy="42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Limitations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Types of shocks is limited</a:t>
            </a:r>
          </a:p>
          <a:p>
            <a:r>
              <a:rPr lang="en-ZA" dirty="0" smtClean="0"/>
              <a:t>This methods outputs the regional industry impact only (the various economic sectors)</a:t>
            </a:r>
          </a:p>
          <a:p>
            <a:r>
              <a:rPr lang="en-ZA" dirty="0" smtClean="0"/>
              <a:t>Non-sector, social variables could be “regionalised” by assuming relationships between the industries and the corresponding non-industry variables.</a:t>
            </a:r>
          </a:p>
          <a:p>
            <a:pPr lvl="1"/>
            <a:r>
              <a:rPr lang="en-ZA" dirty="0" smtClean="0"/>
              <a:t>Future extension – adding external social data</a:t>
            </a:r>
          </a:p>
          <a:p>
            <a:pPr lvl="1"/>
            <a:r>
              <a:rPr lang="en-ZA" dirty="0" smtClean="0"/>
              <a:t>Region-specific labour multipliers;</a:t>
            </a:r>
          </a:p>
          <a:p>
            <a:pPr lvl="1"/>
            <a:r>
              <a:rPr lang="en-ZA" dirty="0" smtClean="0"/>
              <a:t>Region-specific household income data; etc.</a:t>
            </a:r>
            <a:endParaRPr lang="en-Z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IHS-Se-lrg-rgb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48650" y="5943600"/>
            <a:ext cx="64928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4035" name="Group 3"/>
          <p:cNvGrpSpPr>
            <a:grpSpLocks/>
          </p:cNvGrpSpPr>
          <p:nvPr/>
        </p:nvGrpSpPr>
        <p:grpSpPr bwMode="auto">
          <a:xfrm>
            <a:off x="393700" y="752475"/>
            <a:ext cx="8418513" cy="5376863"/>
            <a:chOff x="0" y="464"/>
            <a:chExt cx="5303" cy="3387"/>
          </a:xfrm>
        </p:grpSpPr>
        <p:sp>
          <p:nvSpPr>
            <p:cNvPr id="44038" name="Line 4"/>
            <p:cNvSpPr>
              <a:spLocks noChangeShapeType="1"/>
            </p:cNvSpPr>
            <p:nvPr/>
          </p:nvSpPr>
          <p:spPr bwMode="auto">
            <a:xfrm>
              <a:off x="0" y="2202"/>
              <a:ext cx="5301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44039" name="Line 5"/>
            <p:cNvSpPr>
              <a:spLocks noChangeShapeType="1"/>
            </p:cNvSpPr>
            <p:nvPr/>
          </p:nvSpPr>
          <p:spPr bwMode="auto">
            <a:xfrm>
              <a:off x="3665" y="464"/>
              <a:ext cx="1627" cy="174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44040" name="Line 6"/>
            <p:cNvSpPr>
              <a:spLocks noChangeShapeType="1"/>
            </p:cNvSpPr>
            <p:nvPr/>
          </p:nvSpPr>
          <p:spPr bwMode="auto">
            <a:xfrm flipV="1">
              <a:off x="3660" y="2187"/>
              <a:ext cx="1643" cy="166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ZA"/>
            </a:p>
          </p:txBody>
        </p:sp>
      </p:grpSp>
      <p:sp>
        <p:nvSpPr>
          <p:cNvPr id="4403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20700" y="2532063"/>
            <a:ext cx="3725863" cy="1143000"/>
          </a:xfrm>
        </p:spPr>
        <p:txBody>
          <a:bodyPr wrap="none" anchor="ctr"/>
          <a:lstStyle/>
          <a:p>
            <a:pPr eaLnBrk="1" hangingPunct="1"/>
            <a:r>
              <a:rPr lang="en-US" sz="3200" smtClean="0">
                <a:solidFill>
                  <a:schemeClr val="accent1"/>
                </a:solidFill>
                <a:ea typeface="ＭＳ Ｐゴシック" pitchFamily="34" charset="-128"/>
              </a:rPr>
              <a:t>KNOW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44037" name="Picture 11" descr="IHS_Se_rgb4_2-5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74913" y="1314450"/>
            <a:ext cx="4211637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2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Background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ZA" dirty="0" smtClean="0"/>
              <a:t>Regional economists need regional impacts</a:t>
            </a:r>
          </a:p>
          <a:p>
            <a:pPr>
              <a:spcAft>
                <a:spcPts val="1200"/>
              </a:spcAft>
            </a:pPr>
            <a:r>
              <a:rPr lang="en-ZA" dirty="0" smtClean="0"/>
              <a:t>And therefore they need tools and methodologies to calculate these impacts</a:t>
            </a:r>
          </a:p>
          <a:p>
            <a:pPr>
              <a:spcAft>
                <a:spcPts val="1200"/>
              </a:spcAft>
            </a:pPr>
            <a:r>
              <a:rPr lang="en-ZA" dirty="0" smtClean="0"/>
              <a:t>Lots of different sophisticated models built on top of the classic Input Output tables  </a:t>
            </a:r>
            <a:br>
              <a:rPr lang="en-ZA" dirty="0" smtClean="0"/>
            </a:br>
            <a:endParaRPr lang="en-ZA" dirty="0" smtClean="0"/>
          </a:p>
          <a:p>
            <a:pPr>
              <a:spcAft>
                <a:spcPts val="1200"/>
              </a:spcAft>
            </a:pPr>
            <a:r>
              <a:rPr lang="en-ZA" dirty="0" smtClean="0"/>
              <a:t>This method uses a National SAM at its heart, and provides a method to distribute the impacts spatially</a:t>
            </a:r>
          </a:p>
          <a:p>
            <a:pPr>
              <a:spcAft>
                <a:spcPts val="1200"/>
              </a:spcAft>
            </a:pPr>
            <a:endParaRPr lang="en-ZA" dirty="0" smtClean="0"/>
          </a:p>
          <a:p>
            <a:pPr>
              <a:spcAft>
                <a:spcPts val="1200"/>
              </a:spcAft>
            </a:pPr>
            <a:endParaRPr lang="en-Z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Questions?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le:Wikipedia-logo-transp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290442" y="189187"/>
            <a:ext cx="2538248" cy="2538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S</a:t>
            </a:r>
            <a:r>
              <a:rPr lang="en-ZA" dirty="0" smtClean="0"/>
              <a:t>ocial </a:t>
            </a:r>
            <a:r>
              <a:rPr lang="en-ZA" b="1" dirty="0" smtClean="0"/>
              <a:t>A</a:t>
            </a:r>
            <a:r>
              <a:rPr lang="en-ZA" dirty="0" smtClean="0"/>
              <a:t>ccounting </a:t>
            </a:r>
            <a:r>
              <a:rPr lang="en-ZA" b="1" dirty="0" smtClean="0"/>
              <a:t>M</a:t>
            </a:r>
            <a:r>
              <a:rPr lang="en-ZA" dirty="0" smtClean="0"/>
              <a:t>atrix (</a:t>
            </a:r>
            <a:r>
              <a:rPr lang="en-ZA" b="1" dirty="0" smtClean="0"/>
              <a:t>SAM</a:t>
            </a:r>
            <a:r>
              <a:rPr lang="en-ZA" dirty="0" smtClean="0"/>
              <a:t>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576553"/>
            <a:ext cx="8537575" cy="4289260"/>
          </a:xfrm>
        </p:spPr>
        <p:txBody>
          <a:bodyPr/>
          <a:lstStyle/>
          <a:p>
            <a:pPr>
              <a:buNone/>
            </a:pPr>
            <a:r>
              <a:rPr lang="en-ZA" sz="3200" dirty="0" smtClean="0"/>
              <a:t>	</a:t>
            </a:r>
            <a:r>
              <a:rPr lang="en-ZA" sz="2800" dirty="0" smtClean="0"/>
              <a:t>A SAM represents flows of all economic transactions that take place within an economy. </a:t>
            </a:r>
          </a:p>
          <a:p>
            <a:pPr>
              <a:buNone/>
            </a:pPr>
            <a:endParaRPr lang="en-ZA" sz="2800" dirty="0" smtClean="0"/>
          </a:p>
          <a:p>
            <a:pPr>
              <a:buNone/>
            </a:pPr>
            <a:r>
              <a:rPr lang="en-ZA" sz="2800" dirty="0" smtClean="0"/>
              <a:t>	It is at the core, a matrix representation of the </a:t>
            </a:r>
            <a:r>
              <a:rPr lang="en-ZA" sz="2800" dirty="0" smtClean="0">
                <a:hlinkClick r:id="rId3" tooltip="National Accounts"/>
              </a:rPr>
              <a:t>National Accounts</a:t>
            </a:r>
            <a:r>
              <a:rPr lang="en-ZA" sz="2800" dirty="0" smtClean="0"/>
              <a:t> for a given country, but can be extended to include non-national accounting flows, and created for whole regions or area. </a:t>
            </a:r>
            <a:endParaRPr lang="en-ZA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65125"/>
            <a:ext cx="8367055" cy="727075"/>
          </a:xfrm>
        </p:spPr>
        <p:txBody>
          <a:bodyPr/>
          <a:lstStyle/>
          <a:p>
            <a:r>
              <a:rPr lang="en-ZA" dirty="0" smtClean="0"/>
              <a:t>South-African Regional SAMs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Different attempts by various people in the past</a:t>
            </a:r>
          </a:p>
          <a:p>
            <a:pPr lvl="1"/>
            <a:r>
              <a:rPr lang="en-ZA" dirty="0" err="1" smtClean="0">
                <a:solidFill>
                  <a:schemeClr val="tx1"/>
                </a:solidFill>
              </a:rPr>
              <a:t>Vink</a:t>
            </a:r>
            <a:r>
              <a:rPr lang="en-ZA" dirty="0" smtClean="0">
                <a:solidFill>
                  <a:schemeClr val="tx1"/>
                </a:solidFill>
              </a:rPr>
              <a:t>, 1996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IDC, 1997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van Seventer, 1999 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DBSA Provincial SAMs, 2004-today</a:t>
            </a:r>
          </a:p>
          <a:p>
            <a:pPr lvl="1"/>
            <a:endParaRPr lang="en-ZA" dirty="0" smtClean="0"/>
          </a:p>
          <a:p>
            <a:r>
              <a:rPr lang="en-ZA" dirty="0" smtClean="0"/>
              <a:t>Mixed success </a:t>
            </a:r>
          </a:p>
          <a:p>
            <a:endParaRPr lang="en-Z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Challenges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Inter-regional trade flows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no solid data</a:t>
            </a:r>
          </a:p>
          <a:p>
            <a:pPr lvl="1"/>
            <a:endParaRPr lang="en-ZA" dirty="0" smtClean="0"/>
          </a:p>
          <a:p>
            <a:r>
              <a:rPr lang="en-ZA" dirty="0" smtClean="0"/>
              <a:t>Regional Impacts vs. national impacts</a:t>
            </a:r>
          </a:p>
          <a:p>
            <a:r>
              <a:rPr lang="en-ZA" dirty="0" smtClean="0"/>
              <a:t>Sector alignments</a:t>
            </a:r>
          </a:p>
          <a:p>
            <a:r>
              <a:rPr lang="en-ZA" dirty="0" smtClean="0"/>
              <a:t>Cost.... expensive to build a regional SAM</a:t>
            </a:r>
          </a:p>
          <a:p>
            <a:r>
              <a:rPr lang="en-ZA" dirty="0" smtClean="0"/>
              <a:t>Not the full regional impact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region modelled as independent “country”</a:t>
            </a:r>
          </a:p>
          <a:p>
            <a:endParaRPr lang="en-Z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5925" y="1522413"/>
            <a:ext cx="8537575" cy="4508500"/>
          </a:xfrm>
        </p:spPr>
        <p:txBody>
          <a:bodyPr/>
          <a:lstStyle/>
          <a:p>
            <a:endParaRPr lang="en-GB" smtClean="0">
              <a:ea typeface="ＭＳ Ｐゴシック" pitchFamily="34" charset="-128"/>
            </a:endParaRPr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 descr="screen1_rA_c4_tanks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45720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6" descr="screen1_rB_c4_chip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84413" y="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Back to the SAM basics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44694" y="1704155"/>
            <a:ext cx="8537575" cy="4508500"/>
          </a:xfrm>
        </p:spPr>
        <p:txBody>
          <a:bodyPr/>
          <a:lstStyle/>
          <a:p>
            <a:r>
              <a:rPr lang="en-ZA" dirty="0" smtClean="0"/>
              <a:t>SAM impact equation:</a:t>
            </a:r>
          </a:p>
          <a:p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For any region N:</a:t>
            </a:r>
          </a:p>
          <a:p>
            <a:endParaRPr lang="en-ZA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35116" y="2585545"/>
            <a:ext cx="3467100" cy="628650"/>
          </a:xfrm>
          <a:prstGeom prst="rect">
            <a:avLst/>
          </a:prstGeom>
          <a:noFill/>
        </p:spPr>
      </p:pic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50883" y="4493172"/>
            <a:ext cx="4267200" cy="6286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Two inputs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r>
              <a:rPr lang="en-ZA" dirty="0" smtClean="0"/>
              <a:t>Structure of the economy:    </a:t>
            </a:r>
          </a:p>
          <a:p>
            <a:endParaRPr lang="en-ZA" dirty="0" smtClean="0"/>
          </a:p>
          <a:p>
            <a:r>
              <a:rPr lang="en-ZA" dirty="0" smtClean="0"/>
              <a:t>Shock vector:  </a:t>
            </a:r>
          </a:p>
          <a:p>
            <a:endParaRPr lang="en-ZA" dirty="0" smtClean="0"/>
          </a:p>
          <a:p>
            <a:pPr>
              <a:buNone/>
            </a:pPr>
            <a:r>
              <a:rPr lang="en-ZA" dirty="0" smtClean="0"/>
              <a:t>Majority of studies attempts to define or refine       .</a:t>
            </a:r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r>
              <a:rPr lang="en-ZA" dirty="0" smtClean="0"/>
              <a:t>  </a:t>
            </a:r>
            <a:endParaRPr lang="en-ZA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1209" name="Picture 9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37738" y="1954925"/>
            <a:ext cx="523875" cy="676275"/>
          </a:xfrm>
          <a:prstGeom prst="rect">
            <a:avLst/>
          </a:prstGeom>
          <a:noFill/>
        </p:spPr>
      </p:pic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4083" y="4456387"/>
            <a:ext cx="523875" cy="676275"/>
          </a:xfrm>
          <a:prstGeom prst="rect">
            <a:avLst/>
          </a:prstGeom>
          <a:noFill/>
        </p:spPr>
      </p:pic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1215" name="Picture 15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90441" y="3294993"/>
            <a:ext cx="771525" cy="6191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Alternative method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Ignores        , uses</a:t>
            </a:r>
          </a:p>
          <a:p>
            <a:endParaRPr lang="en-ZA" dirty="0" smtClean="0"/>
          </a:p>
          <a:p>
            <a:r>
              <a:rPr lang="en-ZA" dirty="0" smtClean="0"/>
              <a:t>Derives           for the direct  regional impact</a:t>
            </a:r>
          </a:p>
          <a:p>
            <a:r>
              <a:rPr lang="en-ZA" dirty="0" smtClean="0"/>
              <a:t>Calculates the national impact  </a:t>
            </a:r>
          </a:p>
          <a:p>
            <a:r>
              <a:rPr lang="en-ZA" dirty="0" smtClean="0"/>
              <a:t>Uses the Regional GVA of the economy to derive a regional impact  </a:t>
            </a:r>
            <a:endParaRPr lang="en-ZA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76097" y="1324304"/>
            <a:ext cx="523875" cy="676275"/>
          </a:xfrm>
          <a:prstGeom prst="rect">
            <a:avLst/>
          </a:prstGeom>
          <a:noFill/>
        </p:spPr>
      </p:pic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6070" y="1387366"/>
            <a:ext cx="561975" cy="619125"/>
          </a:xfrm>
          <a:prstGeom prst="rect">
            <a:avLst/>
          </a:prstGeom>
          <a:noFill/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216165"/>
            <a:ext cx="771525" cy="619125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3393" y="2585546"/>
            <a:ext cx="771525" cy="619125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84634" y="4382814"/>
            <a:ext cx="723900" cy="6762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Blank Presentation">
  <a:themeElements>
    <a:clrScheme name="3_Blank Presentation 1">
      <a:dk1>
        <a:srgbClr val="000000"/>
      </a:dk1>
      <a:lt1>
        <a:srgbClr val="FFFFFF"/>
      </a:lt1>
      <a:dk2>
        <a:srgbClr val="000000"/>
      </a:dk2>
      <a:lt2>
        <a:srgbClr val="CCCCCC"/>
      </a:lt2>
      <a:accent1>
        <a:srgbClr val="808080"/>
      </a:accent1>
      <a:accent2>
        <a:srgbClr val="3390E1"/>
      </a:accent2>
      <a:accent3>
        <a:srgbClr val="FFFFFF"/>
      </a:accent3>
      <a:accent4>
        <a:srgbClr val="000000"/>
      </a:accent4>
      <a:accent5>
        <a:srgbClr val="C0C0C0"/>
      </a:accent5>
      <a:accent6>
        <a:srgbClr val="2D82CC"/>
      </a:accent6>
      <a:hlink>
        <a:srgbClr val="003399"/>
      </a:hlink>
      <a:folHlink>
        <a:srgbClr val="1C146A"/>
      </a:folHlink>
    </a:clrScheme>
    <a:fontScheme name="3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0" charset="0"/>
          </a:defRPr>
        </a:defPPr>
      </a:lstStyle>
    </a:lnDef>
  </a:objectDefaults>
  <a:extraClrSchemeLst>
    <a:extraClrScheme>
      <a:clrScheme name="3_Blank Presentation 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8080"/>
        </a:accent1>
        <a:accent2>
          <a:srgbClr val="3390E1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2D82CC"/>
        </a:accent6>
        <a:hlink>
          <a:srgbClr val="003399"/>
        </a:hlink>
        <a:folHlink>
          <a:srgbClr val="1C14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Blank Presentation">
  <a:themeElements>
    <a:clrScheme name="3_Blank Presentation 1">
      <a:dk1>
        <a:srgbClr val="000000"/>
      </a:dk1>
      <a:lt1>
        <a:srgbClr val="FFFFFF"/>
      </a:lt1>
      <a:dk2>
        <a:srgbClr val="000000"/>
      </a:dk2>
      <a:lt2>
        <a:srgbClr val="CCCCCC"/>
      </a:lt2>
      <a:accent1>
        <a:srgbClr val="808080"/>
      </a:accent1>
      <a:accent2>
        <a:srgbClr val="3390E1"/>
      </a:accent2>
      <a:accent3>
        <a:srgbClr val="FFFFFF"/>
      </a:accent3>
      <a:accent4>
        <a:srgbClr val="000000"/>
      </a:accent4>
      <a:accent5>
        <a:srgbClr val="C0C0C0"/>
      </a:accent5>
      <a:accent6>
        <a:srgbClr val="2D82CC"/>
      </a:accent6>
      <a:hlink>
        <a:srgbClr val="003399"/>
      </a:hlink>
      <a:folHlink>
        <a:srgbClr val="1C146A"/>
      </a:folHlink>
    </a:clrScheme>
    <a:fontScheme name="3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0" charset="0"/>
          </a:defRPr>
        </a:defPPr>
      </a:lstStyle>
    </a:lnDef>
  </a:objectDefaults>
  <a:extraClrSchemeLst>
    <a:extraClrScheme>
      <a:clrScheme name="3_Blank Presentation 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8080"/>
        </a:accent1>
        <a:accent2>
          <a:srgbClr val="3390E1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2D82CC"/>
        </a:accent6>
        <a:hlink>
          <a:srgbClr val="003399"/>
        </a:hlink>
        <a:folHlink>
          <a:srgbClr val="1C14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BFBFBF"/>
      </a:dk1>
      <a:lt1>
        <a:srgbClr val="FFFFFF"/>
      </a:lt1>
      <a:dk2>
        <a:srgbClr val="000000"/>
      </a:dk2>
      <a:lt2>
        <a:srgbClr val="FFFFFF"/>
      </a:lt2>
      <a:accent1>
        <a:srgbClr val="808080"/>
      </a:accent1>
      <a:accent2>
        <a:srgbClr val="00A0DC"/>
      </a:accent2>
      <a:accent3>
        <a:srgbClr val="AAAAAA"/>
      </a:accent3>
      <a:accent4>
        <a:srgbClr val="DADADA"/>
      </a:accent4>
      <a:accent5>
        <a:srgbClr val="C0C0C0"/>
      </a:accent5>
      <a:accent6>
        <a:srgbClr val="0091C7"/>
      </a:accent6>
      <a:hlink>
        <a:srgbClr val="003597"/>
      </a:hlink>
      <a:folHlink>
        <a:srgbClr val="1C146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BFBFBF"/>
      </a:dk1>
      <a:lt1>
        <a:srgbClr val="FFFFFF"/>
      </a:lt1>
      <a:dk2>
        <a:srgbClr val="000000"/>
      </a:dk2>
      <a:lt2>
        <a:srgbClr val="FFFFFF"/>
      </a:lt2>
      <a:accent1>
        <a:srgbClr val="808080"/>
      </a:accent1>
      <a:accent2>
        <a:srgbClr val="00A0DC"/>
      </a:accent2>
      <a:accent3>
        <a:srgbClr val="AAAAAA"/>
      </a:accent3>
      <a:accent4>
        <a:srgbClr val="DADADA"/>
      </a:accent4>
      <a:accent5>
        <a:srgbClr val="C0C0C0"/>
      </a:accent5>
      <a:accent6>
        <a:srgbClr val="0091C7"/>
      </a:accent6>
      <a:hlink>
        <a:srgbClr val="003597"/>
      </a:hlink>
      <a:folHlink>
        <a:srgbClr val="1C146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19503</TotalTime>
  <Words>437</Words>
  <Application>Microsoft Office PowerPoint</Application>
  <PresentationFormat>On-screen Show (4:3)</PresentationFormat>
  <Paragraphs>100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3_Blank Presentation</vt:lpstr>
      <vt:lpstr>4_Blank Presentation</vt:lpstr>
      <vt:lpstr>Sub-national Macroeconomic Impacts  An alternative approach</vt:lpstr>
      <vt:lpstr>Background</vt:lpstr>
      <vt:lpstr>Social Accounting Matrix (SAM)</vt:lpstr>
      <vt:lpstr>South-African Regional SAMs</vt:lpstr>
      <vt:lpstr>Challenges</vt:lpstr>
      <vt:lpstr>Slide 6</vt:lpstr>
      <vt:lpstr>Back to the SAM basics</vt:lpstr>
      <vt:lpstr>Two inputs</vt:lpstr>
      <vt:lpstr>Alternative method</vt:lpstr>
      <vt:lpstr>Equations</vt:lpstr>
      <vt:lpstr>Direct Impact, shock vector (Xp)</vt:lpstr>
      <vt:lpstr>Indirect &amp; Induced impacts</vt:lpstr>
      <vt:lpstr>More specific</vt:lpstr>
      <vt:lpstr>... Beta</vt:lpstr>
      <vt:lpstr>KNOW</vt:lpstr>
      <vt:lpstr>Results</vt:lpstr>
      <vt:lpstr>Example</vt:lpstr>
      <vt:lpstr>Limitations</vt:lpstr>
      <vt:lpstr>KNOW</vt:lpstr>
      <vt:lpstr>Questions?</vt:lpstr>
    </vt:vector>
  </TitlesOfParts>
  <Company>genesis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</dc:creator>
  <cp:lastModifiedBy>Jacobus j. Verster</cp:lastModifiedBy>
  <cp:revision>1281</cp:revision>
  <cp:lastPrinted>2008-03-09T22:43:31Z</cp:lastPrinted>
  <dcterms:created xsi:type="dcterms:W3CDTF">2004-06-07T17:05:46Z</dcterms:created>
  <dcterms:modified xsi:type="dcterms:W3CDTF">2011-12-02T09:59:01Z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0x010100E7B09C5C17184D468F206DBB99D2D6EE</vt:lpwstr>
  </property>
</Properties>
</file>