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Default Extension="tiff" ContentType="image/tif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4"/>
  </p:sldMasterIdLst>
  <p:notesMasterIdLst>
    <p:notesMasterId r:id="rId31"/>
  </p:notesMasterIdLst>
  <p:sldIdLst>
    <p:sldId id="311" r:id="rId5"/>
    <p:sldId id="340" r:id="rId6"/>
    <p:sldId id="341" r:id="rId7"/>
    <p:sldId id="336" r:id="rId8"/>
    <p:sldId id="337" r:id="rId9"/>
    <p:sldId id="315" r:id="rId10"/>
    <p:sldId id="316" r:id="rId11"/>
    <p:sldId id="317" r:id="rId12"/>
    <p:sldId id="318" r:id="rId13"/>
    <p:sldId id="319" r:id="rId14"/>
    <p:sldId id="320" r:id="rId15"/>
    <p:sldId id="321" r:id="rId16"/>
    <p:sldId id="322" r:id="rId17"/>
    <p:sldId id="323" r:id="rId18"/>
    <p:sldId id="324" r:id="rId19"/>
    <p:sldId id="325" r:id="rId20"/>
    <p:sldId id="326" r:id="rId21"/>
    <p:sldId id="327" r:id="rId22"/>
    <p:sldId id="329" r:id="rId23"/>
    <p:sldId id="331" r:id="rId24"/>
    <p:sldId id="330" r:id="rId25"/>
    <p:sldId id="332" r:id="rId26"/>
    <p:sldId id="333" r:id="rId27"/>
    <p:sldId id="334" r:id="rId28"/>
    <p:sldId id="335" r:id="rId29"/>
    <p:sldId id="342" r:id="rId30"/>
  </p:sldIdLst>
  <p:sldSz cx="9144000" cy="6858000" type="screen4x3"/>
  <p:notesSz cx="6858000" cy="9296400"/>
  <p:custDataLst>
    <p:tags r:id="rId3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2D72"/>
    <a:srgbClr val="0087C8"/>
    <a:srgbClr val="5ABCEE"/>
    <a:srgbClr val="B9BEC3"/>
    <a:srgbClr val="6A747C"/>
    <a:srgbClr val="BEBEBE"/>
    <a:srgbClr val="D5D5D5"/>
    <a:srgbClr val="FDFDFD"/>
    <a:srgbClr val="EAEAEA"/>
    <a:srgbClr val="FF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39" autoAdjust="0"/>
    <p:restoredTop sz="88112" autoAdjust="0"/>
  </p:normalViewPr>
  <p:slideViewPr>
    <p:cSldViewPr snapToGrid="0">
      <p:cViewPr varScale="1">
        <p:scale>
          <a:sx n="76" d="100"/>
          <a:sy n="76" d="100"/>
        </p:scale>
        <p:origin x="-1788" y="-96"/>
      </p:cViewPr>
      <p:guideLst>
        <p:guide orient="horz" pos="1501"/>
        <p:guide orient="horz" pos="1881"/>
        <p:guide pos="2880"/>
        <p:guide pos="200"/>
        <p:guide pos="1181"/>
        <p:guide pos="1575"/>
        <p:guide pos="3771"/>
        <p:guide pos="466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-3870" y="-84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david.wilson\Documents\ReX%20Downloads\ReX132.xls" TargetMode="External"/><Relationship Id="rId1" Type="http://schemas.openxmlformats.org/officeDocument/2006/relationships/image" Target="../media/image4.jpeg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C:\Users\david.wilson\Documents\ReX%20Downloads\ReX132.xls" TargetMode="External"/><Relationship Id="rId1" Type="http://schemas.openxmlformats.org/officeDocument/2006/relationships/image" Target="../media/image4.jpeg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vid.wilson\Documents\ReX%20Downloads\ReX132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vid.wilson\Documents\ReX%20Downloads\ReX132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ZA"/>
  <c:chart>
    <c:title>
      <c:tx>
        <c:rich>
          <a:bodyPr/>
          <a:lstStyle/>
          <a:p>
            <a:pPr algn="l">
              <a:defRPr sz="2000" b="0" i="0" u="none" strike="noStrike" baseline="0">
                <a:solidFill>
                  <a:srgbClr val="000000"/>
                </a:solidFill>
                <a:latin typeface="Calibri" pitchFamily="34" charset="0"/>
                <a:ea typeface="Verdana"/>
                <a:cs typeface="Calibri" pitchFamily="34" charset="0"/>
              </a:defRPr>
            </a:pPr>
            <a:r>
              <a:rPr lang="en-ZA" sz="2400" b="0" i="0" u="none" strike="noStrike" baseline="0" dirty="0">
                <a:solidFill>
                  <a:srgbClr val="000000"/>
                </a:solidFill>
                <a:latin typeface="Calibri" pitchFamily="34" charset="0"/>
                <a:ea typeface="Verdana"/>
                <a:cs typeface="Calibri" pitchFamily="34" charset="0"/>
              </a:rPr>
              <a:t>Infrastructure </a:t>
            </a:r>
            <a:r>
              <a:rPr lang="en-ZA" sz="2400" b="0" i="0" u="none" strike="noStrike" baseline="0" dirty="0" smtClean="0">
                <a:solidFill>
                  <a:srgbClr val="000000"/>
                </a:solidFill>
                <a:latin typeface="Calibri" pitchFamily="34" charset="0"/>
                <a:ea typeface="Verdana"/>
                <a:cs typeface="Calibri" pitchFamily="34" charset="0"/>
              </a:rPr>
              <a:t>Diamond 2010</a:t>
            </a:r>
            <a:endParaRPr lang="en-ZA" sz="2000" b="0" i="0" u="none" strike="noStrike" baseline="0" dirty="0">
              <a:solidFill>
                <a:srgbClr val="000000"/>
              </a:solidFill>
              <a:latin typeface="Calibri" pitchFamily="34" charset="0"/>
              <a:ea typeface="Verdana"/>
              <a:cs typeface="Calibri" pitchFamily="34" charset="0"/>
            </a:endParaRPr>
          </a:p>
          <a:p>
            <a:pPr algn="l">
              <a:defRPr sz="2000" b="0" i="0" u="none" strike="noStrike" baseline="0">
                <a:solidFill>
                  <a:srgbClr val="000000"/>
                </a:solidFill>
                <a:latin typeface="Calibri" pitchFamily="34" charset="0"/>
                <a:ea typeface="Verdana"/>
                <a:cs typeface="Calibri" pitchFamily="34" charset="0"/>
              </a:defRPr>
            </a:pPr>
            <a:r>
              <a:rPr lang="en-ZA" sz="2000" b="0" i="0" u="none" strike="noStrike" baseline="0" dirty="0" smtClean="0">
                <a:solidFill>
                  <a:srgbClr val="000000"/>
                </a:solidFill>
                <a:latin typeface="Calibri" pitchFamily="34" charset="0"/>
                <a:ea typeface="Verdana"/>
                <a:cs typeface="Calibri" pitchFamily="34" charset="0"/>
              </a:rPr>
              <a:t>Mpumalanga vs. South Africa</a:t>
            </a:r>
            <a:endParaRPr lang="en-ZA" sz="2000" b="0" i="0" u="none" strike="noStrike" baseline="0" dirty="0">
              <a:solidFill>
                <a:srgbClr val="000000"/>
              </a:solidFill>
              <a:latin typeface="Calibri" pitchFamily="34" charset="0"/>
              <a:ea typeface="Verdana"/>
              <a:cs typeface="Calibri" pitchFamily="34" charset="0"/>
            </a:endParaRPr>
          </a:p>
        </c:rich>
      </c:tx>
      <c:layout>
        <c:manualLayout>
          <c:xMode val="edge"/>
          <c:yMode val="edge"/>
          <c:x val="1.2365970161185567E-2"/>
          <c:y val="1.1618366357055109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35921158477481024"/>
          <c:y val="0.10927293414748029"/>
          <c:w val="0.53253839773760536"/>
          <c:h val="0.80525674791514568"/>
        </c:manualLayout>
      </c:layout>
      <c:radarChart>
        <c:radarStyle val="marker"/>
        <c:ser>
          <c:idx val="0"/>
          <c:order val="0"/>
          <c:tx>
            <c:strRef>
              <c:f>DP08_InfDiamond_10_data!$F$1</c:f>
              <c:strCache>
                <c:ptCount val="1"/>
                <c:pt idx="0">
                  <c:v>South Africa</c:v>
                </c:pt>
              </c:strCache>
            </c:strRef>
          </c:tx>
          <c:spPr>
            <a:ln w="38100">
              <a:solidFill>
                <a:srgbClr val="1C2D72"/>
              </a:solidFill>
              <a:prstDash val="sysDash"/>
            </a:ln>
          </c:spPr>
          <c:marker>
            <c:symbol val="none"/>
          </c:marker>
          <c:cat>
            <c:strRef>
              <c:f>DP08_InfDiamond_10_data!$E$2:$E$6</c:f>
              <c:strCache>
                <c:ptCount val="5"/>
                <c:pt idx="0">
                  <c:v>Sanitation</c:v>
                </c:pt>
                <c:pt idx="1">
                  <c:v>Water</c:v>
                </c:pt>
                <c:pt idx="2">
                  <c:v>Electricity</c:v>
                </c:pt>
                <c:pt idx="3">
                  <c:v>Refuse</c:v>
                </c:pt>
                <c:pt idx="4">
                  <c:v>Housing</c:v>
                </c:pt>
              </c:strCache>
            </c:strRef>
          </c:cat>
          <c:val>
            <c:numRef>
              <c:f>DP08_InfDiamond_10_data!$F$2:$F$6</c:f>
              <c:numCache>
                <c:formatCode>General</c:formatCode>
                <c:ptCount val="5"/>
                <c:pt idx="0">
                  <c:v>0.64955025509775444</c:v>
                </c:pt>
                <c:pt idx="1">
                  <c:v>0.7944334368674254</c:v>
                </c:pt>
                <c:pt idx="2">
                  <c:v>0.80103209083583349</c:v>
                </c:pt>
                <c:pt idx="3">
                  <c:v>0.61368026325890435</c:v>
                </c:pt>
                <c:pt idx="4">
                  <c:v>0.81969359010356146</c:v>
                </c:pt>
              </c:numCache>
            </c:numRef>
          </c:val>
        </c:ser>
        <c:ser>
          <c:idx val="1"/>
          <c:order val="1"/>
          <c:tx>
            <c:strRef>
              <c:f>DP08_InfDiamond_10_data!$G$1</c:f>
              <c:strCache>
                <c:ptCount val="1"/>
                <c:pt idx="0">
                  <c:v>Mpumalanga</c:v>
                </c:pt>
              </c:strCache>
            </c:strRef>
          </c:tx>
          <c:spPr>
            <a:ln w="38100">
              <a:solidFill>
                <a:srgbClr val="E77620"/>
              </a:solidFill>
              <a:prstDash val="solid"/>
            </a:ln>
          </c:spPr>
          <c:marker>
            <c:symbol val="none"/>
          </c:marker>
          <c:cat>
            <c:strRef>
              <c:f>DP08_InfDiamond_10_data!$E$2:$E$6</c:f>
              <c:strCache>
                <c:ptCount val="5"/>
                <c:pt idx="0">
                  <c:v>Sanitation</c:v>
                </c:pt>
                <c:pt idx="1">
                  <c:v>Water</c:v>
                </c:pt>
                <c:pt idx="2">
                  <c:v>Electricity</c:v>
                </c:pt>
                <c:pt idx="3">
                  <c:v>Refuse</c:v>
                </c:pt>
                <c:pt idx="4">
                  <c:v>Housing</c:v>
                </c:pt>
              </c:strCache>
            </c:strRef>
          </c:cat>
          <c:val>
            <c:numRef>
              <c:f>DP08_InfDiamond_10_data!$G$2:$G$6</c:f>
              <c:numCache>
                <c:formatCode>General</c:formatCode>
                <c:ptCount val="5"/>
                <c:pt idx="0">
                  <c:v>0.47193088865864552</c:v>
                </c:pt>
                <c:pt idx="1">
                  <c:v>0.78551815057761987</c:v>
                </c:pt>
                <c:pt idx="2">
                  <c:v>0.82289280167922563</c:v>
                </c:pt>
                <c:pt idx="3">
                  <c:v>0.43775211240999928</c:v>
                </c:pt>
                <c:pt idx="4">
                  <c:v>0.73956179710372005</c:v>
                </c:pt>
              </c:numCache>
            </c:numRef>
          </c:val>
        </c:ser>
        <c:axId val="72608000"/>
        <c:axId val="72638464"/>
      </c:radarChart>
      <c:scatterChart>
        <c:scatterStyle val="lineMarker"/>
        <c:ser>
          <c:idx val="2"/>
          <c:order val="2"/>
          <c:tx>
            <c:v>Labels</c:v>
          </c:tx>
          <c:spPr>
            <a:ln w="28575">
              <a:noFill/>
            </a:ln>
          </c:spPr>
          <c:marker>
            <c:symbol val="none"/>
          </c:marker>
          <c:dLbls>
            <c:dLbl>
              <c:idx val="0"/>
              <c:layout>
                <c:manualLayout>
                  <c:x val="7.5973409306742774E-3"/>
                  <c:y val="2.6328161730136333E-2"/>
                </c:manualLayout>
              </c:layout>
              <c:tx>
                <c:rich>
                  <a:bodyPr/>
                  <a:lstStyle/>
                  <a:p>
                    <a:r>
                      <a:rPr lang="en-ZA" i="1"/>
                      <a:t>W</a:t>
                    </a:r>
                    <a:r>
                      <a:rPr lang="en-ZA"/>
                      <a:t>orse</a:t>
                    </a:r>
                  </a:p>
                </c:rich>
              </c:tx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ZA" i="1"/>
                      <a:t>B</a:t>
                    </a:r>
                    <a:r>
                      <a:rPr lang="en-ZA"/>
                      <a:t>etter</a:t>
                    </a:r>
                  </a:p>
                </c:rich>
              </c:tx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1" u="none" strike="noStrike" baseline="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</a:defRPr>
                </a:pPr>
                <a:endParaRPr lang="en-US"/>
              </a:p>
            </c:txPr>
            <c:showVal val="1"/>
          </c:dLbls>
          <c:xVal>
            <c:numRef>
              <c:f>DP08_InfDiamond_10_data!$C$10:$C$11</c:f>
              <c:numCache>
                <c:formatCode>General</c:formatCode>
                <c:ptCount val="2"/>
                <c:pt idx="0">
                  <c:v>0</c:v>
                </c:pt>
                <c:pt idx="1">
                  <c:v>0.65831424134338123</c:v>
                </c:pt>
              </c:numCache>
            </c:numRef>
          </c:xVal>
          <c:yVal>
            <c:numRef>
              <c:f>DP08_InfDiamond_10_data!$D$10:$D$11</c:f>
              <c:numCache>
                <c:formatCode>General</c:formatCode>
                <c:ptCount val="2"/>
                <c:pt idx="0">
                  <c:v>5.0000000000000031E-2</c:v>
                </c:pt>
                <c:pt idx="1">
                  <c:v>0.65831424134338123</c:v>
                </c:pt>
              </c:numCache>
            </c:numRef>
          </c:yVal>
        </c:ser>
        <c:axId val="72640000"/>
        <c:axId val="72641536"/>
      </c:scatterChart>
      <c:catAx>
        <c:axId val="72608000"/>
        <c:scaling>
          <c:orientation val="minMax"/>
        </c:scaling>
        <c:axPos val="b"/>
        <c:majorGridlines/>
        <c:numFmt formatCode="General" sourceLinked="1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 pitchFamily="34" charset="0"/>
                <a:ea typeface="Verdana"/>
                <a:cs typeface="Calibri" pitchFamily="34" charset="0"/>
              </a:defRPr>
            </a:pPr>
            <a:endParaRPr lang="en-US"/>
          </a:p>
        </c:txPr>
        <c:crossAx val="72638464"/>
        <c:crosses val="autoZero"/>
        <c:lblAlgn val="ctr"/>
        <c:lblOffset val="100"/>
      </c:catAx>
      <c:valAx>
        <c:axId val="72638464"/>
        <c:scaling>
          <c:orientation val="minMax"/>
          <c:max val="0.9"/>
        </c:scaling>
        <c:axPos val="l"/>
        <c:majorGridlines>
          <c:spPr>
            <a:ln w="3175">
              <a:solidFill>
                <a:srgbClr val="E0E0E0"/>
              </a:solidFill>
              <a:prstDash val="sysDash"/>
            </a:ln>
          </c:spPr>
        </c:majorGridlines>
        <c:numFmt formatCode="0%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 pitchFamily="34" charset="0"/>
                <a:ea typeface="Verdana"/>
                <a:cs typeface="Calibri" pitchFamily="34" charset="0"/>
              </a:defRPr>
            </a:pPr>
            <a:endParaRPr lang="en-US"/>
          </a:p>
        </c:txPr>
        <c:crossAx val="72608000"/>
        <c:crosses val="autoZero"/>
        <c:crossBetween val="between"/>
        <c:majorUnit val="0.2"/>
      </c:valAx>
      <c:valAx>
        <c:axId val="72640000"/>
        <c:scaling>
          <c:orientation val="minMax"/>
          <c:max val="1"/>
          <c:min val="-1"/>
        </c:scaling>
        <c:axPos val="b"/>
        <c:numFmt formatCode="General" sourceLinked="1"/>
        <c:majorTickMark val="none"/>
        <c:tickLblPos val="none"/>
        <c:spPr>
          <a:ln w="3175">
            <a:solidFill>
              <a:srgbClr val="E0E0E0"/>
            </a:solidFill>
            <a:prstDash val="solid"/>
          </a:ln>
        </c:spPr>
        <c:crossAx val="72641536"/>
        <c:crosses val="autoZero"/>
        <c:crossBetween val="midCat"/>
      </c:valAx>
      <c:valAx>
        <c:axId val="72641536"/>
        <c:scaling>
          <c:orientation val="minMax"/>
          <c:max val="1"/>
          <c:min val="-1"/>
        </c:scaling>
        <c:axPos val="l"/>
        <c:numFmt formatCode="General" sourceLinked="1"/>
        <c:majorTickMark val="none"/>
        <c:tickLblPos val="none"/>
        <c:spPr>
          <a:ln w="3175">
            <a:solidFill>
              <a:srgbClr val="E0E0E0"/>
            </a:solidFill>
            <a:prstDash val="solid"/>
          </a:ln>
        </c:spPr>
        <c:crossAx val="72640000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1.2132136183309845E-2"/>
          <c:y val="0.21815639841220219"/>
          <c:w val="0.24040406311518836"/>
          <c:h val="8.861884170424883E-2"/>
        </c:manualLayout>
      </c:layout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Calibri" pitchFamily="34" charset="0"/>
              <a:ea typeface="Verdana"/>
              <a:cs typeface="Calibri" pitchFamily="34" charset="0"/>
            </a:defRPr>
          </a:pPr>
          <a:endParaRPr lang="en-US"/>
        </a:p>
      </c:txPr>
    </c:legend>
    <c:plotVisOnly val="1"/>
    <c:dispBlanksAs val="gap"/>
  </c:chart>
  <c:spPr>
    <a:blipFill dpi="0" rotWithShape="0">
      <a:blip xmlns:r="http://schemas.openxmlformats.org/officeDocument/2006/relationships" r:embed="rId1"/>
      <a:srcRect/>
      <a:stretch>
        <a:fillRect/>
      </a:stretch>
    </a:blipFill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Verdana"/>
          <a:ea typeface="Verdana"/>
          <a:cs typeface="Verdana"/>
        </a:defRPr>
      </a:pPr>
      <a:endParaRPr lang="en-US"/>
    </a:p>
  </c:txPr>
  <c:externalData r:id="rId2"/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ZA"/>
  <c:chart>
    <c:title>
      <c:tx>
        <c:rich>
          <a:bodyPr/>
          <a:lstStyle/>
          <a:p>
            <a:pPr algn="l">
              <a:defRPr sz="2000" b="0" i="0" u="none" strike="noStrike" baseline="0">
                <a:solidFill>
                  <a:srgbClr val="000000"/>
                </a:solidFill>
                <a:latin typeface="Calibri" pitchFamily="34" charset="0"/>
                <a:ea typeface="Verdana"/>
                <a:cs typeface="Calibri" pitchFamily="34" charset="0"/>
              </a:defRPr>
            </a:pPr>
            <a:r>
              <a:rPr lang="en-ZA" sz="2400" b="0" i="0" u="none" strike="noStrike" baseline="0" dirty="0">
                <a:solidFill>
                  <a:srgbClr val="000000"/>
                </a:solidFill>
                <a:latin typeface="Calibri" pitchFamily="34" charset="0"/>
                <a:ea typeface="Verdana"/>
                <a:cs typeface="Calibri" pitchFamily="34" charset="0"/>
              </a:rPr>
              <a:t>Infrastructure </a:t>
            </a:r>
            <a:r>
              <a:rPr lang="en-ZA" sz="2400" b="0" i="0" u="none" strike="noStrike" baseline="0" dirty="0" smtClean="0">
                <a:solidFill>
                  <a:srgbClr val="000000"/>
                </a:solidFill>
                <a:latin typeface="Calibri" pitchFamily="34" charset="0"/>
                <a:ea typeface="Verdana"/>
                <a:cs typeface="Calibri" pitchFamily="34" charset="0"/>
              </a:rPr>
              <a:t>Diamond Mpumalanga</a:t>
            </a:r>
            <a:endParaRPr lang="en-ZA" sz="2000" b="0" i="0" u="none" strike="noStrike" baseline="0" dirty="0">
              <a:solidFill>
                <a:srgbClr val="000000"/>
              </a:solidFill>
              <a:latin typeface="Calibri" pitchFamily="34" charset="0"/>
              <a:ea typeface="Verdana"/>
              <a:cs typeface="Calibri" pitchFamily="34" charset="0"/>
            </a:endParaRPr>
          </a:p>
          <a:p>
            <a:pPr algn="l">
              <a:defRPr sz="2000" b="0" i="0" u="none" strike="noStrike" baseline="0">
                <a:solidFill>
                  <a:srgbClr val="000000"/>
                </a:solidFill>
                <a:latin typeface="Calibri" pitchFamily="34" charset="0"/>
                <a:ea typeface="Verdana"/>
                <a:cs typeface="Calibri" pitchFamily="34" charset="0"/>
              </a:defRPr>
            </a:pPr>
            <a:r>
              <a:rPr lang="en-ZA" sz="2000" b="0" i="0" u="none" strike="noStrike" baseline="0" dirty="0" smtClean="0">
                <a:solidFill>
                  <a:srgbClr val="000000"/>
                </a:solidFill>
                <a:latin typeface="Calibri" pitchFamily="34" charset="0"/>
                <a:ea typeface="Verdana"/>
                <a:cs typeface="Calibri" pitchFamily="34" charset="0"/>
              </a:rPr>
              <a:t>1996 vs. 2010</a:t>
            </a:r>
            <a:endParaRPr lang="en-ZA" sz="2000" b="0" i="0" u="none" strike="noStrike" baseline="0" dirty="0">
              <a:solidFill>
                <a:srgbClr val="000000"/>
              </a:solidFill>
              <a:latin typeface="Calibri" pitchFamily="34" charset="0"/>
              <a:ea typeface="Verdana"/>
              <a:cs typeface="Calibri" pitchFamily="34" charset="0"/>
            </a:endParaRPr>
          </a:p>
        </c:rich>
      </c:tx>
      <c:layout>
        <c:manualLayout>
          <c:xMode val="edge"/>
          <c:yMode val="edge"/>
          <c:x val="9.004594675613254E-3"/>
          <c:y val="1.3022908142440975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36164591828817766"/>
          <c:y val="0.13720321930524373"/>
          <c:w val="0.54127990070909682"/>
          <c:h val="0.80390376670854113"/>
        </c:manualLayout>
      </c:layout>
      <c:radarChart>
        <c:radarStyle val="marker"/>
        <c:ser>
          <c:idx val="0"/>
          <c:order val="0"/>
          <c:tx>
            <c:strRef>
              <c:f>'DP08_InfDiamond_10_data (2)'!$F$1</c:f>
              <c:strCache>
                <c:ptCount val="1"/>
                <c:pt idx="0">
                  <c:v>Mpumualanga 2001</c:v>
                </c:pt>
              </c:strCache>
            </c:strRef>
          </c:tx>
          <c:spPr>
            <a:ln w="38100">
              <a:solidFill>
                <a:srgbClr val="1C2D72"/>
              </a:solidFill>
              <a:prstDash val="sysDash"/>
            </a:ln>
          </c:spPr>
          <c:marker>
            <c:symbol val="none"/>
          </c:marker>
          <c:cat>
            <c:strRef>
              <c:f>'DP08_InfDiamond_10_data (2)'!$E$2:$E$6</c:f>
              <c:strCache>
                <c:ptCount val="5"/>
                <c:pt idx="0">
                  <c:v>Sanitation</c:v>
                </c:pt>
                <c:pt idx="1">
                  <c:v>Water</c:v>
                </c:pt>
                <c:pt idx="2">
                  <c:v>Electricity</c:v>
                </c:pt>
                <c:pt idx="3">
                  <c:v>Refuse</c:v>
                </c:pt>
                <c:pt idx="4">
                  <c:v>Housing</c:v>
                </c:pt>
              </c:strCache>
            </c:strRef>
          </c:cat>
          <c:val>
            <c:numRef>
              <c:f>'DP08_InfDiamond_10_data (2)'!$F$2:$F$6</c:f>
              <c:numCache>
                <c:formatCode>General</c:formatCode>
                <c:ptCount val="5"/>
                <c:pt idx="0">
                  <c:v>0.47338514821124666</c:v>
                </c:pt>
                <c:pt idx="1">
                  <c:v>0.76669166710074477</c:v>
                </c:pt>
                <c:pt idx="2">
                  <c:v>0.73110092421389472</c:v>
                </c:pt>
                <c:pt idx="3">
                  <c:v>0.40681742030001095</c:v>
                </c:pt>
                <c:pt idx="4">
                  <c:v>0.71979062723091825</c:v>
                </c:pt>
              </c:numCache>
            </c:numRef>
          </c:val>
        </c:ser>
        <c:ser>
          <c:idx val="1"/>
          <c:order val="1"/>
          <c:tx>
            <c:strRef>
              <c:f>'DP08_InfDiamond_10_data (2)'!$G$1</c:f>
              <c:strCache>
                <c:ptCount val="1"/>
                <c:pt idx="0">
                  <c:v>Mpumualanga 2010</c:v>
                </c:pt>
              </c:strCache>
            </c:strRef>
          </c:tx>
          <c:spPr>
            <a:ln w="38100">
              <a:solidFill>
                <a:srgbClr val="E77620"/>
              </a:solidFill>
              <a:prstDash val="solid"/>
            </a:ln>
          </c:spPr>
          <c:marker>
            <c:symbol val="none"/>
          </c:marker>
          <c:cat>
            <c:strRef>
              <c:f>'DP08_InfDiamond_10_data (2)'!$E$2:$E$6</c:f>
              <c:strCache>
                <c:ptCount val="5"/>
                <c:pt idx="0">
                  <c:v>Sanitation</c:v>
                </c:pt>
                <c:pt idx="1">
                  <c:v>Water</c:v>
                </c:pt>
                <c:pt idx="2">
                  <c:v>Electricity</c:v>
                </c:pt>
                <c:pt idx="3">
                  <c:v>Refuse</c:v>
                </c:pt>
                <c:pt idx="4">
                  <c:v>Housing</c:v>
                </c:pt>
              </c:strCache>
            </c:strRef>
          </c:cat>
          <c:val>
            <c:numRef>
              <c:f>'DP08_InfDiamond_10_data (2)'!$G$2:$G$6</c:f>
              <c:numCache>
                <c:formatCode>General</c:formatCode>
                <c:ptCount val="5"/>
                <c:pt idx="0">
                  <c:v>0.47193088865864552</c:v>
                </c:pt>
                <c:pt idx="1">
                  <c:v>0.78551815057761987</c:v>
                </c:pt>
                <c:pt idx="2">
                  <c:v>0.82289280167922563</c:v>
                </c:pt>
                <c:pt idx="3">
                  <c:v>0.43775211240999928</c:v>
                </c:pt>
                <c:pt idx="4">
                  <c:v>0.73956179710372005</c:v>
                </c:pt>
              </c:numCache>
            </c:numRef>
          </c:val>
        </c:ser>
        <c:axId val="73345664"/>
        <c:axId val="73355648"/>
      </c:radarChart>
      <c:scatterChart>
        <c:scatterStyle val="lineMarker"/>
        <c:ser>
          <c:idx val="2"/>
          <c:order val="2"/>
          <c:tx>
            <c:v>Labels</c:v>
          </c:tx>
          <c:spPr>
            <a:ln w="28575">
              <a:noFill/>
            </a:ln>
          </c:spPr>
          <c:marker>
            <c:symbol val="none"/>
          </c:marker>
          <c:dLbls>
            <c:dLbl>
              <c:idx val="0"/>
              <c:layout>
                <c:manualLayout>
                  <c:x val="7.5973409306742765E-3"/>
                  <c:y val="2.6328161730136333E-2"/>
                </c:manualLayout>
              </c:layout>
              <c:tx>
                <c:rich>
                  <a:bodyPr/>
                  <a:lstStyle/>
                  <a:p>
                    <a:r>
                      <a:rPr lang="en-ZA"/>
                      <a:t>Worse</a:t>
                    </a:r>
                  </a:p>
                </c:rich>
              </c:tx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ZA"/>
                      <a:t>Better</a:t>
                    </a:r>
                  </a:p>
                </c:rich>
              </c:tx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</a:defRPr>
                </a:pPr>
                <a:endParaRPr lang="en-US"/>
              </a:p>
            </c:txPr>
            <c:showVal val="1"/>
          </c:dLbls>
          <c:xVal>
            <c:numRef>
              <c:f>'DP08_InfDiamond_10_data (2)'!$C$10:$C$11</c:f>
              <c:numCache>
                <c:formatCode>General</c:formatCode>
                <c:ptCount val="2"/>
                <c:pt idx="0">
                  <c:v>0</c:v>
                </c:pt>
                <c:pt idx="1">
                  <c:v>0.65831424134338123</c:v>
                </c:pt>
              </c:numCache>
            </c:numRef>
          </c:xVal>
          <c:yVal>
            <c:numRef>
              <c:f>'DP08_InfDiamond_10_data (2)'!$D$10:$D$11</c:f>
              <c:numCache>
                <c:formatCode>General</c:formatCode>
                <c:ptCount val="2"/>
                <c:pt idx="0">
                  <c:v>0.05</c:v>
                </c:pt>
                <c:pt idx="1">
                  <c:v>0.65831424134338123</c:v>
                </c:pt>
              </c:numCache>
            </c:numRef>
          </c:yVal>
        </c:ser>
        <c:axId val="73357184"/>
        <c:axId val="73358720"/>
      </c:scatterChart>
      <c:catAx>
        <c:axId val="73345664"/>
        <c:scaling>
          <c:orientation val="minMax"/>
        </c:scaling>
        <c:axPos val="b"/>
        <c:majorGridlines/>
        <c:numFmt formatCode="General" sourceLinked="1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 pitchFamily="34" charset="0"/>
                <a:ea typeface="Verdana"/>
                <a:cs typeface="Calibri" pitchFamily="34" charset="0"/>
              </a:defRPr>
            </a:pPr>
            <a:endParaRPr lang="en-US"/>
          </a:p>
        </c:txPr>
        <c:crossAx val="73355648"/>
        <c:crosses val="autoZero"/>
        <c:lblAlgn val="ctr"/>
        <c:lblOffset val="100"/>
      </c:catAx>
      <c:valAx>
        <c:axId val="73355648"/>
        <c:scaling>
          <c:orientation val="minMax"/>
          <c:max val="0.9"/>
        </c:scaling>
        <c:axPos val="l"/>
        <c:majorGridlines>
          <c:spPr>
            <a:ln w="3175">
              <a:solidFill>
                <a:srgbClr val="E0E0E0"/>
              </a:solidFill>
              <a:prstDash val="sysDash"/>
            </a:ln>
          </c:spPr>
        </c:majorGridlines>
        <c:numFmt formatCode="0%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en-US"/>
          </a:p>
        </c:txPr>
        <c:crossAx val="73345664"/>
        <c:crosses val="autoZero"/>
        <c:crossBetween val="between"/>
        <c:majorUnit val="0.2"/>
      </c:valAx>
      <c:valAx>
        <c:axId val="73357184"/>
        <c:scaling>
          <c:orientation val="minMax"/>
          <c:max val="1"/>
          <c:min val="-1"/>
        </c:scaling>
        <c:axPos val="b"/>
        <c:numFmt formatCode="General" sourceLinked="1"/>
        <c:majorTickMark val="none"/>
        <c:tickLblPos val="none"/>
        <c:spPr>
          <a:ln w="3175">
            <a:solidFill>
              <a:srgbClr val="E0E0E0"/>
            </a:solidFill>
            <a:prstDash val="solid"/>
          </a:ln>
        </c:spPr>
        <c:crossAx val="73358720"/>
        <c:crosses val="autoZero"/>
        <c:crossBetween val="midCat"/>
      </c:valAx>
      <c:valAx>
        <c:axId val="73358720"/>
        <c:scaling>
          <c:orientation val="minMax"/>
          <c:max val="1"/>
          <c:min val="-1"/>
        </c:scaling>
        <c:axPos val="l"/>
        <c:numFmt formatCode="General" sourceLinked="1"/>
        <c:majorTickMark val="none"/>
        <c:tickLblPos val="none"/>
        <c:spPr>
          <a:ln w="3175">
            <a:solidFill>
              <a:srgbClr val="E0E0E0"/>
            </a:solidFill>
            <a:prstDash val="solid"/>
          </a:ln>
        </c:spPr>
        <c:crossAx val="73357184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1.7640626765509242E-2"/>
          <c:y val="0.18547179896300242"/>
          <c:w val="0.25764675284124089"/>
          <c:h val="0.10706842161823941"/>
        </c:manualLayout>
      </c:layout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Calibri" pitchFamily="34" charset="0"/>
              <a:ea typeface="Verdana"/>
              <a:cs typeface="Calibri" pitchFamily="34" charset="0"/>
            </a:defRPr>
          </a:pPr>
          <a:endParaRPr lang="en-US"/>
        </a:p>
      </c:txPr>
    </c:legend>
    <c:plotVisOnly val="1"/>
    <c:dispBlanksAs val="gap"/>
  </c:chart>
  <c:spPr>
    <a:blipFill dpi="0" rotWithShape="0">
      <a:blip xmlns:r="http://schemas.openxmlformats.org/officeDocument/2006/relationships" r:embed="rId1"/>
      <a:srcRect/>
      <a:stretch>
        <a:fillRect/>
      </a:stretch>
    </a:blipFill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Verdana"/>
          <a:ea typeface="Verdana"/>
          <a:cs typeface="Verdana"/>
        </a:defRPr>
      </a:pPr>
      <a:endParaRPr lang="en-US"/>
    </a:p>
  </c:txPr>
  <c:externalData r:id="rId2"/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ZA"/>
  <c:chart>
    <c:title>
      <c:tx>
        <c:rich>
          <a:bodyPr/>
          <a:lstStyle/>
          <a:p>
            <a:pPr algn="r">
              <a:defRPr sz="2200" b="0">
                <a:latin typeface="Calibri" pitchFamily="34" charset="0"/>
                <a:cs typeface="Calibri" pitchFamily="34" charset="0"/>
              </a:defRPr>
            </a:pPr>
            <a:r>
              <a:rPr lang="en-ZA" sz="2200" b="0" dirty="0" smtClean="0">
                <a:latin typeface="Calibri" pitchFamily="34" charset="0"/>
                <a:cs typeface="Calibri" pitchFamily="34" charset="0"/>
              </a:rPr>
              <a:t>Infrastructure Index</a:t>
            </a:r>
          </a:p>
          <a:p>
            <a:pPr algn="r">
              <a:defRPr sz="2200" b="0">
                <a:latin typeface="Calibri" pitchFamily="34" charset="0"/>
                <a:cs typeface="Calibri" pitchFamily="34" charset="0"/>
              </a:defRPr>
            </a:pPr>
            <a:r>
              <a:rPr lang="en-ZA" sz="1600" b="0" baseline="0" dirty="0" smtClean="0">
                <a:latin typeface="Calibri" pitchFamily="34" charset="0"/>
                <a:cs typeface="Calibri" pitchFamily="34" charset="0"/>
              </a:rPr>
              <a:t>Most to least developed, Mpumalanga</a:t>
            </a:r>
            <a:endParaRPr lang="en-ZA" sz="1600" b="0" dirty="0">
              <a:latin typeface="Calibri" pitchFamily="34" charset="0"/>
              <a:cs typeface="Calibri" pitchFamily="34" charset="0"/>
            </a:endParaRPr>
          </a:p>
        </c:rich>
      </c:tx>
      <c:layout>
        <c:manualLayout>
          <c:xMode val="edge"/>
          <c:yMode val="edge"/>
          <c:x val="0.57405459692554905"/>
          <c:y val="4.8989731985588933E-3"/>
        </c:manualLayout>
      </c:layout>
    </c:title>
    <c:plotArea>
      <c:layout>
        <c:manualLayout>
          <c:layoutTarget val="inner"/>
          <c:xMode val="edge"/>
          <c:yMode val="edge"/>
          <c:x val="0.34788265493138931"/>
          <c:y val="0.12656302117215151"/>
          <c:w val="0.62703432864863562"/>
          <c:h val="0.81689878301012164"/>
        </c:manualLayout>
      </c:layout>
      <c:barChart>
        <c:barDir val="bar"/>
        <c:grouping val="clustered"/>
        <c:ser>
          <c:idx val="0"/>
          <c:order val="0"/>
          <c:tx>
            <c:strRef>
              <c:f>lm!$A$23</c:f>
              <c:strCache>
                <c:ptCount val="1"/>
                <c:pt idx="0">
                  <c:v>Infrastructure Index</c:v>
                </c:pt>
              </c:strCache>
            </c:strRef>
          </c:tx>
          <c:spPr>
            <a:solidFill>
              <a:schemeClr val="tx2">
                <a:alpha val="80000"/>
              </a:schemeClr>
            </a:solidFill>
            <a:ln w="34925">
              <a:solidFill>
                <a:srgbClr val="1C2D72"/>
              </a:solidFill>
            </a:ln>
          </c:spPr>
          <c:cat>
            <c:strRef>
              <c:f>lm!$A$3:$A$20</c:f>
              <c:strCache>
                <c:ptCount val="18"/>
                <c:pt idx="0">
                  <c:v>Bushbuckridge Local Municipality (MP325)</c:v>
                </c:pt>
                <c:pt idx="1">
                  <c:v>Dr JS Moroka Local Municipality (MP316)</c:v>
                </c:pt>
                <c:pt idx="2">
                  <c:v>Albert Luthuli Local Municipality (MP301)</c:v>
                </c:pt>
                <c:pt idx="3">
                  <c:v>Thembisile Local Municipality (MP315)</c:v>
                </c:pt>
                <c:pt idx="4">
                  <c:v>Nkomazi Local Municipality (MP324)</c:v>
                </c:pt>
                <c:pt idx="5">
                  <c:v>Mkhondo Local Municipality (MP303)</c:v>
                </c:pt>
                <c:pt idx="6">
                  <c:v>Mbombela Local Municipality (MP322)</c:v>
                </c:pt>
                <c:pt idx="7">
                  <c:v>Dipaleseng Local Municipality (MP306)</c:v>
                </c:pt>
                <c:pt idx="8">
                  <c:v>Emalahleni Local Municipality (MP312)</c:v>
                </c:pt>
                <c:pt idx="9">
                  <c:v>Pixley Ka Seme Local Municipality (MP304)</c:v>
                </c:pt>
                <c:pt idx="10">
                  <c:v>Thaba Chweu Local Municipality (MP321)</c:v>
                </c:pt>
                <c:pt idx="11">
                  <c:v>Victor Khanye Local Municipality (MP311, Delmas)</c:v>
                </c:pt>
                <c:pt idx="12">
                  <c:v>Umjindi Local Municipality (MP323)</c:v>
                </c:pt>
                <c:pt idx="13">
                  <c:v>Msukaligwa Local Municipality (MP302)</c:v>
                </c:pt>
                <c:pt idx="14">
                  <c:v>Govan Mbeki Local Municipality (MP307)</c:v>
                </c:pt>
                <c:pt idx="15">
                  <c:v>Lekwa Local Municipality (MP305)</c:v>
                </c:pt>
                <c:pt idx="16">
                  <c:v>Steve Tshwete Local Municipality (MP313)</c:v>
                </c:pt>
                <c:pt idx="17">
                  <c:v>Emakhazeni Local Municipality (MP314)</c:v>
                </c:pt>
              </c:strCache>
            </c:strRef>
          </c:cat>
          <c:val>
            <c:numRef>
              <c:f>lm!$B$3:$B$20</c:f>
              <c:numCache>
                <c:formatCode>#,##0.00</c:formatCode>
                <c:ptCount val="18"/>
                <c:pt idx="0">
                  <c:v>0.47132070220282901</c:v>
                </c:pt>
                <c:pt idx="1">
                  <c:v>0.48788168354681788</c:v>
                </c:pt>
                <c:pt idx="2">
                  <c:v>0.50042677858866036</c:v>
                </c:pt>
                <c:pt idx="3">
                  <c:v>0.58491777969270609</c:v>
                </c:pt>
                <c:pt idx="4">
                  <c:v>0.5913236328939484</c:v>
                </c:pt>
                <c:pt idx="5">
                  <c:v>0.61259366389534198</c:v>
                </c:pt>
                <c:pt idx="6">
                  <c:v>0.62745800706645061</c:v>
                </c:pt>
                <c:pt idx="7">
                  <c:v>0.65306226747612883</c:v>
                </c:pt>
                <c:pt idx="8">
                  <c:v>0.65739764454109806</c:v>
                </c:pt>
                <c:pt idx="9">
                  <c:v>0.67005059323891825</c:v>
                </c:pt>
                <c:pt idx="10">
                  <c:v>0.70943946725574025</c:v>
                </c:pt>
                <c:pt idx="11">
                  <c:v>0.73882088456208583</c:v>
                </c:pt>
                <c:pt idx="12">
                  <c:v>0.76934547137618892</c:v>
                </c:pt>
                <c:pt idx="13">
                  <c:v>0.78273246180804357</c:v>
                </c:pt>
                <c:pt idx="14">
                  <c:v>0.78566541721025362</c:v>
                </c:pt>
                <c:pt idx="15">
                  <c:v>0.7980561924572025</c:v>
                </c:pt>
                <c:pt idx="16">
                  <c:v>0.80748129278411673</c:v>
                </c:pt>
                <c:pt idx="17">
                  <c:v>0.8364503321660306</c:v>
                </c:pt>
              </c:numCache>
            </c:numRef>
          </c:val>
        </c:ser>
        <c:ser>
          <c:idx val="1"/>
          <c:order val="1"/>
          <c:tx>
            <c:strRef>
              <c:f>lm!$D$3</c:f>
              <c:strCache>
                <c:ptCount val="1"/>
                <c:pt idx="0">
                  <c:v>National Total</c:v>
                </c:pt>
              </c:strCache>
            </c:strRef>
          </c:tx>
          <c:spPr>
            <a:noFill/>
          </c:spPr>
          <c:trendline>
            <c:spPr>
              <a:ln w="38100">
                <a:solidFill>
                  <a:srgbClr val="C00000"/>
                </a:solidFill>
              </a:ln>
            </c:spPr>
            <c:trendlineType val="linear"/>
          </c:trendline>
          <c:cat>
            <c:strRef>
              <c:f>lm!$D$3</c:f>
              <c:strCache>
                <c:ptCount val="1"/>
                <c:pt idx="0">
                  <c:v>National Total</c:v>
                </c:pt>
              </c:strCache>
            </c:strRef>
          </c:cat>
          <c:val>
            <c:numRef>
              <c:f>lm!$E$3:$E$20</c:f>
              <c:numCache>
                <c:formatCode>#,##0.00</c:formatCode>
                <c:ptCount val="18"/>
                <c:pt idx="0">
                  <c:v>0.68933928621146823</c:v>
                </c:pt>
                <c:pt idx="1">
                  <c:v>0.68933928621146823</c:v>
                </c:pt>
                <c:pt idx="2">
                  <c:v>0.68933928621146823</c:v>
                </c:pt>
                <c:pt idx="3">
                  <c:v>0.68933928621146823</c:v>
                </c:pt>
                <c:pt idx="4">
                  <c:v>0.68933928621146823</c:v>
                </c:pt>
                <c:pt idx="5">
                  <c:v>0.68933928621146823</c:v>
                </c:pt>
                <c:pt idx="6">
                  <c:v>0.68933928621146823</c:v>
                </c:pt>
                <c:pt idx="7">
                  <c:v>0.68933928621146823</c:v>
                </c:pt>
                <c:pt idx="8">
                  <c:v>0.68933928621146823</c:v>
                </c:pt>
                <c:pt idx="9">
                  <c:v>0.68933928621146823</c:v>
                </c:pt>
                <c:pt idx="10">
                  <c:v>0.68933928621146823</c:v>
                </c:pt>
                <c:pt idx="11">
                  <c:v>0.68933928621146823</c:v>
                </c:pt>
                <c:pt idx="12">
                  <c:v>0.68933928621146823</c:v>
                </c:pt>
                <c:pt idx="13">
                  <c:v>0.68933928621146823</c:v>
                </c:pt>
                <c:pt idx="14">
                  <c:v>0.68933928621146823</c:v>
                </c:pt>
                <c:pt idx="15">
                  <c:v>0.68933928621146823</c:v>
                </c:pt>
                <c:pt idx="16">
                  <c:v>0.68933928621146823</c:v>
                </c:pt>
                <c:pt idx="17">
                  <c:v>0.68933928621146823</c:v>
                </c:pt>
              </c:numCache>
            </c:numRef>
          </c:val>
        </c:ser>
        <c:gapWidth val="0"/>
        <c:overlap val="65"/>
        <c:axId val="73298304"/>
        <c:axId val="73299840"/>
      </c:barChart>
      <c:catAx>
        <c:axId val="73298304"/>
        <c:scaling>
          <c:orientation val="minMax"/>
        </c:scaling>
        <c:axPos val="l"/>
        <c:tickLblPos val="nextTo"/>
        <c:crossAx val="73299840"/>
        <c:crosses val="autoZero"/>
        <c:auto val="1"/>
        <c:lblAlgn val="ctr"/>
        <c:lblOffset val="100"/>
        <c:tickLblSkip val="1"/>
      </c:catAx>
      <c:valAx>
        <c:axId val="73299840"/>
        <c:scaling>
          <c:orientation val="minMax"/>
        </c:scaling>
        <c:axPos val="b"/>
        <c:majorGridlines>
          <c:spPr>
            <a:ln>
              <a:solidFill>
                <a:schemeClr val="bg1">
                  <a:lumMod val="65000"/>
                </a:schemeClr>
              </a:solidFill>
              <a:prstDash val="sysDash"/>
            </a:ln>
          </c:spPr>
        </c:majorGridlines>
        <c:numFmt formatCode="#,##0.00" sourceLinked="1"/>
        <c:tickLblPos val="nextTo"/>
        <c:crossAx val="73298304"/>
        <c:crosses val="autoZero"/>
        <c:crossBetween val="between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3274821263801454"/>
          <c:y val="3.5093909143237109E-2"/>
          <c:w val="0.20556401549151673"/>
          <c:h val="8.6374187106520631E-2"/>
        </c:manualLayout>
      </c:layout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ZA"/>
  <c:chart>
    <c:title>
      <c:tx>
        <c:rich>
          <a:bodyPr/>
          <a:lstStyle/>
          <a:p>
            <a:pPr>
              <a:defRPr sz="2400" b="0">
                <a:latin typeface="Calibri" pitchFamily="34" charset="0"/>
                <a:cs typeface="Calibri" pitchFamily="34" charset="0"/>
              </a:defRPr>
            </a:pPr>
            <a:r>
              <a:rPr lang="en-ZA" sz="2400" b="0" dirty="0" smtClean="0">
                <a:latin typeface="Calibri" pitchFamily="34" charset="0"/>
                <a:cs typeface="Calibri" pitchFamily="34" charset="0"/>
              </a:rPr>
              <a:t>Infrastructure Index by Province</a:t>
            </a:r>
            <a:endParaRPr lang="en-ZA" sz="2400" b="0" dirty="0">
              <a:latin typeface="Calibri" pitchFamily="34" charset="0"/>
              <a:cs typeface="Calibri" pitchFamily="34" charset="0"/>
            </a:endParaRPr>
          </a:p>
        </c:rich>
      </c:tx>
      <c:layout>
        <c:manualLayout>
          <c:xMode val="edge"/>
          <c:yMode val="edge"/>
          <c:x val="0.1018562261020373"/>
          <c:y val="2.2206964243873292E-2"/>
        </c:manualLayout>
      </c:layout>
    </c:title>
    <c:plotArea>
      <c:layout>
        <c:manualLayout>
          <c:layoutTarget val="inner"/>
          <c:xMode val="edge"/>
          <c:yMode val="edge"/>
          <c:x val="0.10041889384077173"/>
          <c:y val="0.12163257518796262"/>
          <c:w val="0.8678772795130234"/>
          <c:h val="0.71294904987998964"/>
        </c:manualLayout>
      </c:layout>
      <c:barChart>
        <c:barDir val="col"/>
        <c:grouping val="clustered"/>
        <c:ser>
          <c:idx val="0"/>
          <c:order val="0"/>
          <c:tx>
            <c:strRef>
              <c:f>pr!$C$2</c:f>
              <c:strCache>
                <c:ptCount val="1"/>
                <c:pt idx="0">
                  <c:v>Infrastructure Index</c:v>
                </c:pt>
              </c:strCache>
            </c:strRef>
          </c:tx>
          <c:spPr>
            <a:solidFill>
              <a:srgbClr val="96CDEB">
                <a:lumMod val="50000"/>
                <a:alpha val="75000"/>
              </a:srgbClr>
            </a:solidFill>
            <a:ln w="34925">
              <a:solidFill>
                <a:srgbClr val="1C2D72"/>
              </a:solidFill>
            </a:ln>
          </c:spPr>
          <c:cat>
            <c:strRef>
              <c:f>pr!$B$10:$B$18</c:f>
              <c:strCache>
                <c:ptCount val="9"/>
                <c:pt idx="0">
                  <c:v>Western Cape</c:v>
                </c:pt>
                <c:pt idx="1">
                  <c:v>Eastern Cape</c:v>
                </c:pt>
                <c:pt idx="2">
                  <c:v>Northern Cape</c:v>
                </c:pt>
                <c:pt idx="3">
                  <c:v>Free State</c:v>
                </c:pt>
                <c:pt idx="4">
                  <c:v>KwaZulu-Natal</c:v>
                </c:pt>
                <c:pt idx="5">
                  <c:v>North-West</c:v>
                </c:pt>
                <c:pt idx="6">
                  <c:v>Gauteng</c:v>
                </c:pt>
                <c:pt idx="7">
                  <c:v>Mpumalanga</c:v>
                </c:pt>
                <c:pt idx="8">
                  <c:v>Limpopo</c:v>
                </c:pt>
              </c:strCache>
            </c:strRef>
          </c:cat>
          <c:val>
            <c:numRef>
              <c:f>pr!$C$10:$C$18</c:f>
              <c:numCache>
                <c:formatCode>#,##0.00</c:formatCode>
                <c:ptCount val="9"/>
                <c:pt idx="0">
                  <c:v>0.88949090385933649</c:v>
                </c:pt>
                <c:pt idx="1">
                  <c:v>0.5282189565058627</c:v>
                </c:pt>
                <c:pt idx="2">
                  <c:v>0.75443546036275355</c:v>
                </c:pt>
                <c:pt idx="3">
                  <c:v>0.76936633095815299</c:v>
                </c:pt>
                <c:pt idx="4">
                  <c:v>0.61420469274668066</c:v>
                </c:pt>
                <c:pt idx="5">
                  <c:v>0.61699646030898403</c:v>
                </c:pt>
                <c:pt idx="6">
                  <c:v>0.80594672036779991</c:v>
                </c:pt>
                <c:pt idx="7">
                  <c:v>0.64166839399996378</c:v>
                </c:pt>
                <c:pt idx="8">
                  <c:v>0.53888811203743625</c:v>
                </c:pt>
              </c:numCache>
            </c:numRef>
          </c:val>
        </c:ser>
        <c:axId val="73614080"/>
        <c:axId val="73615616"/>
      </c:barChart>
      <c:lineChart>
        <c:grouping val="standard"/>
        <c:ser>
          <c:idx val="1"/>
          <c:order val="1"/>
          <c:tx>
            <c:strRef>
              <c:f>pr!$B$7</c:f>
              <c:strCache>
                <c:ptCount val="1"/>
                <c:pt idx="0">
                  <c:v>National Total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strRef>
              <c:f>pr!$B$10:$B$18</c:f>
              <c:strCache>
                <c:ptCount val="9"/>
                <c:pt idx="0">
                  <c:v>Western Cape</c:v>
                </c:pt>
                <c:pt idx="1">
                  <c:v>Eastern Cape</c:v>
                </c:pt>
                <c:pt idx="2">
                  <c:v>Northern Cape</c:v>
                </c:pt>
                <c:pt idx="3">
                  <c:v>Free State</c:v>
                </c:pt>
                <c:pt idx="4">
                  <c:v>KwaZulu-Natal</c:v>
                </c:pt>
                <c:pt idx="5">
                  <c:v>North-West</c:v>
                </c:pt>
                <c:pt idx="6">
                  <c:v>Gauteng</c:v>
                </c:pt>
                <c:pt idx="7">
                  <c:v>Mpumalanga</c:v>
                </c:pt>
                <c:pt idx="8">
                  <c:v>Limpopo</c:v>
                </c:pt>
              </c:strCache>
            </c:strRef>
          </c:cat>
          <c:val>
            <c:numRef>
              <c:f>pr!$D$10:$D$18</c:f>
              <c:numCache>
                <c:formatCode>#,##0.00</c:formatCode>
                <c:ptCount val="9"/>
                <c:pt idx="0">
                  <c:v>0.68933928621146823</c:v>
                </c:pt>
                <c:pt idx="1">
                  <c:v>0.68933928621146823</c:v>
                </c:pt>
                <c:pt idx="2">
                  <c:v>0.68933928621146823</c:v>
                </c:pt>
                <c:pt idx="3">
                  <c:v>0.68933928621146823</c:v>
                </c:pt>
                <c:pt idx="4">
                  <c:v>0.68933928621146823</c:v>
                </c:pt>
                <c:pt idx="5">
                  <c:v>0.68933928621146823</c:v>
                </c:pt>
                <c:pt idx="6">
                  <c:v>0.68933928621146823</c:v>
                </c:pt>
                <c:pt idx="7">
                  <c:v>0.68933928621146823</c:v>
                </c:pt>
                <c:pt idx="8">
                  <c:v>0.68933928621146823</c:v>
                </c:pt>
              </c:numCache>
            </c:numRef>
          </c:val>
        </c:ser>
        <c:marker val="1"/>
        <c:axId val="73614080"/>
        <c:axId val="73615616"/>
      </c:lineChart>
      <c:catAx>
        <c:axId val="73614080"/>
        <c:scaling>
          <c:orientation val="minMax"/>
        </c:scaling>
        <c:axPos val="b"/>
        <c:tickLblPos val="nextTo"/>
        <c:txPr>
          <a:bodyPr rot="-5400000" vert="horz"/>
          <a:lstStyle/>
          <a:p>
            <a:pPr>
              <a:defRPr sz="1200">
                <a:latin typeface="Calibri" pitchFamily="34" charset="0"/>
                <a:cs typeface="Calibri" pitchFamily="34" charset="0"/>
              </a:defRPr>
            </a:pPr>
            <a:endParaRPr lang="en-US"/>
          </a:p>
        </c:txPr>
        <c:crossAx val="73615616"/>
        <c:crosses val="autoZero"/>
        <c:auto val="1"/>
        <c:lblAlgn val="ctr"/>
        <c:lblOffset val="100"/>
      </c:catAx>
      <c:valAx>
        <c:axId val="73615616"/>
        <c:scaling>
          <c:orientation val="minMax"/>
        </c:scaling>
        <c:axPos val="l"/>
        <c:majorGridlines>
          <c:spPr>
            <a:ln>
              <a:solidFill>
                <a:schemeClr val="bg1">
                  <a:lumMod val="65000"/>
                </a:schemeClr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ZA" sz="1400" b="0" dirty="0" smtClean="0">
                    <a:latin typeface="Calibri" pitchFamily="34" charset="0"/>
                    <a:cs typeface="Calibri" pitchFamily="34" charset="0"/>
                  </a:rPr>
                  <a:t>Infrastructure</a:t>
                </a:r>
                <a:r>
                  <a:rPr lang="en-ZA" sz="1400" b="0" baseline="0" dirty="0" smtClean="0">
                    <a:latin typeface="Calibri" pitchFamily="34" charset="0"/>
                    <a:cs typeface="Calibri" pitchFamily="34" charset="0"/>
                  </a:rPr>
                  <a:t> Index (</a:t>
                </a:r>
                <a:r>
                  <a:rPr lang="en-ZA" sz="1400" b="0" i="1" baseline="0" dirty="0" smtClean="0">
                    <a:latin typeface="Calibri" pitchFamily="34" charset="0"/>
                    <a:cs typeface="Calibri" pitchFamily="34" charset="0"/>
                  </a:rPr>
                  <a:t>Higher is better</a:t>
                </a:r>
                <a:r>
                  <a:rPr lang="en-ZA" sz="1400" b="0" baseline="0" dirty="0" smtClean="0">
                    <a:latin typeface="Calibri" pitchFamily="34" charset="0"/>
                    <a:cs typeface="Calibri" pitchFamily="34" charset="0"/>
                  </a:rPr>
                  <a:t>)</a:t>
                </a:r>
                <a:endParaRPr lang="en-ZA" sz="1400" b="0" dirty="0">
                  <a:latin typeface="Calibri" pitchFamily="34" charset="0"/>
                  <a:cs typeface="Calibri" pitchFamily="34" charset="0"/>
                </a:endParaRPr>
              </a:p>
            </c:rich>
          </c:tx>
          <c:layout>
            <c:manualLayout>
              <c:xMode val="edge"/>
              <c:yMode val="edge"/>
              <c:x val="8.277761526424449E-3"/>
              <c:y val="0.15068710000012994"/>
            </c:manualLayout>
          </c:layout>
        </c:title>
        <c:numFmt formatCode="#,##0.00" sourceLinked="1"/>
        <c:tickLblPos val="nextTo"/>
        <c:crossAx val="736140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459655363546265"/>
          <c:y val="2.6459316180930639E-2"/>
          <c:w val="0.19229240025883973"/>
          <c:h val="8.4205000394402069E-2"/>
        </c:manualLayout>
      </c:layout>
    </c:legend>
    <c:plotVisOnly val="1"/>
    <c:dispBlanksAs val="gap"/>
  </c:chart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0.66075</cdr:x>
      <cdr:y>0.97179</cdr:y>
    </cdr:from>
    <cdr:to>
      <cdr:x>0.98101</cdr:x>
      <cdr:y>1</cdr:y>
    </cdr:to>
    <cdr:sp macro="" textlink="">
      <cdr:nvSpPr>
        <cdr:cNvPr id="2049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627207" y="6562725"/>
          <a:ext cx="3212118" cy="1905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18288" rIns="18288" bIns="18288" anchor="ctr" upright="1">
          <a:no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ZA" sz="800" b="0" i="0" u="none" strike="noStrike" baseline="0" dirty="0">
              <a:solidFill>
                <a:srgbClr val="000000"/>
              </a:solidFill>
              <a:latin typeface="Verdana"/>
              <a:ea typeface="Verdana"/>
              <a:cs typeface="Verdana"/>
            </a:rPr>
            <a:t>Source: IHS Global Insight Regional eXplorer version 588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0.66075</cdr:x>
      <cdr:y>0.97179</cdr:y>
    </cdr:from>
    <cdr:to>
      <cdr:x>0.98101</cdr:x>
      <cdr:y>1</cdr:y>
    </cdr:to>
    <cdr:sp macro="" textlink="">
      <cdr:nvSpPr>
        <cdr:cNvPr id="2049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627207" y="6562725"/>
          <a:ext cx="3212118" cy="1905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18288" rIns="18288" bIns="18288" anchor="ctr" upright="1">
          <a:no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ZA" sz="800" b="0" i="0" u="none" strike="noStrike" baseline="0">
              <a:solidFill>
                <a:srgbClr val="000000"/>
              </a:solidFill>
              <a:latin typeface="Verdana"/>
              <a:ea typeface="Verdana"/>
              <a:cs typeface="Verdana"/>
            </a:rPr>
            <a:t>Source: IHS Global Insight Regional eXplorer version 588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HelveticaNeueLT Std Lt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HelveticaNeueLT Std Lt"/>
              </a:defRPr>
            </a:lvl1pPr>
          </a:lstStyle>
          <a:p>
            <a:fld id="{0ABB33D5-2412-2743-96AE-F57ACD18B0AC}" type="datetimeFigureOut">
              <a:rPr lang="en-US" smtClean="0"/>
              <a:pPr/>
              <a:t>12/6/2011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HelveticaNeueLT Std Lt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HelveticaNeueLT Std Lt"/>
              </a:defRPr>
            </a:lvl1pPr>
          </a:lstStyle>
          <a:p>
            <a:fld id="{50688BFC-1468-2843-86E8-708F66E5EC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HelveticaNeueLT Std 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HelveticaNeueLT Std 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HelveticaNeueLT Std 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HelveticaNeueLT Std 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HelveticaNeueLT Std 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88BFC-1468-2843-86E8-708F66E5ECB7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Infrastructure index compared across provinces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	Most developed – Western Cape and Gauteng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	Least developed – Eastern Cape and Limpopo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88BFC-1468-2843-86E8-708F66E5ECB7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What does the new tourism module contain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88BFC-1468-2843-86E8-708F66E5ECB7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Very broad overview of how we calculated the trips and bed nights output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 	Basically, we had a few provincial estimates (blue block)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	We combined this with data sources from the low level (red block)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	We balanced these in the middle to come up with the Tourism Output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88BFC-1468-2843-86E8-708F66E5ECB7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This distribution of accommodation (weighted by number of rooms available) helped make the new module possible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88BFC-1468-2843-86E8-708F66E5ECB7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Our hotel distribution compared well with photographs uploaded to </a:t>
            </a:r>
            <a:r>
              <a:rPr lang="en-US" baseline="0" dirty="0" err="1" smtClean="0"/>
              <a:t>Panoramio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88BFC-1468-2843-86E8-708F66E5ECB7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Next few slides show example data from our tourism model.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This is the number of </a:t>
            </a:r>
            <a:r>
              <a:rPr lang="en-US" b="1" i="1" baseline="0" dirty="0" smtClean="0"/>
              <a:t>TRIPS  - </a:t>
            </a:r>
            <a:r>
              <a:rPr lang="en-US" b="0" i="0" baseline="0" dirty="0" smtClean="0"/>
              <a:t>national level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baseline="0" dirty="0" smtClean="0"/>
              <a:t>	:: Tourism is dominated by people visiting their friends and relatives</a:t>
            </a:r>
            <a:endParaRPr lang="en-US" b="1" i="1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i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88BFC-1468-2843-86E8-708F66E5ECB7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This is the number of </a:t>
            </a:r>
            <a:r>
              <a:rPr lang="en-US" b="1" i="1" baseline="0" dirty="0" smtClean="0"/>
              <a:t>bed nights - </a:t>
            </a:r>
            <a:r>
              <a:rPr lang="en-US" b="0" i="0" baseline="0" dirty="0" smtClean="0"/>
              <a:t>national level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baseline="0" dirty="0" smtClean="0"/>
              <a:t>	:: Tourism market is dominated by domestic tourists</a:t>
            </a:r>
            <a:endParaRPr lang="en-US" b="1" i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88BFC-1468-2843-86E8-708F66E5ECB7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KZN and Gauteng receive the most tourists overall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Western Cape gets the highest share of leisure trips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KZN, EC, LP get the highest amount of VFR visits – these are all rural areas with lots of out migration, therefore lots of visitors returning home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88BFC-1468-2843-86E8-708F66E5ECB7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Regions that receive the most total tourism spend (top 10 receive 55% of national tourism spend.)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88BFC-1468-2843-86E8-708F66E5ECB7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Next few slides will give examples of the important ‘Major Demarcation Changes’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Pixley</a:t>
            </a:r>
            <a:r>
              <a:rPr lang="en-US" baseline="0" dirty="0" smtClean="0"/>
              <a:t> Ka </a:t>
            </a:r>
            <a:r>
              <a:rPr lang="en-US" baseline="0" dirty="0" err="1" smtClean="0"/>
              <a:t>Isaka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Seme</a:t>
            </a:r>
            <a:r>
              <a:rPr lang="en-US" baseline="0" dirty="0" smtClean="0"/>
              <a:t> - Dr </a:t>
            </a:r>
            <a:r>
              <a:rPr lang="en-US" baseline="0" dirty="0" err="1" smtClean="0"/>
              <a:t>Pixley</a:t>
            </a:r>
            <a:r>
              <a:rPr lang="en-US" baseline="0" dirty="0" smtClean="0"/>
              <a:t> Ka </a:t>
            </a:r>
            <a:r>
              <a:rPr lang="en-US" baseline="0" dirty="0" err="1" smtClean="0"/>
              <a:t>Isaka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Seme</a:t>
            </a:r>
            <a:r>
              <a:rPr lang="en-US" baseline="0" dirty="0" smtClean="0"/>
              <a:t> (Gazette no 211 of 2010),  </a:t>
            </a:r>
            <a:r>
              <a:rPr lang="en-US" baseline="0" dirty="0" err="1" smtClean="0"/>
              <a:t>Tembisile</a:t>
            </a:r>
            <a:r>
              <a:rPr lang="en-US" baseline="0" dirty="0" smtClean="0"/>
              <a:t> - </a:t>
            </a:r>
            <a:r>
              <a:rPr lang="en-US" baseline="0" dirty="0" err="1" smtClean="0"/>
              <a:t>Tembisile</a:t>
            </a:r>
            <a:r>
              <a:rPr lang="en-US" baseline="0" dirty="0" smtClean="0"/>
              <a:t> Hani &amp; Albert Luthuli - Chief Albert Luthuli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88BFC-1468-2843-86E8-708F66E5ECB7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88BFC-1468-2843-86E8-708F66E5ECB7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88BFC-1468-2843-86E8-708F66E5ECB7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88BFC-1468-2843-86E8-708F66E5ECB7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88BFC-1468-2843-86E8-708F66E5ECB7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88BFC-1468-2843-86E8-708F66E5ECB7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Last big change made to </a:t>
            </a:r>
            <a:r>
              <a:rPr lang="en-US" baseline="0" dirty="0" err="1" smtClean="0"/>
              <a:t>ReX</a:t>
            </a:r>
            <a:r>
              <a:rPr lang="en-US" baseline="0" dirty="0" smtClean="0"/>
              <a:t> this year was the population model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ASSA = Actuarial Society of South Africa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Result – Higher population than expected, because ARVs are more effective than everyone thought at the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88BFC-1468-2843-86E8-708F66E5ECB7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Last big change made to </a:t>
            </a:r>
            <a:r>
              <a:rPr lang="en-US" baseline="0" dirty="0" err="1" smtClean="0"/>
              <a:t>ReX</a:t>
            </a:r>
            <a:r>
              <a:rPr lang="en-US" baseline="0" dirty="0" smtClean="0"/>
              <a:t> this year was the population model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ASSA = Actuarial Society of </a:t>
            </a:r>
            <a:r>
              <a:rPr lang="en-US" baseline="0" smtClean="0"/>
              <a:t>South Africa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88BFC-1468-2843-86E8-708F66E5ECB7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Last big change made to </a:t>
            </a:r>
            <a:r>
              <a:rPr lang="en-US" baseline="0" dirty="0" err="1" smtClean="0"/>
              <a:t>ReX</a:t>
            </a:r>
            <a:r>
              <a:rPr lang="en-US" baseline="0" dirty="0" smtClean="0"/>
              <a:t> this year was the population model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ASSA = Actuarial Society of </a:t>
            </a:r>
            <a:r>
              <a:rPr lang="en-US" baseline="0" smtClean="0"/>
              <a:t>South Africa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88BFC-1468-2843-86E8-708F66E5ECB7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88BFC-1468-2843-86E8-708F66E5ECB7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model part 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88BFC-1468-2843-86E8-708F66E5ECB7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model part 2</a:t>
            </a:r>
          </a:p>
          <a:p>
            <a:r>
              <a:rPr lang="en-US" dirty="0" smtClean="0"/>
              <a:t>The balancing equation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88BFC-1468-2843-86E8-708F66E5ECB7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This is like a ‘contents’ slide.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We’ll go through each of these with some examples (charts, etc.) displaying each improvement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88BFC-1468-2843-86E8-708F66E5ECB7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Household Infrastructure model now includes all five infrastructure measures (refuse, sanitation, water, housing, electricity)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This chart shows that </a:t>
            </a:r>
            <a:r>
              <a:rPr lang="en-US" baseline="0" dirty="0" err="1" smtClean="0"/>
              <a:t>Mpumulanga</a:t>
            </a: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	Is worse than the SA average in provision of housing, sanitation and refuse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	Is better than the SA average in provision of electricity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88BFC-1468-2843-86E8-708F66E5ECB7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88BFC-1468-2843-86E8-708F66E5ECB7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 infrastructure index now also considers all five infrastructure measures (housing, sanitation, refuse, water and electricity)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88BFC-1468-2843-86E8-708F66E5ECB7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op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2" y="1693863"/>
            <a:ext cx="8242916" cy="4800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177312"/>
            <a:ext cx="8075070" cy="1285728"/>
          </a:xfrm>
          <a:noFill/>
          <a:ln>
            <a:noFill/>
          </a:ln>
        </p:spPr>
        <p:txBody>
          <a:bodyPr lIns="274320" tIns="91440" bIns="22860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9" descr="IHS_Se_rgb_.8in.tif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8075070" y="165597"/>
            <a:ext cx="730250" cy="730250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7282" y="6565714"/>
            <a:ext cx="2133600" cy="245673"/>
          </a:xfrm>
          <a:prstGeom prst="rect">
            <a:avLst/>
          </a:prstGeom>
        </p:spPr>
        <p:txBody>
          <a:bodyPr vert="horz" lIns="91440" tIns="45720" rIns="91440" bIns="0" rtlCol="0" anchor="ctr">
            <a:normAutofit/>
          </a:bodyPr>
          <a:lstStyle>
            <a:lvl1pPr algn="r">
              <a:defRPr sz="1000" b="0" i="0">
                <a:solidFill>
                  <a:schemeClr val="tx1">
                    <a:tint val="75000"/>
                  </a:schemeClr>
                </a:solidFill>
                <a:latin typeface="+mj-lt"/>
                <a:cs typeface="HelveticaNeueLT Std Lt"/>
              </a:defRPr>
            </a:lvl1pPr>
          </a:lstStyle>
          <a:p>
            <a:fld id="{CE6DE2E2-B3D2-BE46-BDE0-11F3DC917A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48132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177312"/>
            <a:ext cx="8075070" cy="1285728"/>
          </a:xfrm>
          <a:noFill/>
          <a:ln>
            <a:noFill/>
          </a:ln>
        </p:spPr>
        <p:txBody>
          <a:bodyPr lIns="274320" tIns="91440" bIns="22860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9" descr="IHS_Se_rgb_.8in.tif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8075070" y="165597"/>
            <a:ext cx="730250" cy="73025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7282" y="6565714"/>
            <a:ext cx="2133600" cy="245673"/>
          </a:xfrm>
          <a:prstGeom prst="rect">
            <a:avLst/>
          </a:prstGeom>
        </p:spPr>
        <p:txBody>
          <a:bodyPr vert="horz" lIns="91440" tIns="45720" rIns="91440" bIns="0" rtlCol="0" anchor="ctr">
            <a:normAutofit/>
          </a:bodyPr>
          <a:lstStyle>
            <a:lvl1pPr algn="r">
              <a:defRPr sz="1000" b="0" i="0">
                <a:solidFill>
                  <a:schemeClr val="tx1">
                    <a:tint val="75000"/>
                  </a:schemeClr>
                </a:solidFill>
                <a:latin typeface="+mj-lt"/>
                <a:cs typeface="HelveticaNeueLT Std Lt"/>
              </a:defRPr>
            </a:lvl1pPr>
          </a:lstStyle>
          <a:p>
            <a:fld id="{CE6DE2E2-B3D2-BE46-BDE0-11F3DC917A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 Top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148132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453896"/>
            <a:ext cx="9144000" cy="541324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177312"/>
            <a:ext cx="8075070" cy="1285728"/>
          </a:xfrm>
          <a:noFill/>
          <a:ln>
            <a:noFill/>
          </a:ln>
        </p:spPr>
        <p:txBody>
          <a:bodyPr lIns="274320" tIns="91440" bIns="228600" anchor="b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7104" y="6565392"/>
            <a:ext cx="2133600" cy="245673"/>
          </a:xfrm>
          <a:prstGeom prst="rect">
            <a:avLst/>
          </a:prstGeom>
        </p:spPr>
        <p:txBody>
          <a:bodyPr/>
          <a:lstStyle/>
          <a:p>
            <a:fld id="{CE6DE2E2-B3D2-BE46-BDE0-11F3DC917AC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IHS_Se_rgb_.8in.tif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8075070" y="355071"/>
            <a:ext cx="730250" cy="73025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Lt Gray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148132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16002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705864"/>
            <a:ext cx="8348119" cy="501561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177313"/>
            <a:ext cx="8075070" cy="1285728"/>
          </a:xfrm>
          <a:noFill/>
          <a:ln>
            <a:noFill/>
          </a:ln>
        </p:spPr>
        <p:txBody>
          <a:bodyPr lIns="274320" tIns="91440" bIns="228600" anchor="b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2" name="Picture 11" descr="IHS_Se_rgb_.8in.tif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8075070" y="355071"/>
            <a:ext cx="730250" cy="730250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7282" y="6565714"/>
            <a:ext cx="2133600" cy="245673"/>
          </a:xfrm>
          <a:prstGeom prst="rect">
            <a:avLst/>
          </a:prstGeom>
        </p:spPr>
        <p:txBody>
          <a:bodyPr vert="horz" lIns="91440" tIns="45720" rIns="91440" bIns="0" rtlCol="0" anchor="ctr">
            <a:normAutofit/>
          </a:bodyPr>
          <a:lstStyle>
            <a:lvl1pPr algn="r">
              <a:defRPr sz="1000" b="0" i="0">
                <a:solidFill>
                  <a:schemeClr val="tx1">
                    <a:tint val="75000"/>
                  </a:schemeClr>
                </a:solidFill>
                <a:latin typeface="+mj-lt"/>
                <a:cs typeface="HelveticaNeueLT Std Lt"/>
              </a:defRPr>
            </a:lvl1pPr>
          </a:lstStyle>
          <a:p>
            <a:fld id="{CE6DE2E2-B3D2-BE46-BDE0-11F3DC917A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7282" y="6565714"/>
            <a:ext cx="2133600" cy="245673"/>
          </a:xfrm>
          <a:prstGeom prst="rect">
            <a:avLst/>
          </a:prstGeom>
        </p:spPr>
        <p:txBody>
          <a:bodyPr vert="horz" lIns="91440" tIns="45720" rIns="91440" bIns="0" rtlCol="0" anchor="ctr">
            <a:normAutofit/>
          </a:bodyPr>
          <a:lstStyle>
            <a:lvl1pPr algn="r">
              <a:defRPr sz="1000" b="0" i="0">
                <a:solidFill>
                  <a:schemeClr val="tx1">
                    <a:tint val="75000"/>
                  </a:schemeClr>
                </a:solidFill>
                <a:latin typeface="+mj-lt"/>
                <a:cs typeface="HelveticaNeueLT Std Lt"/>
              </a:defRPr>
            </a:lvl1pPr>
          </a:lstStyle>
          <a:p>
            <a:fld id="{CE6DE2E2-B3D2-BE46-BDE0-11F3DC917A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7856738" y="221942"/>
            <a:ext cx="1145219" cy="1083075"/>
            <a:chOff x="7856738" y="221942"/>
            <a:chExt cx="1145219" cy="1083075"/>
          </a:xfrm>
        </p:grpSpPr>
        <p:sp>
          <p:nvSpPr>
            <p:cNvPr id="3" name="Rectangle 2"/>
            <p:cNvSpPr/>
            <p:nvPr userDrawn="1"/>
          </p:nvSpPr>
          <p:spPr>
            <a:xfrm>
              <a:off x="7856738" y="221942"/>
              <a:ext cx="1145219" cy="10830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" name="Picture 3" descr="IHS_Se_rgb_.8in.tif"/>
            <p:cNvPicPr>
              <a:picLocks noChangeAspect="1"/>
            </p:cNvPicPr>
            <p:nvPr userDrawn="1"/>
          </p:nvPicPr>
          <p:blipFill>
            <a:blip r:embed="rId2" cstate="email"/>
            <a:stretch>
              <a:fillRect/>
            </a:stretch>
          </p:blipFill>
          <p:spPr>
            <a:xfrm>
              <a:off x="8075070" y="355071"/>
              <a:ext cx="730250" cy="730250"/>
            </a:xfrm>
            <a:prstGeom prst="rect">
              <a:avLst/>
            </a:prstGeom>
          </p:spPr>
        </p:pic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17870" cy="1143000"/>
          </a:xfrm>
          <a:prstGeom prst="rect">
            <a:avLst/>
          </a:prstGeom>
        </p:spPr>
        <p:txBody>
          <a:bodyPr vert="horz" lIns="91440" tIns="45720" rIns="9144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7282" y="6565714"/>
            <a:ext cx="2133600" cy="245673"/>
          </a:xfrm>
          <a:prstGeom prst="rect">
            <a:avLst/>
          </a:prstGeom>
        </p:spPr>
        <p:txBody>
          <a:bodyPr vert="horz" lIns="91440" tIns="45720" rIns="91440" bIns="0" rtlCol="0" anchor="ctr">
            <a:normAutofit/>
          </a:bodyPr>
          <a:lstStyle>
            <a:lvl1pPr algn="r">
              <a:defRPr sz="1000" b="0" i="0">
                <a:solidFill>
                  <a:schemeClr val="tx1">
                    <a:tint val="75000"/>
                  </a:schemeClr>
                </a:solidFill>
                <a:latin typeface="+mj-lt"/>
                <a:cs typeface="HelveticaNeueLT Std Lt"/>
              </a:defRPr>
            </a:lvl1pPr>
          </a:lstStyle>
          <a:p>
            <a:fld id="{CE6DE2E2-B3D2-BE46-BDE0-11F3DC917A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Box 13"/>
          <p:cNvSpPr txBox="1">
            <a:spLocks noChangeArrowheads="1"/>
          </p:cNvSpPr>
          <p:nvPr userDrawn="1"/>
        </p:nvSpPr>
        <p:spPr bwMode="auto">
          <a:xfrm>
            <a:off x="317620" y="6595943"/>
            <a:ext cx="326866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algn="l" defTabSz="457200" rtl="0" eaLnBrk="1" latinLnBrk="0" hangingPunct="1">
              <a:defRPr/>
            </a:pPr>
            <a:r>
              <a:rPr lang="en-US" sz="800" b="0" i="0" kern="1200" dirty="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HelveticaNeueLT Std Lt"/>
              </a:rPr>
              <a:t>Copyright </a:t>
            </a:r>
            <a:r>
              <a:rPr lang="en-US" altLang="ja-JP" sz="800" b="0" i="0" kern="1200" dirty="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HelveticaNeueLT Std Lt"/>
              </a:rPr>
              <a:t>© </a:t>
            </a:r>
            <a:r>
              <a:rPr lang="en-US" sz="800" b="0" i="0" kern="1200" dirty="0" smtClean="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HelveticaNeueLT Std Lt"/>
              </a:rPr>
              <a:t>2011 </a:t>
            </a:r>
            <a:r>
              <a:rPr lang="en-US" sz="800" b="0" i="0" kern="1200" dirty="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HelveticaNeueLT Std Lt"/>
              </a:rPr>
              <a:t>IHS Inc. All Rights Reserved.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70" r:id="rId2"/>
    <p:sldLayoutId id="2147483666" r:id="rId3"/>
    <p:sldLayoutId id="2147483665" r:id="rId4"/>
    <p:sldLayoutId id="2147483668" r:id="rId5"/>
    <p:sldLayoutId id="2147483669" r:id="rId6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i="0" kern="1200">
          <a:solidFill>
            <a:schemeClr val="tx1"/>
          </a:solidFill>
          <a:latin typeface="+mj-lt"/>
          <a:ea typeface="+mj-ea"/>
          <a:cs typeface="HelveticaNeueLT Std Lt"/>
        </a:defRPr>
      </a:lvl1pPr>
    </p:titleStyle>
    <p:bodyStyle>
      <a:lvl1pPr marL="228600" indent="-228600" algn="l" defTabSz="457200" rtl="0" eaLnBrk="1" latinLnBrk="0" hangingPunct="1">
        <a:spcBef>
          <a:spcPct val="20000"/>
        </a:spcBef>
        <a:buFont typeface="Arial"/>
        <a:buChar char="•"/>
        <a:defRPr sz="2200" b="0" i="0" kern="1200">
          <a:solidFill>
            <a:schemeClr val="tx1"/>
          </a:solidFill>
          <a:latin typeface="+mn-lt"/>
          <a:ea typeface="+mn-ea"/>
          <a:cs typeface="HelveticaNeueLT Std Lt"/>
        </a:defRPr>
      </a:lvl1pPr>
      <a:lvl2pPr marL="576263" indent="-228600" algn="l" defTabSz="457200" rtl="0" eaLnBrk="1" latinLnBrk="0" hangingPunct="1">
        <a:spcBef>
          <a:spcPts val="300"/>
        </a:spcBef>
        <a:buClr>
          <a:srgbClr val="4C4C4C"/>
        </a:buClr>
        <a:buFont typeface="Arial"/>
        <a:buChar char="•"/>
        <a:defRPr sz="2200" b="0" i="0" kern="1200">
          <a:solidFill>
            <a:schemeClr val="tx1"/>
          </a:solidFill>
          <a:latin typeface="+mn-lt"/>
          <a:ea typeface="+mn-ea"/>
          <a:cs typeface="HelveticaNeueLT Std Lt"/>
        </a:defRPr>
      </a:lvl2pPr>
      <a:lvl3pPr marL="914400" indent="-228600" algn="l" defTabSz="457200" rtl="0" eaLnBrk="1" latinLnBrk="0" hangingPunct="1">
        <a:spcBef>
          <a:spcPts val="300"/>
        </a:spcBef>
        <a:buClr>
          <a:srgbClr val="4C4C4C"/>
        </a:buClr>
        <a:buFont typeface="Arial"/>
        <a:buChar char="•"/>
        <a:defRPr sz="1800" b="0" i="0" kern="1200">
          <a:solidFill>
            <a:schemeClr val="tx1"/>
          </a:solidFill>
          <a:latin typeface="+mn-lt"/>
          <a:ea typeface="+mn-ea"/>
          <a:cs typeface="HelveticaNeueLT Std Lt"/>
        </a:defRPr>
      </a:lvl3pPr>
      <a:lvl4pPr marL="1262063" indent="-228600" algn="l" defTabSz="457200" rtl="0" eaLnBrk="1" latinLnBrk="0" hangingPunct="1">
        <a:spcBef>
          <a:spcPts val="300"/>
        </a:spcBef>
        <a:buClr>
          <a:srgbClr val="4C4C4C"/>
        </a:buClr>
        <a:buFont typeface="Arial"/>
        <a:buChar char="•"/>
        <a:defRPr sz="1800" b="0" i="0" kern="1200">
          <a:solidFill>
            <a:schemeClr val="tx1"/>
          </a:solidFill>
          <a:latin typeface="+mn-lt"/>
          <a:ea typeface="+mn-ea"/>
          <a:cs typeface="HelveticaNeueLT Std Lt"/>
        </a:defRPr>
      </a:lvl4pPr>
      <a:lvl5pPr marL="1600200" indent="-228600" algn="l" defTabSz="457200" rtl="0" eaLnBrk="1" latinLnBrk="0" hangingPunct="1">
        <a:spcBef>
          <a:spcPts val="300"/>
        </a:spcBef>
        <a:buClr>
          <a:srgbClr val="4C4C4C"/>
        </a:buClr>
        <a:buFont typeface="Arial"/>
        <a:buChar char="•"/>
        <a:defRPr sz="1800" b="0" i="0" kern="1200">
          <a:solidFill>
            <a:schemeClr val="tx1"/>
          </a:solidFill>
          <a:latin typeface="+mn-lt"/>
          <a:ea typeface="+mn-ea"/>
          <a:cs typeface="HelveticaNeueLT Std L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/>
          <p:cNvSpPr txBox="1">
            <a:spLocks/>
          </p:cNvSpPr>
          <p:nvPr/>
        </p:nvSpPr>
        <p:spPr>
          <a:xfrm>
            <a:off x="2301411" y="2331293"/>
            <a:ext cx="6842589" cy="19312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274320" tIns="137160" rIns="91440" bIns="0" rtlCol="0" anchor="t">
            <a:normAutofit fontScale="92500" lnSpcReduction="10000"/>
          </a:bodyPr>
          <a:lstStyle/>
          <a:p>
            <a:pPr lvl="0">
              <a:spcBef>
                <a:spcPct val="0"/>
              </a:spcBef>
              <a:defRPr/>
            </a:pPr>
            <a:r>
              <a:rPr lang="en-ZA" sz="3500" b="1" dirty="0" smtClean="0"/>
              <a:t>IHS Industry &amp; Insight</a:t>
            </a:r>
            <a:endParaRPr lang="en-ZA" sz="3600" dirty="0" smtClean="0">
              <a:solidFill>
                <a:srgbClr val="0087C8"/>
              </a:solidFill>
            </a:endParaRPr>
          </a:p>
          <a:p>
            <a:pPr lvl="0">
              <a:spcBef>
                <a:spcPct val="0"/>
              </a:spcBef>
              <a:defRPr/>
            </a:pPr>
            <a:endParaRPr lang="en-US" sz="2000" noProof="0" dirty="0" smtClean="0">
              <a:latin typeface="+mj-lt"/>
              <a:ea typeface="+mj-ea"/>
              <a:cs typeface="Arial"/>
            </a:endParaRPr>
          </a:p>
          <a:p>
            <a:pPr lvl="0">
              <a:spcBef>
                <a:spcPct val="0"/>
              </a:spcBef>
              <a:defRPr/>
            </a:pPr>
            <a:r>
              <a:rPr lang="en-US" sz="2000" dirty="0" smtClean="0">
                <a:latin typeface="+mj-lt"/>
                <a:ea typeface="+mj-ea"/>
                <a:cs typeface="Arial"/>
              </a:rPr>
              <a:t>Henk Gnade</a:t>
            </a:r>
          </a:p>
          <a:p>
            <a:pPr lvl="0">
              <a:spcBef>
                <a:spcPct val="0"/>
              </a:spcBef>
              <a:defRPr/>
            </a:pPr>
            <a:r>
              <a:rPr lang="en-US" sz="2000" noProof="0" dirty="0" smtClean="0">
                <a:latin typeface="+mj-lt"/>
                <a:ea typeface="+mj-ea"/>
                <a:cs typeface="Arial"/>
              </a:rPr>
              <a:t>012 665 5420</a:t>
            </a:r>
          </a:p>
          <a:p>
            <a:pPr lvl="0">
              <a:spcBef>
                <a:spcPct val="0"/>
              </a:spcBef>
              <a:defRPr/>
            </a:pPr>
            <a:endParaRPr lang="en-US" sz="2000" noProof="0" dirty="0" smtClean="0">
              <a:latin typeface="+mj-lt"/>
              <a:ea typeface="+mj-ea"/>
              <a:cs typeface="Arial"/>
            </a:endParaRPr>
          </a:p>
          <a:p>
            <a:pPr lvl="0">
              <a:spcBef>
                <a:spcPct val="0"/>
              </a:spcBef>
              <a:defRPr/>
            </a:pPr>
            <a:r>
              <a:rPr lang="en-US" sz="2000" noProof="0" dirty="0" smtClean="0">
                <a:latin typeface="+mj-lt"/>
                <a:ea typeface="+mj-ea"/>
                <a:cs typeface="Arial"/>
              </a:rPr>
              <a:t>29 </a:t>
            </a:r>
            <a:r>
              <a:rPr lang="en-US" sz="2000" dirty="0" smtClean="0">
                <a:latin typeface="+mj-lt"/>
                <a:ea typeface="+mj-ea"/>
                <a:cs typeface="Arial"/>
              </a:rPr>
              <a:t>November 2011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Arial"/>
            </a:endParaRPr>
          </a:p>
        </p:txBody>
      </p:sp>
      <p:pic>
        <p:nvPicPr>
          <p:cNvPr id="1026" name="Picture 2" descr="A Regional Perspective on South African Tourism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7000" y="2533650"/>
            <a:ext cx="2305050" cy="18097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77312"/>
            <a:ext cx="8075070" cy="691368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chemeClr val="bg2">
                    <a:lumMod val="95000"/>
                  </a:schemeClr>
                </a:solidFill>
              </a:rPr>
              <a:t>Household Infrastructure</a:t>
            </a:r>
            <a:endParaRPr lang="en-US" sz="3200" dirty="0">
              <a:solidFill>
                <a:schemeClr val="bg2">
                  <a:lumMod val="95000"/>
                </a:schemeClr>
              </a:solidFill>
            </a:endParaRPr>
          </a:p>
        </p:txBody>
      </p:sp>
      <p:graphicFrame>
        <p:nvGraphicFramePr>
          <p:cNvPr id="6" name="Chart 5"/>
          <p:cNvGraphicFramePr/>
          <p:nvPr/>
        </p:nvGraphicFramePr>
        <p:xfrm>
          <a:off x="775261" y="1112363"/>
          <a:ext cx="7671156" cy="5147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877824"/>
            <a:ext cx="9144000" cy="538581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5" name="Content Placeholder 4" descr="globe(since1959)104379380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5650992"/>
            <a:ext cx="9144000" cy="120700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77312"/>
            <a:ext cx="8075070" cy="819384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95000"/>
                  </a:schemeClr>
                </a:solidFill>
              </a:rPr>
              <a:t>Tourism Model</a:t>
            </a:r>
            <a:endParaRPr lang="en-US" sz="3200" dirty="0">
              <a:solidFill>
                <a:schemeClr val="bg2">
                  <a:lumMod val="9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3776" y="1430849"/>
            <a:ext cx="8229600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lvl="1" indent="-317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bg1">
                    <a:lumMod val="95000"/>
                  </a:schemeClr>
                </a:solidFill>
                <a:latin typeface="HelveticaNeueLT Std Lt"/>
              </a:rPr>
              <a:t> Newest introduction to the </a:t>
            </a:r>
            <a:r>
              <a:rPr lang="en-US" sz="2200" dirty="0" err="1" smtClean="0">
                <a:solidFill>
                  <a:schemeClr val="bg1">
                    <a:lumMod val="95000"/>
                  </a:schemeClr>
                </a:solidFill>
                <a:latin typeface="HelveticaNeueLT Std Lt"/>
              </a:rPr>
              <a:t>ReX</a:t>
            </a:r>
            <a:r>
              <a:rPr lang="en-US" sz="2200" dirty="0" smtClean="0">
                <a:solidFill>
                  <a:schemeClr val="bg1">
                    <a:lumMod val="95000"/>
                  </a:schemeClr>
                </a:solidFill>
                <a:latin typeface="HelveticaNeueLT Std Lt"/>
              </a:rPr>
              <a:t> suite of models</a:t>
            </a:r>
          </a:p>
          <a:p>
            <a:pPr marL="173038" lvl="1" indent="-317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bg1">
                    <a:lumMod val="95000"/>
                  </a:schemeClr>
                </a:solidFill>
                <a:latin typeface="HelveticaNeueLT Std Lt"/>
              </a:rPr>
              <a:t> Includes the following for each municipality:</a:t>
            </a:r>
          </a:p>
          <a:p>
            <a:pPr marL="630238" lvl="2" indent="-317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bg1">
                    <a:lumMod val="95000"/>
                  </a:schemeClr>
                </a:solidFill>
                <a:latin typeface="HelveticaNeueLT Std Lt"/>
              </a:rPr>
              <a:t> Trips made to municipalities</a:t>
            </a:r>
          </a:p>
          <a:p>
            <a:pPr marL="630238" lvl="2" indent="-317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bg1">
                    <a:lumMod val="95000"/>
                  </a:schemeClr>
                </a:solidFill>
                <a:latin typeface="HelveticaNeueLT Std Lt"/>
              </a:rPr>
              <a:t> Bednights spent in each municipalities</a:t>
            </a:r>
          </a:p>
          <a:p>
            <a:pPr marL="630238" lvl="2" indent="-317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bg1">
                    <a:lumMod val="95000"/>
                  </a:schemeClr>
                </a:solidFill>
                <a:latin typeface="HelveticaNeueLT Std Lt"/>
              </a:rPr>
              <a:t> Type of trips made to each municipalities</a:t>
            </a:r>
          </a:p>
          <a:p>
            <a:pPr marL="630238" lvl="2" indent="-317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bg1">
                    <a:lumMod val="95000"/>
                  </a:schemeClr>
                </a:solidFill>
                <a:latin typeface="HelveticaNeueLT Std Lt"/>
              </a:rPr>
              <a:t> Origin of tourist (foreign / local)</a:t>
            </a:r>
          </a:p>
          <a:p>
            <a:pPr marL="630238" lvl="2" indent="-317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bg1">
                    <a:lumMod val="95000"/>
                  </a:schemeClr>
                </a:solidFill>
                <a:latin typeface="HelveticaNeueLT Std Lt"/>
              </a:rPr>
              <a:t> Total tourist spend per municipalities as final destination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877824"/>
            <a:ext cx="9144000" cy="598017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77312"/>
            <a:ext cx="8075070" cy="819384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95000"/>
                  </a:schemeClr>
                </a:solidFill>
              </a:rPr>
              <a:t>Tourism Model</a:t>
            </a:r>
            <a:endParaRPr lang="en-US" sz="3200" dirty="0">
              <a:solidFill>
                <a:schemeClr val="bg2">
                  <a:lumMod val="95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96112" y="1200283"/>
            <a:ext cx="7439724" cy="4903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77312"/>
            <a:ext cx="8075070" cy="819384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95000"/>
                  </a:schemeClr>
                </a:solidFill>
              </a:rPr>
              <a:t>Tourism Model</a:t>
            </a:r>
            <a:endParaRPr lang="en-US" sz="3200" dirty="0">
              <a:solidFill>
                <a:schemeClr val="bg2">
                  <a:lumMod val="9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2336" y="1005840"/>
            <a:ext cx="7845552" cy="574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77312"/>
            <a:ext cx="8075070" cy="819384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95000"/>
                  </a:schemeClr>
                </a:solidFill>
              </a:rPr>
              <a:t>Tourism Model</a:t>
            </a:r>
            <a:endParaRPr lang="en-US" sz="3200" dirty="0">
              <a:solidFill>
                <a:schemeClr val="bg2">
                  <a:lumMod val="95000"/>
                </a:schemeClr>
              </a:solidFill>
            </a:endParaRPr>
          </a:p>
        </p:txBody>
      </p:sp>
      <p:pic>
        <p:nvPicPr>
          <p:cNvPr id="4098" name="Picture 2" descr="C:\Users\david.wilson\Desktop\Panoramio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0624" y="946646"/>
            <a:ext cx="7744968" cy="585649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77312"/>
            <a:ext cx="8075070" cy="819384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95000"/>
                  </a:schemeClr>
                </a:solidFill>
              </a:rPr>
              <a:t>Tourism Model</a:t>
            </a:r>
            <a:endParaRPr lang="en-US" sz="3200" dirty="0">
              <a:solidFill>
                <a:schemeClr val="bg2">
                  <a:lumMod val="9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0705" y="1114552"/>
            <a:ext cx="7931150" cy="523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77312"/>
            <a:ext cx="8075070" cy="819384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95000"/>
                  </a:schemeClr>
                </a:solidFill>
              </a:rPr>
              <a:t>Tourism Model</a:t>
            </a:r>
            <a:endParaRPr lang="en-US" sz="3200" dirty="0">
              <a:solidFill>
                <a:schemeClr val="bg2">
                  <a:lumMod val="95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6425" y="1077976"/>
            <a:ext cx="7931150" cy="523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77312"/>
            <a:ext cx="8075070" cy="819384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95000"/>
                  </a:schemeClr>
                </a:solidFill>
              </a:rPr>
              <a:t>Tourism Model</a:t>
            </a:r>
            <a:endParaRPr lang="en-US" sz="3200" dirty="0">
              <a:solidFill>
                <a:schemeClr val="bg2">
                  <a:lumMod val="95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8137" y="1105408"/>
            <a:ext cx="7931150" cy="523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77312"/>
            <a:ext cx="8075070" cy="819384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95000"/>
                  </a:schemeClr>
                </a:solidFill>
              </a:rPr>
              <a:t>Tourism Model</a:t>
            </a:r>
            <a:endParaRPr lang="en-US" sz="3200" dirty="0">
              <a:solidFill>
                <a:schemeClr val="bg2">
                  <a:lumMod val="95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002" y="1274242"/>
            <a:ext cx="7931150" cy="523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877824"/>
            <a:ext cx="9144000" cy="479711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5" name="Content Placeholder 4" descr="globe(since1959)104379380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5650992"/>
            <a:ext cx="9144000" cy="120700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77312"/>
            <a:ext cx="8075070" cy="819384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95000"/>
                  </a:schemeClr>
                </a:solidFill>
              </a:rPr>
              <a:t>2011 Boundary Changes</a:t>
            </a:r>
            <a:endParaRPr lang="en-US" sz="3200" dirty="0">
              <a:solidFill>
                <a:schemeClr val="bg2">
                  <a:lumMod val="9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3776" y="1328946"/>
            <a:ext cx="8229600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lvl="1" indent="-3175">
              <a:spcBef>
                <a:spcPts val="600"/>
              </a:spcBef>
              <a:spcAft>
                <a:spcPts val="600"/>
              </a:spcAft>
            </a:pPr>
            <a:r>
              <a:rPr lang="en-US" sz="2200" dirty="0" smtClean="0">
                <a:solidFill>
                  <a:schemeClr val="bg1">
                    <a:lumMod val="95000"/>
                  </a:schemeClr>
                </a:solidFill>
                <a:latin typeface="HelveticaNeueLT Std Lt"/>
              </a:rPr>
              <a:t>Major Boundary Changes for 2011:</a:t>
            </a:r>
          </a:p>
          <a:p>
            <a:pPr marL="630238" lvl="2" indent="-317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bg1">
                    <a:lumMod val="95000"/>
                  </a:schemeClr>
                </a:solidFill>
                <a:latin typeface="HelveticaNeueLT Std Lt"/>
              </a:rPr>
              <a:t> Two new metropolitans</a:t>
            </a:r>
          </a:p>
          <a:p>
            <a:pPr marL="1087438" lvl="3" indent="-317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HelveticaNeueLT Std Lt"/>
              </a:rPr>
              <a:t> Buffalo City (East London area)</a:t>
            </a:r>
          </a:p>
          <a:p>
            <a:pPr marL="1087438" lvl="3" indent="-317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HelveticaNeueLT Std Lt"/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  <a:latin typeface="HelveticaNeueLT Std Lt"/>
              </a:rPr>
              <a:t>Mangaung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HelveticaNeueLT Std Lt"/>
              </a:rPr>
              <a:t> (Bloemfontein area)</a:t>
            </a:r>
          </a:p>
          <a:p>
            <a:pPr marL="630238" lvl="2" indent="-317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bg1">
                    <a:lumMod val="95000"/>
                  </a:schemeClr>
                </a:solidFill>
                <a:latin typeface="HelveticaNeueLT Std Lt"/>
              </a:rPr>
              <a:t> Major demarcation changes</a:t>
            </a:r>
          </a:p>
          <a:p>
            <a:pPr marL="1087438" lvl="3" indent="-317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HelveticaNeueLT Std Lt"/>
              </a:rPr>
              <a:t> All District Management Areas added to existing Municipalities</a:t>
            </a:r>
          </a:p>
          <a:p>
            <a:pPr marL="1087438" lvl="3" indent="-317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HelveticaNeueLT Std Lt"/>
              </a:rPr>
              <a:t> Various combinations (e.g. Tshwane and Metsweding combined)</a:t>
            </a:r>
          </a:p>
          <a:p>
            <a:pPr marL="1087438" lvl="3" indent="-317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HelveticaNeueLT Std Lt"/>
              </a:rPr>
              <a:t> Various border changes</a:t>
            </a:r>
          </a:p>
          <a:p>
            <a:pPr marL="1087438" lvl="3" indent="-3175">
              <a:spcBef>
                <a:spcPts val="600"/>
              </a:spcBef>
              <a:spcAft>
                <a:spcPts val="600"/>
              </a:spcAft>
            </a:pPr>
            <a:endParaRPr lang="en-US" dirty="0" smtClean="0">
              <a:solidFill>
                <a:schemeClr val="bg1">
                  <a:lumMod val="95000"/>
                </a:schemeClr>
              </a:solidFill>
              <a:latin typeface="HelveticaNeueLT Std 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877824"/>
            <a:ext cx="9144000" cy="538581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5" name="Content Placeholder 4" descr="globe(since1959)104379380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5650992"/>
            <a:ext cx="9144000" cy="120700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77312"/>
            <a:ext cx="8075070" cy="819384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95000"/>
                  </a:schemeClr>
                </a:solidFill>
              </a:rPr>
              <a:t>Who is IHS?</a:t>
            </a:r>
            <a:endParaRPr lang="en-US" sz="3200" dirty="0">
              <a:solidFill>
                <a:schemeClr val="bg2">
                  <a:lumMod val="9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3776" y="1430849"/>
            <a:ext cx="8229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0" lvl="1" indent="-35877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bg1">
                    <a:lumMod val="95000"/>
                  </a:schemeClr>
                </a:solidFill>
                <a:latin typeface="HelveticaNeueLT Std Lt"/>
              </a:rPr>
              <a:t>In business since 1959, we are a leading global source </a:t>
            </a:r>
            <a:br>
              <a:rPr lang="en-US" sz="2200" dirty="0" smtClean="0">
                <a:solidFill>
                  <a:schemeClr val="bg1">
                    <a:lumMod val="95000"/>
                  </a:schemeClr>
                </a:solidFill>
                <a:latin typeface="HelveticaNeueLT Std Lt"/>
              </a:rPr>
            </a:br>
            <a:r>
              <a:rPr lang="en-US" sz="2200" dirty="0" smtClean="0">
                <a:solidFill>
                  <a:schemeClr val="bg1">
                    <a:lumMod val="95000"/>
                  </a:schemeClr>
                </a:solidFill>
                <a:latin typeface="HelveticaNeueLT Std Lt"/>
              </a:rPr>
              <a:t>of information and expert analysis in pivotal areas shaping today’s global business landscape. </a:t>
            </a:r>
          </a:p>
          <a:p>
            <a:pPr marL="444500" lvl="1" indent="-35877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bg1">
                    <a:lumMod val="95000"/>
                  </a:schemeClr>
                </a:solidFill>
                <a:latin typeface="HelveticaNeueLT Std Lt"/>
              </a:rPr>
              <a:t>Revenue in excess of $1.250 billion at fin-year-end 2011</a:t>
            </a:r>
          </a:p>
          <a:p>
            <a:pPr marL="444500" lvl="1" indent="-35877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bg1">
                    <a:lumMod val="95000"/>
                  </a:schemeClr>
                </a:solidFill>
                <a:latin typeface="HelveticaNeueLT Std Lt"/>
              </a:rPr>
              <a:t>IHS customers include nearly 70% of the US Fortune 1000</a:t>
            </a:r>
          </a:p>
          <a:p>
            <a:pPr marL="444500" lvl="1" indent="-35877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bg1">
                    <a:lumMod val="95000"/>
                  </a:schemeClr>
                </a:solidFill>
                <a:latin typeface="HelveticaNeueLT Std Lt"/>
              </a:rPr>
              <a:t>IHS customers include 80% of the Global Fortune 500</a:t>
            </a:r>
          </a:p>
          <a:p>
            <a:pPr marL="444500" lvl="1" indent="-35877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bg1">
                    <a:lumMod val="95000"/>
                  </a:schemeClr>
                </a:solidFill>
                <a:latin typeface="HelveticaNeueLT Std Lt"/>
              </a:rPr>
              <a:t>5,000 IHS colleagues in over 30 countries  speaking more than 40 languages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77312"/>
            <a:ext cx="8075070" cy="819384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95000"/>
                  </a:schemeClr>
                </a:solidFill>
              </a:rPr>
              <a:t>2011 Boundary Changes</a:t>
            </a:r>
            <a:endParaRPr lang="en-US" sz="3200" dirty="0">
              <a:solidFill>
                <a:schemeClr val="bg2">
                  <a:lumMod val="95000"/>
                </a:schemeClr>
              </a:solidFill>
            </a:endParaRPr>
          </a:p>
        </p:txBody>
      </p:sp>
      <p:pic>
        <p:nvPicPr>
          <p:cNvPr id="11266" name="Picture 2" descr="C:\Users\david.wilson\Desktop\KrugerBounds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72075" y="1140643"/>
            <a:ext cx="5059599" cy="5359138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3949831" y="1083850"/>
            <a:ext cx="49867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lvl="1" indent="-3175">
              <a:spcBef>
                <a:spcPts val="600"/>
              </a:spcBef>
              <a:spcAft>
                <a:spcPts val="600"/>
              </a:spcAft>
            </a:pPr>
            <a:r>
              <a:rPr lang="en-US" sz="2200" dirty="0" smtClean="0">
                <a:latin typeface="HelveticaNeueLT Std Lt"/>
              </a:rPr>
              <a:t>All District Management Areas</a:t>
            </a:r>
          </a:p>
          <a:p>
            <a:pPr marL="630238" lvl="2" indent="-317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 smtClean="0">
                <a:latin typeface="HelveticaNeueLT Std Lt"/>
              </a:rPr>
              <a:t> Folded into local municipalities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01938" y="2941163"/>
            <a:ext cx="3147015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b="1" dirty="0" smtClean="0"/>
              <a:t>Example</a:t>
            </a:r>
            <a:r>
              <a:rPr lang="en-ZA" dirty="0" smtClean="0"/>
              <a:t>:</a:t>
            </a:r>
          </a:p>
          <a:p>
            <a:r>
              <a:rPr lang="en-ZA" dirty="0" smtClean="0"/>
              <a:t>   Kruger park divided among</a:t>
            </a:r>
          </a:p>
          <a:p>
            <a:pPr lvl="1">
              <a:buFont typeface="Arial" pitchFamily="34" charset="0"/>
              <a:buChar char="•"/>
            </a:pPr>
            <a:r>
              <a:rPr lang="en-ZA" sz="1600" dirty="0" smtClean="0"/>
              <a:t> </a:t>
            </a:r>
            <a:r>
              <a:rPr lang="en-ZA" sz="1600" dirty="0" err="1" smtClean="0"/>
              <a:t>Mutale</a:t>
            </a:r>
            <a:endParaRPr lang="en-ZA" sz="1600" dirty="0" smtClean="0"/>
          </a:p>
          <a:p>
            <a:pPr lvl="1">
              <a:buFont typeface="Arial" pitchFamily="34" charset="0"/>
              <a:buChar char="•"/>
            </a:pPr>
            <a:r>
              <a:rPr lang="en-ZA" sz="1600" dirty="0" smtClean="0"/>
              <a:t> </a:t>
            </a:r>
            <a:r>
              <a:rPr lang="en-ZA" sz="1600" dirty="0" err="1" smtClean="0"/>
              <a:t>Thulamela</a:t>
            </a:r>
            <a:endParaRPr lang="en-ZA" sz="1600" dirty="0" smtClean="0"/>
          </a:p>
          <a:p>
            <a:pPr lvl="1">
              <a:buFont typeface="Arial" pitchFamily="34" charset="0"/>
              <a:buChar char="•"/>
            </a:pPr>
            <a:r>
              <a:rPr lang="en-ZA" sz="1600" dirty="0" smtClean="0"/>
              <a:t> Greater Giyani</a:t>
            </a:r>
          </a:p>
          <a:p>
            <a:pPr lvl="1">
              <a:buFont typeface="Arial" pitchFamily="34" charset="0"/>
              <a:buChar char="•"/>
            </a:pPr>
            <a:r>
              <a:rPr lang="en-ZA" sz="1600" dirty="0" smtClean="0"/>
              <a:t> Ba-Phalaborwa </a:t>
            </a:r>
            <a:endParaRPr lang="en-ZA" sz="16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77312"/>
            <a:ext cx="8075070" cy="819384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95000"/>
                  </a:schemeClr>
                </a:solidFill>
              </a:rPr>
              <a:t>2011 Boundary Changes</a:t>
            </a:r>
            <a:endParaRPr lang="en-US" sz="3200" dirty="0">
              <a:solidFill>
                <a:schemeClr val="bg2">
                  <a:lumMod val="95000"/>
                </a:schemeClr>
              </a:solidFill>
            </a:endParaRPr>
          </a:p>
        </p:txBody>
      </p:sp>
      <p:pic>
        <p:nvPicPr>
          <p:cNvPr id="10243" name="Picture 3" descr="C:\Users\david.wilson\Desktop\TshwaneBounds.PNG"/>
          <p:cNvPicPr>
            <a:picLocks noChangeAspect="1" noChangeArrowheads="1"/>
          </p:cNvPicPr>
          <p:nvPr/>
        </p:nvPicPr>
        <p:blipFill>
          <a:blip r:embed="rId3" cstate="email"/>
          <a:srcRect t="2307" b="2305"/>
          <a:stretch>
            <a:fillRect/>
          </a:stretch>
        </p:blipFill>
        <p:spPr bwMode="auto">
          <a:xfrm>
            <a:off x="364394" y="1753384"/>
            <a:ext cx="7073557" cy="4807673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421237" y="4198356"/>
            <a:ext cx="1042336" cy="3413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Tshwane</a:t>
            </a:r>
            <a:endParaRPr lang="en-ZA" dirty="0"/>
          </a:p>
        </p:txBody>
      </p:sp>
      <p:sp>
        <p:nvSpPr>
          <p:cNvPr id="11" name="TextBox 10"/>
          <p:cNvSpPr txBox="1"/>
          <p:nvPr/>
        </p:nvSpPr>
        <p:spPr>
          <a:xfrm>
            <a:off x="3058594" y="3191876"/>
            <a:ext cx="2291541" cy="3413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err="1" smtClean="0"/>
              <a:t>Nokeng</a:t>
            </a:r>
            <a:r>
              <a:rPr lang="en-ZA" dirty="0" smtClean="0"/>
              <a:t> </a:t>
            </a:r>
            <a:r>
              <a:rPr lang="en-ZA" dirty="0" err="1" smtClean="0"/>
              <a:t>Tsa</a:t>
            </a:r>
            <a:r>
              <a:rPr lang="en-ZA" dirty="0" smtClean="0"/>
              <a:t> </a:t>
            </a:r>
            <a:r>
              <a:rPr lang="en-ZA" dirty="0" err="1" smtClean="0"/>
              <a:t>Taemane</a:t>
            </a:r>
            <a:endParaRPr lang="en-ZA" dirty="0"/>
          </a:p>
        </p:txBody>
      </p:sp>
      <p:sp>
        <p:nvSpPr>
          <p:cNvPr id="12" name="TextBox 11"/>
          <p:cNvSpPr txBox="1"/>
          <p:nvPr/>
        </p:nvSpPr>
        <p:spPr>
          <a:xfrm>
            <a:off x="3600653" y="5329045"/>
            <a:ext cx="1066685" cy="3413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err="1" smtClean="0"/>
              <a:t>Kungwini</a:t>
            </a:r>
            <a:endParaRPr lang="en-ZA" dirty="0"/>
          </a:p>
        </p:txBody>
      </p:sp>
      <p:sp>
        <p:nvSpPr>
          <p:cNvPr id="15" name="Rectangle 14"/>
          <p:cNvSpPr/>
          <p:nvPr/>
        </p:nvSpPr>
        <p:spPr>
          <a:xfrm>
            <a:off x="983969" y="1093277"/>
            <a:ext cx="669887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lvl="1" indent="-3175">
              <a:spcBef>
                <a:spcPts val="600"/>
              </a:spcBef>
              <a:spcAft>
                <a:spcPts val="600"/>
              </a:spcAft>
            </a:pPr>
            <a:r>
              <a:rPr lang="en-US" sz="2200" dirty="0" smtClean="0">
                <a:latin typeface="HelveticaNeueLT Std Lt"/>
              </a:rPr>
              <a:t>Combinations (e.g. Tshwane and Metsweding)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77312"/>
            <a:ext cx="8075070" cy="819384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95000"/>
                  </a:schemeClr>
                </a:solidFill>
              </a:rPr>
              <a:t>2011 Boundary Changes</a:t>
            </a:r>
            <a:endParaRPr lang="en-US" sz="3200" dirty="0">
              <a:solidFill>
                <a:schemeClr val="bg2">
                  <a:lumMod val="95000"/>
                </a:schemeClr>
              </a:solidFill>
            </a:endParaRPr>
          </a:p>
        </p:txBody>
      </p:sp>
      <p:pic>
        <p:nvPicPr>
          <p:cNvPr id="12290" name="Picture 2" descr="C:\Users\david.wilson\Desktop\FSBoundChange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95122" y="1234911"/>
            <a:ext cx="5585305" cy="5316596"/>
          </a:xfrm>
          <a:prstGeom prst="rect">
            <a:avLst/>
          </a:prstGeom>
          <a:noFill/>
        </p:spPr>
      </p:pic>
      <p:grpSp>
        <p:nvGrpSpPr>
          <p:cNvPr id="17" name="Group 16"/>
          <p:cNvGrpSpPr/>
          <p:nvPr/>
        </p:nvGrpSpPr>
        <p:grpSpPr>
          <a:xfrm>
            <a:off x="1776959" y="4308051"/>
            <a:ext cx="2457253" cy="745478"/>
            <a:chOff x="202677" y="2337847"/>
            <a:chExt cx="2457253" cy="745478"/>
          </a:xfrm>
        </p:grpSpPr>
        <p:pic>
          <p:nvPicPr>
            <p:cNvPr id="9" name="Picture 2" descr="C:\Users\david.wilson\Desktop\FSBoundChange.PN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54524" y="2441543"/>
              <a:ext cx="772998" cy="179109"/>
            </a:xfrm>
            <a:prstGeom prst="rect">
              <a:avLst/>
            </a:prstGeom>
            <a:noFill/>
          </p:spPr>
        </p:pic>
        <p:pic>
          <p:nvPicPr>
            <p:cNvPr id="13" name="Picture 2" descr="C:\Users\david.wilson\Desktop\FSBoundChange.PN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 rot="5400000">
              <a:off x="471341" y="2573517"/>
              <a:ext cx="207389" cy="744718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 flipH="1">
              <a:off x="989815" y="2337847"/>
              <a:ext cx="16685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1600" dirty="0" smtClean="0"/>
                <a:t>Old Boundary </a:t>
              </a:r>
              <a:endParaRPr lang="en-ZA" sz="1600" dirty="0"/>
            </a:p>
          </p:txBody>
        </p:sp>
        <p:sp>
          <p:nvSpPr>
            <p:cNvPr id="16" name="TextBox 15"/>
            <p:cNvSpPr txBox="1"/>
            <p:nvPr/>
          </p:nvSpPr>
          <p:spPr>
            <a:xfrm flipH="1">
              <a:off x="991386" y="2744771"/>
              <a:ext cx="16685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1600" dirty="0" smtClean="0"/>
                <a:t>New Boundary </a:t>
              </a:r>
              <a:endParaRPr lang="en-ZA" sz="1600" dirty="0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0" y="1055570"/>
            <a:ext cx="29317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lvl="1" indent="-3175">
              <a:spcBef>
                <a:spcPts val="600"/>
              </a:spcBef>
              <a:spcAft>
                <a:spcPts val="600"/>
              </a:spcAft>
            </a:pPr>
            <a:r>
              <a:rPr lang="en-US" sz="2200" dirty="0" smtClean="0">
                <a:latin typeface="HelveticaNeueLT Std Lt"/>
              </a:rPr>
              <a:t>Boundary Change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7390" y="2403835"/>
            <a:ext cx="26853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b="1" dirty="0" smtClean="0"/>
              <a:t>Example</a:t>
            </a:r>
            <a:r>
              <a:rPr lang="en-ZA" dirty="0" smtClean="0"/>
              <a:t>:</a:t>
            </a:r>
          </a:p>
          <a:p>
            <a:r>
              <a:rPr lang="en-ZA" dirty="0" smtClean="0"/>
              <a:t>  Phumelela and </a:t>
            </a:r>
            <a:r>
              <a:rPr lang="en-ZA" dirty="0" err="1" smtClean="0"/>
              <a:t>Mafube</a:t>
            </a:r>
            <a:endParaRPr lang="en-ZA" dirty="0" smtClean="0"/>
          </a:p>
          <a:p>
            <a:r>
              <a:rPr lang="en-ZA" dirty="0" smtClean="0"/>
              <a:t>  in the Free State</a:t>
            </a:r>
          </a:p>
          <a:p>
            <a:endParaRPr lang="en-ZA" dirty="0"/>
          </a:p>
        </p:txBody>
      </p:sp>
      <p:sp>
        <p:nvSpPr>
          <p:cNvPr id="20" name="TextBox 19"/>
          <p:cNvSpPr txBox="1"/>
          <p:nvPr/>
        </p:nvSpPr>
        <p:spPr>
          <a:xfrm>
            <a:off x="4142676" y="2051232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err="1" smtClean="0"/>
              <a:t>Mafube</a:t>
            </a:r>
            <a:endParaRPr lang="en-ZA" dirty="0"/>
          </a:p>
        </p:txBody>
      </p:sp>
      <p:sp>
        <p:nvSpPr>
          <p:cNvPr id="21" name="TextBox 20"/>
          <p:cNvSpPr txBox="1"/>
          <p:nvPr/>
        </p:nvSpPr>
        <p:spPr>
          <a:xfrm>
            <a:off x="5971476" y="3757485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Phumelela</a:t>
            </a:r>
            <a:endParaRPr lang="en-ZA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877824"/>
            <a:ext cx="9144000" cy="479711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5" name="Content Placeholder 4" descr="globe(since1959)104379380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5650992"/>
            <a:ext cx="9144000" cy="120700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77312"/>
            <a:ext cx="8075070" cy="819384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95000"/>
                  </a:schemeClr>
                </a:solidFill>
              </a:rPr>
              <a:t>2011 Boundary Changes</a:t>
            </a:r>
            <a:endParaRPr lang="en-US" sz="3200" dirty="0">
              <a:solidFill>
                <a:schemeClr val="bg2">
                  <a:lumMod val="9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3776" y="1328946"/>
            <a:ext cx="82296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lvl="1" indent="-3175">
              <a:spcBef>
                <a:spcPts val="600"/>
              </a:spcBef>
              <a:spcAft>
                <a:spcPts val="600"/>
              </a:spcAft>
            </a:pPr>
            <a:r>
              <a:rPr lang="en-US" sz="2200" dirty="0" err="1" smtClean="0">
                <a:solidFill>
                  <a:schemeClr val="bg1">
                    <a:lumMod val="95000"/>
                  </a:schemeClr>
                </a:solidFill>
                <a:latin typeface="HelveticaNeueLT Std Lt"/>
              </a:rPr>
              <a:t>ReX</a:t>
            </a:r>
            <a:r>
              <a:rPr lang="en-US" sz="2200" dirty="0" smtClean="0">
                <a:solidFill>
                  <a:schemeClr val="bg1">
                    <a:lumMod val="95000"/>
                  </a:schemeClr>
                </a:solidFill>
                <a:latin typeface="HelveticaNeueLT Std Lt"/>
              </a:rPr>
              <a:t> Now Caters for the Following Boundary Sets:</a:t>
            </a:r>
          </a:p>
          <a:p>
            <a:pPr marL="630238" lvl="2" indent="-317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bg1">
                    <a:lumMod val="95000"/>
                  </a:schemeClr>
                </a:solidFill>
                <a:latin typeface="HelveticaNeueLT Std Lt"/>
              </a:rPr>
              <a:t> Magisterial Districts (1996 boundaries)</a:t>
            </a:r>
          </a:p>
          <a:p>
            <a:pPr marL="630238" lvl="2" indent="-317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bg1">
                    <a:lumMod val="95000"/>
                  </a:schemeClr>
                </a:solidFill>
                <a:latin typeface="HelveticaNeueLT Std Lt"/>
              </a:rPr>
              <a:t> Municipalities on the 2005 boundaries</a:t>
            </a:r>
          </a:p>
          <a:p>
            <a:pPr marL="630238" lvl="2" indent="-317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bg1">
                    <a:lumMod val="95000"/>
                  </a:schemeClr>
                </a:solidFill>
                <a:latin typeface="HelveticaNeueLT Std Lt"/>
              </a:rPr>
              <a:t> Municipalities on the 2011 boundaries</a:t>
            </a:r>
          </a:p>
          <a:p>
            <a:pPr marL="630238" lvl="2" indent="-317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bg1">
                    <a:lumMod val="95000"/>
                  </a:schemeClr>
                </a:solidFill>
                <a:latin typeface="HelveticaNeueLT Std Lt"/>
              </a:rPr>
              <a:t> Custom boundaries created from any of the above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877824"/>
            <a:ext cx="9144000" cy="479711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5" name="Content Placeholder 4" descr="globe(since1959)104379380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5650992"/>
            <a:ext cx="9144000" cy="120700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77312"/>
            <a:ext cx="8075070" cy="819384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95000"/>
                  </a:schemeClr>
                </a:solidFill>
              </a:rPr>
              <a:t>Improvements to the Population Model</a:t>
            </a:r>
            <a:endParaRPr lang="en-US" sz="3200" dirty="0">
              <a:solidFill>
                <a:schemeClr val="bg2">
                  <a:lumMod val="9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2804" y="1328946"/>
            <a:ext cx="8578392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lvl="1" indent="-3175">
              <a:spcBef>
                <a:spcPts val="600"/>
              </a:spcBef>
              <a:spcAft>
                <a:spcPts val="600"/>
              </a:spcAft>
            </a:pPr>
            <a:r>
              <a:rPr lang="en-US" sz="2200" dirty="0" smtClean="0">
                <a:solidFill>
                  <a:schemeClr val="bg1">
                    <a:lumMod val="95000"/>
                  </a:schemeClr>
                </a:solidFill>
                <a:latin typeface="HelveticaNeueLT Std Lt"/>
              </a:rPr>
              <a:t>Updated to include the following:</a:t>
            </a:r>
          </a:p>
          <a:p>
            <a:pPr marL="630238" lvl="2" indent="-317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bg1">
                    <a:lumMod val="95000"/>
                  </a:schemeClr>
                </a:solidFill>
                <a:latin typeface="HelveticaNeueLT Std Lt"/>
              </a:rPr>
              <a:t> Latest antenatal clinic data</a:t>
            </a:r>
          </a:p>
          <a:p>
            <a:pPr marL="630238" lvl="2" indent="-317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bg1">
                    <a:lumMod val="95000"/>
                  </a:schemeClr>
                </a:solidFill>
                <a:latin typeface="HelveticaNeueLT Std Lt"/>
              </a:rPr>
              <a:t> ARVs shown to be more effective than previously thought</a:t>
            </a:r>
          </a:p>
          <a:p>
            <a:pPr marL="630238" lvl="2" indent="-317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bg1">
                    <a:lumMod val="95000"/>
                  </a:schemeClr>
                </a:solidFill>
                <a:latin typeface="HelveticaNeueLT Std Lt"/>
              </a:rPr>
              <a:t> Various cause of deaths reports</a:t>
            </a:r>
          </a:p>
          <a:p>
            <a:pPr marL="630238" lvl="2" indent="-317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bg1">
                    <a:lumMod val="95000"/>
                  </a:schemeClr>
                </a:solidFill>
                <a:latin typeface="HelveticaNeueLT Std Lt"/>
              </a:rPr>
              <a:t> ASSA 2008 results and improvements</a:t>
            </a:r>
          </a:p>
          <a:p>
            <a:pPr marL="630238" lvl="2" indent="-317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bg1">
                    <a:lumMod val="95000"/>
                  </a:schemeClr>
                </a:solidFill>
                <a:latin typeface="HelveticaNeueLT Std Lt"/>
              </a:rPr>
              <a:t> Number of small methodological fixes and improvements</a:t>
            </a:r>
          </a:p>
          <a:p>
            <a:pPr marL="173038" lvl="1" indent="-3175">
              <a:spcBef>
                <a:spcPts val="600"/>
              </a:spcBef>
              <a:spcAft>
                <a:spcPts val="600"/>
              </a:spcAft>
            </a:pPr>
            <a:r>
              <a:rPr lang="en-US" sz="2200" dirty="0" smtClean="0">
                <a:solidFill>
                  <a:schemeClr val="bg1">
                    <a:lumMod val="95000"/>
                  </a:schemeClr>
                </a:solidFill>
                <a:latin typeface="HelveticaNeueLT Std Lt"/>
              </a:rPr>
              <a:t>	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877824"/>
            <a:ext cx="9144000" cy="479711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5" name="Content Placeholder 4" descr="globe(since1959)104379380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5650992"/>
            <a:ext cx="9144000" cy="120700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77312"/>
            <a:ext cx="8075070" cy="819384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95000"/>
                  </a:schemeClr>
                </a:solidFill>
              </a:rPr>
              <a:t>What to expect in 2012?</a:t>
            </a:r>
            <a:endParaRPr lang="en-US" sz="3200" dirty="0">
              <a:solidFill>
                <a:schemeClr val="bg2">
                  <a:lumMod val="9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3776" y="1328946"/>
            <a:ext cx="8229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lvl="1" indent="-3175">
              <a:spcBef>
                <a:spcPts val="600"/>
              </a:spcBef>
              <a:spcAft>
                <a:spcPts val="600"/>
              </a:spcAft>
            </a:pPr>
            <a:r>
              <a:rPr lang="en-US" sz="2200" dirty="0" smtClean="0">
                <a:solidFill>
                  <a:schemeClr val="bg1">
                    <a:lumMod val="95000"/>
                  </a:schemeClr>
                </a:solidFill>
                <a:latin typeface="HelveticaNeueLT Std Lt"/>
              </a:rPr>
              <a:t>	</a:t>
            </a:r>
          </a:p>
        </p:txBody>
      </p:sp>
      <p:sp>
        <p:nvSpPr>
          <p:cNvPr id="7" name="Rectangle 6"/>
          <p:cNvSpPr/>
          <p:nvPr/>
        </p:nvSpPr>
        <p:spPr>
          <a:xfrm>
            <a:off x="160256" y="1008429"/>
            <a:ext cx="8842342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lvl="1" indent="-317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bg1">
                    <a:lumMod val="95000"/>
                  </a:schemeClr>
                </a:solidFill>
                <a:latin typeface="HelveticaNeueLT Std Lt"/>
              </a:rPr>
              <a:t> The same, high level of service and access to analysts</a:t>
            </a:r>
          </a:p>
          <a:p>
            <a:pPr marL="173038" lvl="1" indent="-317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bg1">
                    <a:lumMod val="95000"/>
                  </a:schemeClr>
                </a:solidFill>
                <a:latin typeface="HelveticaNeueLT Std Lt"/>
              </a:rPr>
              <a:t> Methodology document is being rewritten in order to be</a:t>
            </a:r>
          </a:p>
          <a:p>
            <a:pPr marL="630238" lvl="2" indent="-317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bg1">
                    <a:lumMod val="95000"/>
                  </a:schemeClr>
                </a:solidFill>
                <a:latin typeface="HelveticaNeueLT Std Lt"/>
              </a:rPr>
              <a:t> More open</a:t>
            </a:r>
          </a:p>
          <a:p>
            <a:pPr marL="630238" lvl="2" indent="-317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bg1">
                    <a:lumMod val="95000"/>
                  </a:schemeClr>
                </a:solidFill>
                <a:latin typeface="HelveticaNeueLT Std Lt"/>
              </a:rPr>
              <a:t> More accessible</a:t>
            </a:r>
          </a:p>
          <a:p>
            <a:pPr marL="630238" lvl="2" indent="-317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bg1">
                    <a:lumMod val="95000"/>
                  </a:schemeClr>
                </a:solidFill>
                <a:latin typeface="HelveticaNeueLT Std Lt"/>
              </a:rPr>
              <a:t> Easier to read and search</a:t>
            </a:r>
          </a:p>
          <a:p>
            <a:pPr marL="173038" lvl="1" indent="-317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bg1">
                    <a:lumMod val="95000"/>
                  </a:schemeClr>
                </a:solidFill>
                <a:latin typeface="HelveticaNeueLT Std Lt"/>
              </a:rPr>
              <a:t> Fully featured help centre, including maps and region details</a:t>
            </a:r>
          </a:p>
          <a:p>
            <a:pPr marL="173038" lvl="1" indent="-317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bg1">
                    <a:lumMod val="95000"/>
                  </a:schemeClr>
                </a:solidFill>
                <a:latin typeface="HelveticaNeueLT Std Lt"/>
              </a:rPr>
              <a:t> More polishing and refining of the model base</a:t>
            </a:r>
          </a:p>
          <a:p>
            <a:pPr marL="173038" lvl="1" indent="-317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bg1">
                    <a:lumMod val="95000"/>
                  </a:schemeClr>
                </a:solidFill>
                <a:latin typeface="HelveticaNeueLT Std Lt"/>
              </a:rPr>
              <a:t> A new module? Maybe? </a:t>
            </a:r>
          </a:p>
          <a:p>
            <a:pPr marL="630238" lvl="2" indent="-317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bg1">
                    <a:lumMod val="95000"/>
                  </a:schemeClr>
                </a:solidFill>
                <a:latin typeface="HelveticaNeueLT Std Lt"/>
              </a:rPr>
              <a:t> What would </a:t>
            </a:r>
            <a:r>
              <a:rPr lang="en-US" sz="2800" b="1" i="1" dirty="0" smtClean="0">
                <a:solidFill>
                  <a:schemeClr val="bg1">
                    <a:lumMod val="95000"/>
                  </a:schemeClr>
                </a:solidFill>
                <a:latin typeface="HelveticaNeueLT Std Lt"/>
              </a:rPr>
              <a:t>you 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HelveticaNeueLT Std Lt"/>
              </a:rPr>
              <a:t>(the PSEF) </a:t>
            </a:r>
            <a:r>
              <a:rPr lang="en-US" sz="2200" dirty="0" smtClean="0">
                <a:solidFill>
                  <a:schemeClr val="bg1">
                    <a:lumMod val="95000"/>
                  </a:schemeClr>
                </a:solidFill>
                <a:latin typeface="HelveticaNeueLT Std Lt"/>
              </a:rPr>
              <a:t>find useful?</a:t>
            </a:r>
          </a:p>
          <a:p>
            <a:pPr marL="173038" lvl="1" indent="-3175">
              <a:spcBef>
                <a:spcPts val="600"/>
              </a:spcBef>
              <a:spcAft>
                <a:spcPts val="600"/>
              </a:spcAft>
            </a:pPr>
            <a:r>
              <a:rPr lang="en-US" sz="2200" dirty="0" smtClean="0">
                <a:solidFill>
                  <a:schemeClr val="bg1">
                    <a:lumMod val="95000"/>
                  </a:schemeClr>
                </a:solidFill>
                <a:latin typeface="HelveticaNeueLT Std Lt"/>
              </a:rPr>
              <a:t>	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877824"/>
            <a:ext cx="9144000" cy="479711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5" name="Content Placeholder 4" descr="globe(since1959)104379380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5650992"/>
            <a:ext cx="9144000" cy="120700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77312"/>
            <a:ext cx="8075070" cy="819384"/>
          </a:xfrm>
        </p:spPr>
        <p:txBody>
          <a:bodyPr>
            <a:normAutofit/>
          </a:bodyPr>
          <a:lstStyle/>
          <a:p>
            <a:endParaRPr lang="en-US" sz="3200" dirty="0">
              <a:solidFill>
                <a:schemeClr val="bg2">
                  <a:lumMod val="9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3776" y="1328946"/>
            <a:ext cx="8229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lvl="1" indent="-3175">
              <a:spcBef>
                <a:spcPts val="600"/>
              </a:spcBef>
              <a:spcAft>
                <a:spcPts val="600"/>
              </a:spcAft>
            </a:pPr>
            <a:r>
              <a:rPr lang="en-US" sz="2200" dirty="0" smtClean="0">
                <a:solidFill>
                  <a:schemeClr val="bg1">
                    <a:lumMod val="95000"/>
                  </a:schemeClr>
                </a:solidFill>
                <a:latin typeface="HelveticaNeueLT Std Lt"/>
              </a:rPr>
              <a:t>	</a:t>
            </a:r>
          </a:p>
        </p:txBody>
      </p:sp>
      <p:sp>
        <p:nvSpPr>
          <p:cNvPr id="7" name="Rectangle 6"/>
          <p:cNvSpPr/>
          <p:nvPr/>
        </p:nvSpPr>
        <p:spPr>
          <a:xfrm>
            <a:off x="1166648" y="2577737"/>
            <a:ext cx="609912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lvl="1" indent="-3175">
              <a:spcBef>
                <a:spcPts val="600"/>
              </a:spcBef>
              <a:spcAft>
                <a:spcPts val="600"/>
              </a:spcAft>
            </a:pPr>
            <a:r>
              <a:rPr lang="en-US" sz="2200" dirty="0" smtClean="0">
                <a:solidFill>
                  <a:schemeClr val="bg1">
                    <a:lumMod val="95000"/>
                  </a:schemeClr>
                </a:solidFill>
                <a:latin typeface="HelveticaNeueLT Std Lt"/>
              </a:rPr>
              <a:t>What would </a:t>
            </a:r>
            <a:r>
              <a:rPr lang="en-US" sz="2800" b="1" i="1" dirty="0" smtClean="0">
                <a:solidFill>
                  <a:schemeClr val="bg1">
                    <a:lumMod val="95000"/>
                  </a:schemeClr>
                </a:solidFill>
                <a:latin typeface="HelveticaNeueLT Std Lt"/>
              </a:rPr>
              <a:t>you 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HelveticaNeueLT Std Lt"/>
              </a:rPr>
              <a:t>(the PSEF) </a:t>
            </a:r>
            <a:r>
              <a:rPr lang="en-US" sz="2200" dirty="0" smtClean="0">
                <a:solidFill>
                  <a:schemeClr val="bg1">
                    <a:lumMod val="95000"/>
                  </a:schemeClr>
                </a:solidFill>
                <a:latin typeface="HelveticaNeueLT Std Lt"/>
              </a:rPr>
              <a:t>find useful?</a:t>
            </a:r>
          </a:p>
          <a:p>
            <a:pPr marL="173038" lvl="1" indent="-3175">
              <a:spcBef>
                <a:spcPts val="600"/>
              </a:spcBef>
              <a:spcAft>
                <a:spcPts val="600"/>
              </a:spcAft>
            </a:pPr>
            <a:r>
              <a:rPr lang="en-US" sz="2200" dirty="0" smtClean="0">
                <a:solidFill>
                  <a:schemeClr val="bg1">
                    <a:lumMod val="95000"/>
                  </a:schemeClr>
                </a:solidFill>
                <a:latin typeface="HelveticaNeueLT Std Lt"/>
              </a:rPr>
              <a:t>	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877824"/>
            <a:ext cx="9144000" cy="598017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5" name="Content Placeholder 4" descr="globe(since1959)104379380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5650992"/>
            <a:ext cx="9144000" cy="120700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77312"/>
            <a:ext cx="8075070" cy="81938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IHS Industry and Insight - Centurion</a:t>
            </a:r>
            <a:endParaRPr lang="en-US" sz="3200" dirty="0">
              <a:solidFill>
                <a:schemeClr val="bg2">
                  <a:lumMod val="9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6636" y="961283"/>
            <a:ext cx="8897364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0" lvl="1" indent="-35877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bg1">
                    <a:lumMod val="95000"/>
                  </a:schemeClr>
                </a:solidFill>
                <a:latin typeface="HelveticaNeueLT Std Lt"/>
              </a:rPr>
              <a:t>REGIONAL EXPLORER</a:t>
            </a:r>
          </a:p>
          <a:p>
            <a:pPr marL="542925" lvl="2"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HelveticaNeueLT Std Lt"/>
              </a:rPr>
              <a:t>Accurate and up to date demographic, economic &amp; socio-economic and information for the municipalities and provinces in SA</a:t>
            </a:r>
          </a:p>
          <a:p>
            <a:pPr marL="444500" lvl="1" indent="-35877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bg1">
                    <a:lumMod val="95000"/>
                  </a:schemeClr>
                </a:solidFill>
                <a:latin typeface="HelveticaNeueLT Std Lt"/>
              </a:rPr>
              <a:t>ECONOINSIGHT</a:t>
            </a:r>
          </a:p>
          <a:p>
            <a:pPr marL="542925" lvl="2"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HelveticaNeueLT Std Lt"/>
              </a:rPr>
              <a:t>Economic forecasts and analyses spanning the short, medium and long-term prospects for SA and the world</a:t>
            </a:r>
          </a:p>
          <a:p>
            <a:pPr marL="444500" lvl="1" indent="-35877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bg1">
                    <a:lumMod val="95000"/>
                  </a:schemeClr>
                </a:solidFill>
                <a:latin typeface="HelveticaNeueLT Std Lt"/>
              </a:rPr>
              <a:t>ECONOSTAT</a:t>
            </a:r>
          </a:p>
          <a:p>
            <a:pPr marL="901700" lvl="2" indent="-358775"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HelveticaNeueLT Std Lt"/>
              </a:rPr>
              <a:t>Web based data delivery interface providing up to date economic information</a:t>
            </a:r>
          </a:p>
          <a:p>
            <a:pPr marL="444500" lvl="1" indent="-35877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bg1">
                    <a:lumMod val="95000"/>
                  </a:schemeClr>
                </a:solidFill>
                <a:latin typeface="HelveticaNeueLT Std Lt"/>
              </a:rPr>
              <a:t>ADVISORY SERVICES</a:t>
            </a:r>
          </a:p>
          <a:p>
            <a:pPr marL="542925" lvl="2"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HelveticaNeueLT Std Lt"/>
              </a:rPr>
              <a:t>Combines one of the largest repositories of economic information with a team of experienced business and economic analysts</a:t>
            </a:r>
          </a:p>
          <a:p>
            <a:pPr marL="444500" lvl="1" indent="-35877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bg1">
                    <a:lumMod val="95000"/>
                  </a:schemeClr>
                </a:solidFill>
                <a:latin typeface="HelveticaNeueLT Std Lt"/>
              </a:rPr>
              <a:t>TRAINING</a:t>
            </a:r>
          </a:p>
          <a:p>
            <a:pPr marL="444500"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HelveticaNeueLT Std Lt"/>
              </a:rPr>
              <a:t>Various workshops : Regional economics, spreadsheet applications &amp; modeling techniques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IHS Regional eXplorer</a:t>
            </a:r>
            <a:endParaRPr lang="en-US" dirty="0"/>
          </a:p>
        </p:txBody>
      </p:sp>
      <p:grpSp>
        <p:nvGrpSpPr>
          <p:cNvPr id="2" name="Group 40"/>
          <p:cNvGrpSpPr/>
          <p:nvPr/>
        </p:nvGrpSpPr>
        <p:grpSpPr>
          <a:xfrm>
            <a:off x="1443339" y="1576744"/>
            <a:ext cx="6433818" cy="1307962"/>
            <a:chOff x="1443339" y="1576744"/>
            <a:chExt cx="6433818" cy="1307962"/>
          </a:xfrm>
        </p:grpSpPr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3627456" y="2284631"/>
              <a:ext cx="2059912" cy="60007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lIns="90000" tIns="46800" rIns="90000" bIns="46800" anchor="ctr"/>
            <a:lstStyle/>
            <a:p>
              <a:pPr algn="ctr">
                <a:lnSpc>
                  <a:spcPct val="70000"/>
                </a:lnSpc>
              </a:pPr>
              <a:r>
                <a:rPr lang="en-US" sz="1400" i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itchFamily="34" charset="0"/>
                </a:rPr>
                <a:t>Economic Module</a:t>
              </a:r>
            </a:p>
            <a:p>
              <a:pPr algn="ctr">
                <a:lnSpc>
                  <a:spcPct val="70000"/>
                </a:lnSpc>
              </a:pPr>
              <a:endParaRPr lang="en-US" sz="800" i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itchFamily="34" charset="0"/>
              </a:endParaRPr>
            </a:p>
            <a:p>
              <a:pPr algn="ctr">
                <a:lnSpc>
                  <a:spcPct val="70000"/>
                </a:lnSpc>
              </a:pPr>
              <a:r>
                <a:rPr lang="en-US" sz="11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</a:rPr>
                <a:t>Econometric Sectoral Model</a:t>
              </a:r>
              <a:endParaRPr lang="en-US" sz="110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" name="Text Box 8"/>
            <p:cNvSpPr txBox="1">
              <a:spLocks noChangeArrowheads="1"/>
            </p:cNvSpPr>
            <p:nvPr/>
          </p:nvSpPr>
          <p:spPr bwMode="auto">
            <a:xfrm>
              <a:off x="2285926" y="1576744"/>
              <a:ext cx="2193925" cy="355804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90000" tIns="46800" rIns="90000" bIns="4680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1200" i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itchFamily="34" charset="0"/>
                </a:rPr>
                <a:t>Industry Specific Indicators</a:t>
              </a:r>
            </a:p>
            <a:p>
              <a:pPr algn="ctr">
                <a:lnSpc>
                  <a:spcPct val="70000"/>
                </a:lnSpc>
              </a:pPr>
              <a:r>
                <a:rPr lang="en-US" sz="1200" i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itchFamily="34" charset="0"/>
                </a:rPr>
                <a:t>related to output</a:t>
              </a:r>
            </a:p>
          </p:txBody>
        </p:sp>
        <p:sp>
          <p:nvSpPr>
            <p:cNvPr id="28" name="Text Box 10"/>
            <p:cNvSpPr txBox="1">
              <a:spLocks noChangeArrowheads="1"/>
            </p:cNvSpPr>
            <p:nvPr/>
          </p:nvSpPr>
          <p:spPr bwMode="auto">
            <a:xfrm>
              <a:off x="4668838" y="1579919"/>
              <a:ext cx="2822575" cy="35304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90000" tIns="46800" rIns="90000" bIns="4680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1200" i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itchFamily="34" charset="0"/>
                </a:rPr>
                <a:t>Sectoral &amp; Structural Trends</a:t>
              </a:r>
            </a:p>
            <a:p>
              <a:pPr algn="ctr">
                <a:lnSpc>
                  <a:spcPct val="70000"/>
                </a:lnSpc>
              </a:pPr>
              <a:r>
                <a:rPr lang="en-US" sz="1200" i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itchFamily="34" charset="0"/>
                </a:rPr>
                <a:t>and Indicators</a:t>
              </a:r>
            </a:p>
          </p:txBody>
        </p:sp>
        <p:sp>
          <p:nvSpPr>
            <p:cNvPr id="31" name="AutoShape 44"/>
            <p:cNvSpPr>
              <a:spLocks noChangeArrowheads="1"/>
            </p:cNvSpPr>
            <p:nvPr/>
          </p:nvSpPr>
          <p:spPr bwMode="auto">
            <a:xfrm rot="10800000">
              <a:off x="5003800" y="2008544"/>
              <a:ext cx="133350" cy="238125"/>
            </a:xfrm>
            <a:prstGeom prst="upArrow">
              <a:avLst>
                <a:gd name="adj1" fmla="val 50000"/>
                <a:gd name="adj2" fmla="val 44643"/>
              </a:avLst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lIns="90000" tIns="46800" rIns="90000" bIns="4680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2" name="AutoShape 45"/>
            <p:cNvSpPr>
              <a:spLocks noChangeArrowheads="1"/>
            </p:cNvSpPr>
            <p:nvPr/>
          </p:nvSpPr>
          <p:spPr bwMode="auto">
            <a:xfrm rot="10800000">
              <a:off x="4042673" y="2005369"/>
              <a:ext cx="133350" cy="238125"/>
            </a:xfrm>
            <a:prstGeom prst="upArrow">
              <a:avLst>
                <a:gd name="adj1" fmla="val 50000"/>
                <a:gd name="adj2" fmla="val 44643"/>
              </a:avLst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lIns="90000" tIns="46800" rIns="90000" bIns="4680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3" name="Text Box 9"/>
            <p:cNvSpPr txBox="1">
              <a:spLocks noChangeArrowheads="1"/>
            </p:cNvSpPr>
            <p:nvPr/>
          </p:nvSpPr>
          <p:spPr bwMode="auto">
            <a:xfrm>
              <a:off x="1443339" y="2611794"/>
              <a:ext cx="1812925" cy="22653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90000" tIns="46800" rIns="90000" bIns="4680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1200" i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itchFamily="34" charset="0"/>
                </a:rPr>
                <a:t>Commodity Trends</a:t>
              </a:r>
            </a:p>
          </p:txBody>
        </p:sp>
        <p:sp>
          <p:nvSpPr>
            <p:cNvPr id="34" name="Text Box 11"/>
            <p:cNvSpPr txBox="1">
              <a:spLocks noChangeArrowheads="1"/>
            </p:cNvSpPr>
            <p:nvPr/>
          </p:nvSpPr>
          <p:spPr bwMode="auto">
            <a:xfrm>
              <a:off x="6045182" y="2322869"/>
              <a:ext cx="1831975" cy="22378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90000" tIns="46800" rIns="90000" bIns="4680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1200" i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itchFamily="34" charset="0"/>
                </a:rPr>
                <a:t>Global Economy</a:t>
              </a:r>
            </a:p>
          </p:txBody>
        </p:sp>
        <p:sp>
          <p:nvSpPr>
            <p:cNvPr id="35" name="Text Box 12"/>
            <p:cNvSpPr txBox="1">
              <a:spLocks noChangeArrowheads="1"/>
            </p:cNvSpPr>
            <p:nvPr/>
          </p:nvSpPr>
          <p:spPr bwMode="auto">
            <a:xfrm>
              <a:off x="6045182" y="2621319"/>
              <a:ext cx="1831975" cy="22378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90000" tIns="46800" rIns="90000" bIns="4680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1200" i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itchFamily="34" charset="0"/>
                </a:rPr>
                <a:t>International Trade</a:t>
              </a:r>
            </a:p>
          </p:txBody>
        </p:sp>
        <p:sp>
          <p:nvSpPr>
            <p:cNvPr id="36" name="Text Box 13"/>
            <p:cNvSpPr txBox="1">
              <a:spLocks noChangeArrowheads="1"/>
            </p:cNvSpPr>
            <p:nvPr/>
          </p:nvSpPr>
          <p:spPr bwMode="auto">
            <a:xfrm>
              <a:off x="1449689" y="2322869"/>
              <a:ext cx="1800225" cy="22378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90000" tIns="46800" rIns="90000" bIns="4680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1200" i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itchFamily="34" charset="0"/>
                </a:rPr>
                <a:t>National Accounts</a:t>
              </a:r>
            </a:p>
          </p:txBody>
        </p:sp>
        <p:sp>
          <p:nvSpPr>
            <p:cNvPr id="37" name="AutoShape 40"/>
            <p:cNvSpPr>
              <a:spLocks noChangeArrowheads="1"/>
            </p:cNvSpPr>
            <p:nvPr/>
          </p:nvSpPr>
          <p:spPr bwMode="auto">
            <a:xfrm rot="5400000">
              <a:off x="3378502" y="2306994"/>
              <a:ext cx="133350" cy="238125"/>
            </a:xfrm>
            <a:prstGeom prst="upArrow">
              <a:avLst>
                <a:gd name="adj1" fmla="val 50000"/>
                <a:gd name="adj2" fmla="val 44643"/>
              </a:avLst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lIns="90000" tIns="46800" rIns="90000" bIns="4680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8" name="AutoShape 41"/>
            <p:cNvSpPr>
              <a:spLocks noChangeArrowheads="1"/>
            </p:cNvSpPr>
            <p:nvPr/>
          </p:nvSpPr>
          <p:spPr bwMode="auto">
            <a:xfrm rot="5400000">
              <a:off x="3384852" y="2570519"/>
              <a:ext cx="133350" cy="238125"/>
            </a:xfrm>
            <a:prstGeom prst="upArrow">
              <a:avLst>
                <a:gd name="adj1" fmla="val 50000"/>
                <a:gd name="adj2" fmla="val 44643"/>
              </a:avLst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lIns="90000" tIns="46800" rIns="90000" bIns="4680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9" name="AutoShape 42"/>
            <p:cNvSpPr>
              <a:spLocks noChangeArrowheads="1"/>
            </p:cNvSpPr>
            <p:nvPr/>
          </p:nvSpPr>
          <p:spPr bwMode="auto">
            <a:xfrm rot="16200000">
              <a:off x="5767370" y="2313344"/>
              <a:ext cx="133350" cy="238125"/>
            </a:xfrm>
            <a:prstGeom prst="upArrow">
              <a:avLst>
                <a:gd name="adj1" fmla="val 50000"/>
                <a:gd name="adj2" fmla="val 44643"/>
              </a:avLst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lIns="90000" tIns="46800" rIns="90000" bIns="4680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0" name="AutoShape 43"/>
            <p:cNvSpPr>
              <a:spLocks noChangeArrowheads="1"/>
            </p:cNvSpPr>
            <p:nvPr/>
          </p:nvSpPr>
          <p:spPr bwMode="auto">
            <a:xfrm rot="16200000">
              <a:off x="5773720" y="2576869"/>
              <a:ext cx="133350" cy="238125"/>
            </a:xfrm>
            <a:prstGeom prst="upArrow">
              <a:avLst>
                <a:gd name="adj1" fmla="val 50000"/>
                <a:gd name="adj2" fmla="val 44643"/>
              </a:avLst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lIns="90000" tIns="46800" rIns="90000" bIns="4680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" name="Group 54"/>
          <p:cNvGrpSpPr/>
          <p:nvPr/>
        </p:nvGrpSpPr>
        <p:grpSpPr>
          <a:xfrm>
            <a:off x="2270927" y="5360224"/>
            <a:ext cx="5586884" cy="1163580"/>
            <a:chOff x="2270927" y="5360224"/>
            <a:chExt cx="5586884" cy="1163580"/>
          </a:xfrm>
        </p:grpSpPr>
        <p:sp>
          <p:nvSpPr>
            <p:cNvPr id="42" name="Rectangle 41"/>
            <p:cNvSpPr>
              <a:spLocks noChangeArrowheads="1"/>
            </p:cNvSpPr>
            <p:nvPr/>
          </p:nvSpPr>
          <p:spPr bwMode="auto">
            <a:xfrm>
              <a:off x="3464860" y="5360224"/>
              <a:ext cx="2409825" cy="60007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lIns="90000" tIns="46800" rIns="90000" bIns="46800" anchor="ctr"/>
            <a:lstStyle/>
            <a:p>
              <a:pPr algn="ctr">
                <a:lnSpc>
                  <a:spcPct val="70000"/>
                </a:lnSpc>
              </a:pPr>
              <a:r>
                <a:rPr 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</a:rPr>
                <a:t>Demographic Module</a:t>
              </a:r>
            </a:p>
            <a:p>
              <a:pPr algn="ctr">
                <a:lnSpc>
                  <a:spcPct val="70000"/>
                </a:lnSpc>
              </a:pPr>
              <a:endParaRPr 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endParaRPr>
            </a:p>
            <a:p>
              <a:pPr algn="ctr">
                <a:lnSpc>
                  <a:spcPct val="70000"/>
                </a:lnSpc>
              </a:pPr>
              <a:r>
                <a:rPr lang="en-US" sz="11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</a:rPr>
                <a:t>Cohort Component Model</a:t>
              </a:r>
            </a:p>
          </p:txBody>
        </p:sp>
        <p:sp>
          <p:nvSpPr>
            <p:cNvPr id="43" name="Text Box 18"/>
            <p:cNvSpPr txBox="1">
              <a:spLocks noChangeArrowheads="1"/>
            </p:cNvSpPr>
            <p:nvPr/>
          </p:nvSpPr>
          <p:spPr bwMode="auto">
            <a:xfrm>
              <a:off x="2273696" y="5447555"/>
              <a:ext cx="825500" cy="22378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90000" tIns="46800" rIns="90000" bIns="4680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1200" i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itchFamily="34" charset="0"/>
                </a:rPr>
                <a:t>HIV</a:t>
              </a:r>
            </a:p>
          </p:txBody>
        </p:sp>
        <p:sp>
          <p:nvSpPr>
            <p:cNvPr id="44" name="Text Box 19"/>
            <p:cNvSpPr txBox="1">
              <a:spLocks noChangeArrowheads="1"/>
            </p:cNvSpPr>
            <p:nvPr/>
          </p:nvSpPr>
          <p:spPr bwMode="auto">
            <a:xfrm>
              <a:off x="2270927" y="5750749"/>
              <a:ext cx="824046" cy="22378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lIns="90000" tIns="46800" rIns="90000" bIns="4680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1200" i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itchFamily="34" charset="0"/>
                </a:rPr>
                <a:t>Fertility</a:t>
              </a:r>
            </a:p>
          </p:txBody>
        </p:sp>
        <p:sp>
          <p:nvSpPr>
            <p:cNvPr id="45" name="Text Box 20"/>
            <p:cNvSpPr txBox="1">
              <a:spLocks noChangeArrowheads="1"/>
            </p:cNvSpPr>
            <p:nvPr/>
          </p:nvSpPr>
          <p:spPr bwMode="auto">
            <a:xfrm>
              <a:off x="3644845" y="6300024"/>
              <a:ext cx="974725" cy="22378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90000" tIns="46800" rIns="90000" bIns="4680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1200" i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itchFamily="34" charset="0"/>
                </a:rPr>
                <a:t>Migration</a:t>
              </a:r>
            </a:p>
          </p:txBody>
        </p:sp>
        <p:sp>
          <p:nvSpPr>
            <p:cNvPr id="46" name="Text Box 21"/>
            <p:cNvSpPr txBox="1">
              <a:spLocks noChangeArrowheads="1"/>
            </p:cNvSpPr>
            <p:nvPr/>
          </p:nvSpPr>
          <p:spPr bwMode="auto">
            <a:xfrm>
              <a:off x="6257273" y="5725349"/>
              <a:ext cx="1600538" cy="22378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lIns="90000" tIns="46800" rIns="90000" bIns="4680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1200" i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itchFamily="34" charset="0"/>
                </a:rPr>
                <a:t>Age distribution</a:t>
              </a:r>
            </a:p>
          </p:txBody>
        </p:sp>
        <p:sp>
          <p:nvSpPr>
            <p:cNvPr id="47" name="Text Box 22"/>
            <p:cNvSpPr txBox="1">
              <a:spLocks noChangeArrowheads="1"/>
            </p:cNvSpPr>
            <p:nvPr/>
          </p:nvSpPr>
          <p:spPr bwMode="auto">
            <a:xfrm>
              <a:off x="6254098" y="5445949"/>
              <a:ext cx="1593665" cy="22378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lIns="90000" tIns="46800" rIns="90000" bIns="4680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1200" i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itchFamily="34" charset="0"/>
                </a:rPr>
                <a:t>Life expectancy</a:t>
              </a:r>
            </a:p>
          </p:txBody>
        </p:sp>
        <p:sp>
          <p:nvSpPr>
            <p:cNvPr id="48" name="AutoShape 35"/>
            <p:cNvSpPr>
              <a:spLocks noChangeArrowheads="1"/>
            </p:cNvSpPr>
            <p:nvPr/>
          </p:nvSpPr>
          <p:spPr bwMode="auto">
            <a:xfrm rot="16200000">
              <a:off x="5995336" y="5423724"/>
              <a:ext cx="133350" cy="238125"/>
            </a:xfrm>
            <a:prstGeom prst="upArrow">
              <a:avLst>
                <a:gd name="adj1" fmla="val 50000"/>
                <a:gd name="adj2" fmla="val 44643"/>
              </a:avLst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lIns="90000" tIns="46800" rIns="90000" bIns="4680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9" name="AutoShape 36"/>
            <p:cNvSpPr>
              <a:spLocks noChangeArrowheads="1"/>
            </p:cNvSpPr>
            <p:nvPr/>
          </p:nvSpPr>
          <p:spPr bwMode="auto">
            <a:xfrm rot="16200000">
              <a:off x="5991638" y="5687249"/>
              <a:ext cx="133350" cy="238125"/>
            </a:xfrm>
            <a:prstGeom prst="upArrow">
              <a:avLst>
                <a:gd name="adj1" fmla="val 50000"/>
                <a:gd name="adj2" fmla="val 44643"/>
              </a:avLst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lIns="90000" tIns="46800" rIns="90000" bIns="4680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0" name="AutoShape 37"/>
            <p:cNvSpPr>
              <a:spLocks noChangeArrowheads="1"/>
            </p:cNvSpPr>
            <p:nvPr/>
          </p:nvSpPr>
          <p:spPr bwMode="auto">
            <a:xfrm rot="5400000">
              <a:off x="3220909" y="5449124"/>
              <a:ext cx="133350" cy="238125"/>
            </a:xfrm>
            <a:prstGeom prst="upArrow">
              <a:avLst>
                <a:gd name="adj1" fmla="val 50000"/>
                <a:gd name="adj2" fmla="val 44643"/>
              </a:avLst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lIns="90000" tIns="46800" rIns="90000" bIns="4680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1" name="AutoShape 38"/>
            <p:cNvSpPr>
              <a:spLocks noChangeArrowheads="1"/>
            </p:cNvSpPr>
            <p:nvPr/>
          </p:nvSpPr>
          <p:spPr bwMode="auto">
            <a:xfrm rot="5400000">
              <a:off x="3217211" y="5712649"/>
              <a:ext cx="133350" cy="238125"/>
            </a:xfrm>
            <a:prstGeom prst="upArrow">
              <a:avLst>
                <a:gd name="adj1" fmla="val 50000"/>
                <a:gd name="adj2" fmla="val 44643"/>
              </a:avLst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lIns="90000" tIns="46800" rIns="90000" bIns="4680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2" name="AutoShape 39"/>
            <p:cNvSpPr>
              <a:spLocks noChangeArrowheads="1"/>
            </p:cNvSpPr>
            <p:nvPr/>
          </p:nvSpPr>
          <p:spPr bwMode="auto">
            <a:xfrm>
              <a:off x="4068707" y="6007924"/>
              <a:ext cx="133350" cy="238125"/>
            </a:xfrm>
            <a:prstGeom prst="upArrow">
              <a:avLst>
                <a:gd name="adj1" fmla="val 50000"/>
                <a:gd name="adj2" fmla="val 44643"/>
              </a:avLst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lIns="90000" tIns="46800" rIns="90000" bIns="4680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3" name="Text Box 55"/>
            <p:cNvSpPr txBox="1">
              <a:spLocks noChangeArrowheads="1"/>
            </p:cNvSpPr>
            <p:nvPr/>
          </p:nvSpPr>
          <p:spPr bwMode="auto">
            <a:xfrm>
              <a:off x="4732153" y="6296849"/>
              <a:ext cx="1089025" cy="22378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90000" tIns="46800" rIns="90000" bIns="4680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1200" i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itchFamily="34" charset="0"/>
                </a:rPr>
                <a:t>Mortality</a:t>
              </a:r>
            </a:p>
          </p:txBody>
        </p:sp>
        <p:sp>
          <p:nvSpPr>
            <p:cNvPr id="54" name="AutoShape 56"/>
            <p:cNvSpPr>
              <a:spLocks noChangeArrowheads="1"/>
            </p:cNvSpPr>
            <p:nvPr/>
          </p:nvSpPr>
          <p:spPr bwMode="auto">
            <a:xfrm>
              <a:off x="5200465" y="6004749"/>
              <a:ext cx="133350" cy="238125"/>
            </a:xfrm>
            <a:prstGeom prst="upArrow">
              <a:avLst>
                <a:gd name="adj1" fmla="val 50000"/>
                <a:gd name="adj2" fmla="val 44643"/>
              </a:avLst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lIns="90000" tIns="46800" rIns="90000" bIns="4680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5" name="Group 89"/>
          <p:cNvGrpSpPr/>
          <p:nvPr/>
        </p:nvGrpSpPr>
        <p:grpSpPr>
          <a:xfrm>
            <a:off x="4212403" y="2979506"/>
            <a:ext cx="883579" cy="2291137"/>
            <a:chOff x="4212403" y="2979506"/>
            <a:chExt cx="883579" cy="2291137"/>
          </a:xfrm>
        </p:grpSpPr>
        <p:sp>
          <p:nvSpPr>
            <p:cNvPr id="84" name="AutoShape 47"/>
            <p:cNvSpPr>
              <a:spLocks noChangeArrowheads="1"/>
            </p:cNvSpPr>
            <p:nvPr/>
          </p:nvSpPr>
          <p:spPr bwMode="auto">
            <a:xfrm>
              <a:off x="4518807" y="4558069"/>
              <a:ext cx="285750" cy="712574"/>
            </a:xfrm>
            <a:prstGeom prst="upDownArrow">
              <a:avLst>
                <a:gd name="adj1" fmla="val 50000"/>
                <a:gd name="adj2" fmla="val 42000"/>
              </a:avLst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lIns="90000" tIns="46800" rIns="90000" bIns="4680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5" name="AutoShape 48"/>
            <p:cNvSpPr>
              <a:spLocks noChangeArrowheads="1"/>
            </p:cNvSpPr>
            <p:nvPr/>
          </p:nvSpPr>
          <p:spPr bwMode="auto">
            <a:xfrm>
              <a:off x="4506107" y="2979506"/>
              <a:ext cx="285750" cy="773701"/>
            </a:xfrm>
            <a:prstGeom prst="upDownArrow">
              <a:avLst>
                <a:gd name="adj1" fmla="val 50000"/>
                <a:gd name="adj2" fmla="val 42000"/>
              </a:avLst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lIns="90000" tIns="46800" rIns="90000" bIns="4680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6" name="Rectangle 85"/>
            <p:cNvSpPr>
              <a:spLocks noChangeArrowheads="1"/>
            </p:cNvSpPr>
            <p:nvPr/>
          </p:nvSpPr>
          <p:spPr bwMode="auto">
            <a:xfrm>
              <a:off x="4212403" y="3859569"/>
              <a:ext cx="883579" cy="60007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0000" tIns="46800" rIns="90000" bIns="46800" anchor="ctr"/>
            <a:lstStyle/>
            <a:p>
              <a:pPr algn="ctr">
                <a:lnSpc>
                  <a:spcPct val="70000"/>
                </a:lnSpc>
              </a:pPr>
              <a:r>
                <a:rPr lang="en-US" sz="1400" i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itchFamily="34" charset="0"/>
                </a:rPr>
                <a:t>Income</a:t>
              </a:r>
            </a:p>
            <a:p>
              <a:pPr algn="ctr">
                <a:lnSpc>
                  <a:spcPct val="70000"/>
                </a:lnSpc>
              </a:pPr>
              <a:r>
                <a:rPr lang="en-US" sz="1400" i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itchFamily="34" charset="0"/>
                </a:rPr>
                <a:t>Module</a:t>
              </a:r>
              <a:endParaRPr lang="en-US" sz="140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6" name="Group 90"/>
          <p:cNvGrpSpPr/>
          <p:nvPr/>
        </p:nvGrpSpPr>
        <p:grpSpPr>
          <a:xfrm>
            <a:off x="5167901" y="3216632"/>
            <a:ext cx="3508234" cy="1795552"/>
            <a:chOff x="5167901" y="3216632"/>
            <a:chExt cx="3508234" cy="1795552"/>
          </a:xfrm>
        </p:grpSpPr>
        <p:grpSp>
          <p:nvGrpSpPr>
            <p:cNvPr id="7" name="Group 82"/>
            <p:cNvGrpSpPr/>
            <p:nvPr/>
          </p:nvGrpSpPr>
          <p:grpSpPr>
            <a:xfrm>
              <a:off x="5352626" y="3216632"/>
              <a:ext cx="3323509" cy="1795552"/>
              <a:chOff x="5352626" y="3216632"/>
              <a:chExt cx="3323509" cy="1795552"/>
            </a:xfrm>
          </p:grpSpPr>
          <p:sp>
            <p:nvSpPr>
              <p:cNvPr id="72" name="AutoShape 52"/>
              <p:cNvSpPr>
                <a:spLocks noChangeArrowheads="1"/>
              </p:cNvSpPr>
              <p:nvPr/>
            </p:nvSpPr>
            <p:spPr bwMode="auto">
              <a:xfrm rot="18616321" flipH="1">
                <a:off x="5762201" y="2807057"/>
                <a:ext cx="285750" cy="1104900"/>
              </a:xfrm>
              <a:prstGeom prst="upDownArrow">
                <a:avLst>
                  <a:gd name="adj1" fmla="val 50000"/>
                  <a:gd name="adj2" fmla="val 77333"/>
                </a:avLst>
              </a:prstGeom>
              <a:ln>
                <a:headEnd/>
                <a:tailEnd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none" lIns="90000" tIns="46800" rIns="90000" bIns="46800" anchor="ctr"/>
              <a:lstStyle/>
              <a:p>
                <a:pPr algn="ctr"/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73" name="AutoShape 53"/>
              <p:cNvSpPr>
                <a:spLocks noChangeArrowheads="1"/>
              </p:cNvSpPr>
              <p:nvPr/>
            </p:nvSpPr>
            <p:spPr bwMode="auto">
              <a:xfrm rot="2983679" flipH="1" flipV="1">
                <a:off x="5769300" y="4316859"/>
                <a:ext cx="285750" cy="1104900"/>
              </a:xfrm>
              <a:prstGeom prst="upDownArrow">
                <a:avLst>
                  <a:gd name="adj1" fmla="val 50000"/>
                  <a:gd name="adj2" fmla="val 77333"/>
                </a:avLst>
              </a:prstGeom>
              <a:ln>
                <a:headEnd/>
                <a:tailEnd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none" lIns="90000" tIns="46800" rIns="90000" bIns="46800" anchor="ctr"/>
              <a:lstStyle/>
              <a:p>
                <a:pPr algn="ctr"/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74" name="Rectangle 73"/>
              <p:cNvSpPr>
                <a:spLocks noChangeArrowheads="1"/>
              </p:cNvSpPr>
              <p:nvPr/>
            </p:nvSpPr>
            <p:spPr bwMode="auto">
              <a:xfrm>
                <a:off x="5747075" y="3837344"/>
                <a:ext cx="1057275" cy="600075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lIns="90000" tIns="46800" rIns="90000" bIns="46800" anchor="ctr"/>
              <a:lstStyle/>
              <a:p>
                <a:pPr algn="ctr">
                  <a:lnSpc>
                    <a:spcPct val="70000"/>
                  </a:lnSpc>
                </a:pPr>
                <a:r>
                  <a:rPr lang="en-US" sz="1400" i="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Arial" pitchFamily="34" charset="0"/>
                  </a:rPr>
                  <a:t>Labour Module</a:t>
                </a:r>
                <a:endParaRPr lang="en-US" sz="1400" i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75" name="Text Box 23"/>
              <p:cNvSpPr txBox="1">
                <a:spLocks noChangeArrowheads="1"/>
              </p:cNvSpPr>
              <p:nvPr/>
            </p:nvSpPr>
            <p:spPr bwMode="auto">
              <a:xfrm>
                <a:off x="7194786" y="4161033"/>
                <a:ext cx="1471612" cy="22378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lIns="90000" tIns="46800" rIns="90000" bIns="46800">
                <a:spAutoFit/>
              </a:bodyPr>
              <a:lstStyle/>
              <a:p>
                <a:pPr algn="ctr">
                  <a:lnSpc>
                    <a:spcPct val="70000"/>
                  </a:lnSpc>
                </a:pPr>
                <a:r>
                  <a:rPr lang="en-US" sz="1200" i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Arial" pitchFamily="34" charset="0"/>
                  </a:rPr>
                  <a:t>Remuneration</a:t>
                </a:r>
              </a:p>
            </p:txBody>
          </p:sp>
          <p:sp>
            <p:nvSpPr>
              <p:cNvPr id="76" name="Text Box 24"/>
              <p:cNvSpPr txBox="1">
                <a:spLocks noChangeArrowheads="1"/>
              </p:cNvSpPr>
              <p:nvPr/>
            </p:nvSpPr>
            <p:spPr bwMode="auto">
              <a:xfrm>
                <a:off x="7180588" y="4465815"/>
                <a:ext cx="1495547" cy="352765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lIns="90000" tIns="46800" rIns="90000" bIns="46800">
                <a:spAutoFit/>
              </a:bodyPr>
              <a:lstStyle/>
              <a:p>
                <a:pPr algn="ctr">
                  <a:lnSpc>
                    <a:spcPct val="70000"/>
                  </a:lnSpc>
                </a:pPr>
                <a:r>
                  <a:rPr lang="en-US" sz="1200" i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Arial" pitchFamily="34" charset="0"/>
                  </a:rPr>
                  <a:t>Formal / Informal</a:t>
                </a:r>
              </a:p>
              <a:p>
                <a:pPr algn="ctr">
                  <a:lnSpc>
                    <a:spcPct val="70000"/>
                  </a:lnSpc>
                </a:pPr>
                <a:r>
                  <a:rPr lang="en-US" sz="1200" i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Arial" pitchFamily="34" charset="0"/>
                  </a:rPr>
                  <a:t>Employment</a:t>
                </a:r>
              </a:p>
            </p:txBody>
          </p:sp>
          <p:sp>
            <p:nvSpPr>
              <p:cNvPr id="77" name="Text Box 25"/>
              <p:cNvSpPr txBox="1">
                <a:spLocks noChangeArrowheads="1"/>
              </p:cNvSpPr>
              <p:nvPr/>
            </p:nvSpPr>
            <p:spPr bwMode="auto">
              <a:xfrm>
                <a:off x="7180588" y="3554858"/>
                <a:ext cx="1460500" cy="22378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lIns="90000" tIns="46800" rIns="90000" bIns="46800">
                <a:spAutoFit/>
              </a:bodyPr>
              <a:lstStyle/>
              <a:p>
                <a:pPr algn="ctr">
                  <a:lnSpc>
                    <a:spcPct val="70000"/>
                  </a:lnSpc>
                </a:pPr>
                <a:r>
                  <a:rPr lang="en-US" sz="1200" i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Arial" pitchFamily="34" charset="0"/>
                  </a:rPr>
                  <a:t>Unemployment</a:t>
                </a:r>
              </a:p>
            </p:txBody>
          </p:sp>
          <p:sp>
            <p:nvSpPr>
              <p:cNvPr id="78" name="Text Box 26"/>
              <p:cNvSpPr txBox="1">
                <a:spLocks noChangeArrowheads="1"/>
              </p:cNvSpPr>
              <p:nvPr/>
            </p:nvSpPr>
            <p:spPr bwMode="auto">
              <a:xfrm>
                <a:off x="7190113" y="3863083"/>
                <a:ext cx="1460500" cy="22378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lIns="90000" tIns="46800" rIns="90000" bIns="46800">
                <a:spAutoFit/>
              </a:bodyPr>
              <a:lstStyle/>
              <a:p>
                <a:pPr algn="ctr">
                  <a:lnSpc>
                    <a:spcPct val="70000"/>
                  </a:lnSpc>
                </a:pPr>
                <a:r>
                  <a:rPr lang="en-US" sz="1200" i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Arial" pitchFamily="34" charset="0"/>
                  </a:rPr>
                  <a:t>Absorption</a:t>
                </a:r>
              </a:p>
            </p:txBody>
          </p:sp>
          <p:sp>
            <p:nvSpPr>
              <p:cNvPr id="79" name="AutoShape 31"/>
              <p:cNvSpPr>
                <a:spLocks noChangeArrowheads="1"/>
              </p:cNvSpPr>
              <p:nvPr/>
            </p:nvSpPr>
            <p:spPr bwMode="auto">
              <a:xfrm rot="16200000">
                <a:off x="6925001" y="4148494"/>
                <a:ext cx="133350" cy="238125"/>
              </a:xfrm>
              <a:prstGeom prst="upArrow">
                <a:avLst>
                  <a:gd name="adj1" fmla="val 50000"/>
                  <a:gd name="adj2" fmla="val 44643"/>
                </a:avLst>
              </a:prstGeom>
              <a:ln>
                <a:headEnd/>
                <a:tailEnd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none" lIns="90000" tIns="46800" rIns="90000" bIns="46800" anchor="ctr"/>
              <a:lstStyle/>
              <a:p>
                <a:pPr algn="ctr"/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80" name="AutoShape 32"/>
              <p:cNvSpPr>
                <a:spLocks noChangeArrowheads="1"/>
              </p:cNvSpPr>
              <p:nvPr/>
            </p:nvSpPr>
            <p:spPr bwMode="auto">
              <a:xfrm rot="16200000">
                <a:off x="6921826" y="3888144"/>
                <a:ext cx="133350" cy="238125"/>
              </a:xfrm>
              <a:prstGeom prst="upArrow">
                <a:avLst>
                  <a:gd name="adj1" fmla="val 50000"/>
                  <a:gd name="adj2" fmla="val 44643"/>
                </a:avLst>
              </a:prstGeom>
              <a:ln>
                <a:headEnd/>
                <a:tailEnd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none" lIns="90000" tIns="46800" rIns="90000" bIns="46800" anchor="ctr"/>
              <a:lstStyle/>
              <a:p>
                <a:pPr algn="ctr"/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81" name="AutoShape 33"/>
              <p:cNvSpPr>
                <a:spLocks noChangeArrowheads="1"/>
              </p:cNvSpPr>
              <p:nvPr/>
            </p:nvSpPr>
            <p:spPr bwMode="auto">
              <a:xfrm rot="14162599">
                <a:off x="6902776" y="3659544"/>
                <a:ext cx="133350" cy="238125"/>
              </a:xfrm>
              <a:prstGeom prst="upArrow">
                <a:avLst>
                  <a:gd name="adj1" fmla="val 50000"/>
                  <a:gd name="adj2" fmla="val 44643"/>
                </a:avLst>
              </a:prstGeom>
              <a:ln>
                <a:headEnd/>
                <a:tailEnd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none" lIns="90000" tIns="46800" rIns="90000" bIns="46800" anchor="ctr"/>
              <a:lstStyle/>
              <a:p>
                <a:pPr algn="ctr"/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82" name="AutoShape 34"/>
              <p:cNvSpPr>
                <a:spLocks noChangeArrowheads="1"/>
              </p:cNvSpPr>
              <p:nvPr/>
            </p:nvSpPr>
            <p:spPr bwMode="auto">
              <a:xfrm rot="17893850">
                <a:off x="6899601" y="4380269"/>
                <a:ext cx="133350" cy="238125"/>
              </a:xfrm>
              <a:prstGeom prst="upArrow">
                <a:avLst>
                  <a:gd name="adj1" fmla="val 50000"/>
                  <a:gd name="adj2" fmla="val 44643"/>
                </a:avLst>
              </a:prstGeom>
              <a:ln>
                <a:headEnd/>
                <a:tailEnd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none" lIns="90000" tIns="46800" rIns="90000" bIns="46800" anchor="ctr"/>
              <a:lstStyle/>
              <a:p>
                <a:pPr algn="ctr"/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87" name="AutoShape 49"/>
            <p:cNvSpPr>
              <a:spLocks noChangeArrowheads="1"/>
            </p:cNvSpPr>
            <p:nvPr/>
          </p:nvSpPr>
          <p:spPr bwMode="auto">
            <a:xfrm rot="16200000">
              <a:off x="5297294" y="3860352"/>
              <a:ext cx="285750" cy="544535"/>
            </a:xfrm>
            <a:prstGeom prst="upDownArrow">
              <a:avLst>
                <a:gd name="adj1" fmla="val 50000"/>
                <a:gd name="adj2" fmla="val 42000"/>
              </a:avLst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lIns="90000" tIns="46800" rIns="90000" bIns="4680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8" name="Group 91"/>
          <p:cNvGrpSpPr/>
          <p:nvPr/>
        </p:nvGrpSpPr>
        <p:grpSpPr>
          <a:xfrm>
            <a:off x="679460" y="3208034"/>
            <a:ext cx="3469593" cy="1800975"/>
            <a:chOff x="679460" y="3208034"/>
            <a:chExt cx="3469593" cy="1800975"/>
          </a:xfrm>
        </p:grpSpPr>
        <p:sp>
          <p:nvSpPr>
            <p:cNvPr id="56" name="Rectangle 55"/>
            <p:cNvSpPr>
              <a:spLocks noChangeArrowheads="1"/>
            </p:cNvSpPr>
            <p:nvPr/>
          </p:nvSpPr>
          <p:spPr bwMode="auto">
            <a:xfrm>
              <a:off x="2317889" y="3820800"/>
              <a:ext cx="1228725" cy="60007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lIns="90000" tIns="46800" rIns="90000" bIns="46800" anchor="ctr"/>
            <a:lstStyle/>
            <a:p>
              <a:pPr algn="ctr">
                <a:lnSpc>
                  <a:spcPct val="70000"/>
                </a:lnSpc>
              </a:pPr>
              <a:r>
                <a:rPr lang="en-US" sz="1400" i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itchFamily="34" charset="0"/>
                </a:rPr>
                <a:t>Development Module</a:t>
              </a:r>
              <a:endParaRPr lang="en-US" sz="140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8" name="AutoShape 54"/>
            <p:cNvSpPr>
              <a:spLocks noChangeArrowheads="1"/>
            </p:cNvSpPr>
            <p:nvPr/>
          </p:nvSpPr>
          <p:spPr bwMode="auto">
            <a:xfrm rot="18616321" flipV="1">
              <a:off x="3331460" y="4313684"/>
              <a:ext cx="285750" cy="1104900"/>
            </a:xfrm>
            <a:prstGeom prst="upDownArrow">
              <a:avLst>
                <a:gd name="adj1" fmla="val 50000"/>
                <a:gd name="adj2" fmla="val 77333"/>
              </a:avLst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lIns="90000" tIns="46800" rIns="90000" bIns="4680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3" name="Text Box 14"/>
            <p:cNvSpPr txBox="1">
              <a:spLocks noChangeArrowheads="1"/>
            </p:cNvSpPr>
            <p:nvPr/>
          </p:nvSpPr>
          <p:spPr bwMode="auto">
            <a:xfrm>
              <a:off x="688985" y="3565133"/>
              <a:ext cx="1190625" cy="22653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lIns="90000" tIns="46800" rIns="90000" bIns="4680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1200" i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itchFamily="34" charset="0"/>
                </a:rPr>
                <a:t>Urbanisation</a:t>
              </a:r>
              <a:endParaRPr lang="en-US" sz="120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4" name="Text Box 15"/>
            <p:cNvSpPr txBox="1">
              <a:spLocks noChangeArrowheads="1"/>
            </p:cNvSpPr>
            <p:nvPr/>
          </p:nvSpPr>
          <p:spPr bwMode="auto">
            <a:xfrm>
              <a:off x="682635" y="3874125"/>
              <a:ext cx="1203325" cy="22378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90000" tIns="46800" rIns="90000" bIns="4680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1200" i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itchFamily="34" charset="0"/>
                </a:rPr>
                <a:t>Poverty</a:t>
              </a:r>
            </a:p>
          </p:txBody>
        </p:sp>
        <p:sp>
          <p:nvSpPr>
            <p:cNvPr id="65" name="Text Box 16"/>
            <p:cNvSpPr txBox="1">
              <a:spLocks noChangeArrowheads="1"/>
            </p:cNvSpPr>
            <p:nvPr/>
          </p:nvSpPr>
          <p:spPr bwMode="auto">
            <a:xfrm>
              <a:off x="679460" y="4156700"/>
              <a:ext cx="1203325" cy="22378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90000" tIns="46800" rIns="90000" bIns="4680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1200" i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itchFamily="34" charset="0"/>
                </a:rPr>
                <a:t>Education</a:t>
              </a:r>
            </a:p>
          </p:txBody>
        </p:sp>
        <p:sp>
          <p:nvSpPr>
            <p:cNvPr id="66" name="Text Box 17"/>
            <p:cNvSpPr txBox="1">
              <a:spLocks noChangeArrowheads="1"/>
            </p:cNvSpPr>
            <p:nvPr/>
          </p:nvSpPr>
          <p:spPr bwMode="auto">
            <a:xfrm>
              <a:off x="688985" y="4439275"/>
              <a:ext cx="1190625" cy="22378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90000" tIns="46800" rIns="90000" bIns="4680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1200" i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itchFamily="34" charset="0"/>
                </a:rPr>
                <a:t>Literacy</a:t>
              </a:r>
            </a:p>
          </p:txBody>
        </p:sp>
        <p:sp>
          <p:nvSpPr>
            <p:cNvPr id="67" name="AutoShape 27"/>
            <p:cNvSpPr>
              <a:spLocks noChangeArrowheads="1"/>
            </p:cNvSpPr>
            <p:nvPr/>
          </p:nvSpPr>
          <p:spPr bwMode="auto">
            <a:xfrm rot="3362599">
              <a:off x="2049473" y="4314701"/>
              <a:ext cx="133350" cy="238125"/>
            </a:xfrm>
            <a:prstGeom prst="upArrow">
              <a:avLst>
                <a:gd name="adj1" fmla="val 50000"/>
                <a:gd name="adj2" fmla="val 44643"/>
              </a:avLst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lIns="90000" tIns="46800" rIns="90000" bIns="4680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8" name="AutoShape 28"/>
            <p:cNvSpPr>
              <a:spLocks noChangeArrowheads="1"/>
            </p:cNvSpPr>
            <p:nvPr/>
          </p:nvSpPr>
          <p:spPr bwMode="auto">
            <a:xfrm rot="5400000">
              <a:off x="2017723" y="4092451"/>
              <a:ext cx="133350" cy="238125"/>
            </a:xfrm>
            <a:prstGeom prst="upArrow">
              <a:avLst>
                <a:gd name="adj1" fmla="val 50000"/>
                <a:gd name="adj2" fmla="val 44643"/>
              </a:avLst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lIns="90000" tIns="46800" rIns="90000" bIns="4680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9" name="AutoShape 29"/>
            <p:cNvSpPr>
              <a:spLocks noChangeArrowheads="1"/>
            </p:cNvSpPr>
            <p:nvPr/>
          </p:nvSpPr>
          <p:spPr bwMode="auto">
            <a:xfrm rot="5400000">
              <a:off x="2014548" y="3832101"/>
              <a:ext cx="133350" cy="238125"/>
            </a:xfrm>
            <a:prstGeom prst="upArrow">
              <a:avLst>
                <a:gd name="adj1" fmla="val 50000"/>
                <a:gd name="adj2" fmla="val 44643"/>
              </a:avLst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lIns="90000" tIns="46800" rIns="90000" bIns="4680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0" name="AutoShape 30"/>
            <p:cNvSpPr>
              <a:spLocks noChangeArrowheads="1"/>
            </p:cNvSpPr>
            <p:nvPr/>
          </p:nvSpPr>
          <p:spPr bwMode="auto">
            <a:xfrm rot="7093850">
              <a:off x="2046298" y="3616201"/>
              <a:ext cx="133350" cy="238125"/>
            </a:xfrm>
            <a:prstGeom prst="upArrow">
              <a:avLst>
                <a:gd name="adj1" fmla="val 50000"/>
                <a:gd name="adj2" fmla="val 44643"/>
              </a:avLst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lIns="90000" tIns="46800" rIns="90000" bIns="4680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1" name="AutoShape 51"/>
            <p:cNvSpPr>
              <a:spLocks noChangeArrowheads="1"/>
            </p:cNvSpPr>
            <p:nvPr/>
          </p:nvSpPr>
          <p:spPr bwMode="auto">
            <a:xfrm rot="2983679">
              <a:off x="3324185" y="2798459"/>
              <a:ext cx="285750" cy="1104900"/>
            </a:xfrm>
            <a:prstGeom prst="upDownArrow">
              <a:avLst>
                <a:gd name="adj1" fmla="val 50000"/>
                <a:gd name="adj2" fmla="val 77333"/>
              </a:avLst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lIns="90000" tIns="46800" rIns="90000" bIns="4680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9" name="AutoShape 49"/>
            <p:cNvSpPr>
              <a:spLocks noChangeArrowheads="1"/>
            </p:cNvSpPr>
            <p:nvPr/>
          </p:nvSpPr>
          <p:spPr bwMode="auto">
            <a:xfrm rot="16200000">
              <a:off x="3733911" y="3879188"/>
              <a:ext cx="285750" cy="544535"/>
            </a:xfrm>
            <a:prstGeom prst="upDownArrow">
              <a:avLst>
                <a:gd name="adj1" fmla="val 50000"/>
                <a:gd name="adj2" fmla="val 42000"/>
              </a:avLst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lIns="90000" tIns="46800" rIns="90000" bIns="4680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9" name="Group 121"/>
          <p:cNvGrpSpPr/>
          <p:nvPr/>
        </p:nvGrpSpPr>
        <p:grpSpPr>
          <a:xfrm>
            <a:off x="2178350" y="3605685"/>
            <a:ext cx="1949153" cy="1070588"/>
            <a:chOff x="2178350" y="3605685"/>
            <a:chExt cx="1949153" cy="1070588"/>
          </a:xfrm>
        </p:grpSpPr>
        <p:grpSp>
          <p:nvGrpSpPr>
            <p:cNvPr id="10" name="Group 116"/>
            <p:cNvGrpSpPr/>
            <p:nvPr/>
          </p:nvGrpSpPr>
          <p:grpSpPr>
            <a:xfrm>
              <a:off x="2178350" y="3605685"/>
              <a:ext cx="1949153" cy="1070588"/>
              <a:chOff x="2178350" y="3605685"/>
              <a:chExt cx="1949153" cy="1070588"/>
            </a:xfrm>
          </p:grpSpPr>
          <p:sp>
            <p:nvSpPr>
              <p:cNvPr id="109" name="Text Box 23"/>
              <p:cNvSpPr txBox="1">
                <a:spLocks noChangeArrowheads="1"/>
              </p:cNvSpPr>
              <p:nvPr/>
            </p:nvSpPr>
            <p:spPr bwMode="auto">
              <a:xfrm>
                <a:off x="2178350" y="4449735"/>
                <a:ext cx="1635976" cy="226538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lIns="90000" tIns="46800" rIns="90000" bIns="46800">
                <a:spAutoFit/>
              </a:bodyPr>
              <a:lstStyle/>
              <a:p>
                <a:pPr algn="ctr">
                  <a:lnSpc>
                    <a:spcPct val="70000"/>
                  </a:lnSpc>
                </a:pPr>
                <a:r>
                  <a:rPr lang="en-US" sz="1200" i="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Arial" pitchFamily="34" charset="0"/>
                  </a:rPr>
                  <a:t>Consumption</a:t>
                </a:r>
                <a:endParaRPr lang="en-US" sz="1200" i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12" name="Text Box 26"/>
              <p:cNvSpPr txBox="1">
                <a:spLocks noChangeArrowheads="1"/>
              </p:cNvSpPr>
              <p:nvPr/>
            </p:nvSpPr>
            <p:spPr bwMode="auto">
              <a:xfrm>
                <a:off x="2186376" y="3605685"/>
                <a:ext cx="1640649" cy="226538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lIns="90000" tIns="46800" rIns="90000" bIns="46800">
                <a:spAutoFit/>
              </a:bodyPr>
              <a:lstStyle/>
              <a:p>
                <a:pPr algn="ctr">
                  <a:lnSpc>
                    <a:spcPct val="70000"/>
                  </a:lnSpc>
                </a:pPr>
                <a:r>
                  <a:rPr lang="en-US" sz="1200" i="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Arial" pitchFamily="34" charset="0"/>
                  </a:rPr>
                  <a:t>Household Income</a:t>
                </a:r>
                <a:endParaRPr lang="en-US" sz="1200" i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13" name="AutoShape 31"/>
              <p:cNvSpPr>
                <a:spLocks noChangeArrowheads="1"/>
              </p:cNvSpPr>
              <p:nvPr/>
            </p:nvSpPr>
            <p:spPr bwMode="auto">
              <a:xfrm rot="16200000" flipV="1">
                <a:off x="3923703" y="3631602"/>
                <a:ext cx="127000" cy="229795"/>
              </a:xfrm>
              <a:prstGeom prst="upArrow">
                <a:avLst>
                  <a:gd name="adj1" fmla="val 50000"/>
                  <a:gd name="adj2" fmla="val 44643"/>
                </a:avLst>
              </a:prstGeom>
              <a:ln>
                <a:headEnd/>
                <a:tailEnd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none" lIns="90000" tIns="46800" rIns="90000" bIns="46800" anchor="ctr"/>
              <a:lstStyle/>
              <a:p>
                <a:pPr algn="ctr"/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14" name="AutoShape 32"/>
              <p:cNvSpPr>
                <a:spLocks noChangeArrowheads="1"/>
              </p:cNvSpPr>
              <p:nvPr/>
            </p:nvSpPr>
            <p:spPr bwMode="auto">
              <a:xfrm rot="16200000" flipV="1">
                <a:off x="3932172" y="4414769"/>
                <a:ext cx="132288" cy="258374"/>
              </a:xfrm>
              <a:prstGeom prst="upArrow">
                <a:avLst>
                  <a:gd name="adj1" fmla="val 50000"/>
                  <a:gd name="adj2" fmla="val 44643"/>
                </a:avLst>
              </a:prstGeom>
              <a:ln>
                <a:headEnd/>
                <a:tailEnd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none" lIns="90000" tIns="46800" rIns="90000" bIns="46800" anchor="ctr"/>
              <a:lstStyle/>
              <a:p>
                <a:pPr algn="ctr"/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118" name="Text Box 15"/>
            <p:cNvSpPr txBox="1">
              <a:spLocks noChangeArrowheads="1"/>
            </p:cNvSpPr>
            <p:nvPr/>
          </p:nvSpPr>
          <p:spPr bwMode="auto">
            <a:xfrm>
              <a:off x="2603483" y="3886079"/>
              <a:ext cx="1203325" cy="22653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90000" tIns="46800" rIns="90000" bIns="4680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1200" i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itchFamily="34" charset="0"/>
                </a:rPr>
                <a:t>Retail Sales</a:t>
              </a:r>
              <a:endParaRPr lang="en-US" sz="120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9" name="Text Box 16"/>
            <p:cNvSpPr txBox="1">
              <a:spLocks noChangeArrowheads="1"/>
            </p:cNvSpPr>
            <p:nvPr/>
          </p:nvSpPr>
          <p:spPr bwMode="auto">
            <a:xfrm>
              <a:off x="2600308" y="4168654"/>
              <a:ext cx="1203325" cy="22653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90000" tIns="46800" rIns="90000" bIns="4680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1200" i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itchFamily="34" charset="0"/>
                </a:rPr>
                <a:t>Skill Levels</a:t>
              </a:r>
              <a:endParaRPr lang="en-US" sz="120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0" name="AutoShape 28"/>
            <p:cNvSpPr>
              <a:spLocks noChangeArrowheads="1"/>
            </p:cNvSpPr>
            <p:nvPr/>
          </p:nvSpPr>
          <p:spPr bwMode="auto">
            <a:xfrm rot="5400000">
              <a:off x="3938571" y="4155775"/>
              <a:ext cx="133350" cy="238125"/>
            </a:xfrm>
            <a:prstGeom prst="upArrow">
              <a:avLst>
                <a:gd name="adj1" fmla="val 50000"/>
                <a:gd name="adj2" fmla="val 44643"/>
              </a:avLst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lIns="90000" tIns="46800" rIns="90000" bIns="4680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1" name="AutoShape 29"/>
            <p:cNvSpPr>
              <a:spLocks noChangeArrowheads="1"/>
            </p:cNvSpPr>
            <p:nvPr/>
          </p:nvSpPr>
          <p:spPr bwMode="auto">
            <a:xfrm rot="5400000">
              <a:off x="3935396" y="3885151"/>
              <a:ext cx="133350" cy="238125"/>
            </a:xfrm>
            <a:prstGeom prst="upArrow">
              <a:avLst>
                <a:gd name="adj1" fmla="val 50000"/>
                <a:gd name="adj2" fmla="val 44643"/>
              </a:avLst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lIns="90000" tIns="46800" rIns="90000" bIns="4680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2"/>
          <p:cNvGrpSpPr/>
          <p:nvPr/>
        </p:nvGrpSpPr>
        <p:grpSpPr>
          <a:xfrm>
            <a:off x="-4253831" y="1576744"/>
            <a:ext cx="17918455" cy="4947060"/>
            <a:chOff x="-4253831" y="1576744"/>
            <a:chExt cx="17918455" cy="4947060"/>
          </a:xfrm>
        </p:grpSpPr>
        <p:grpSp>
          <p:nvGrpSpPr>
            <p:cNvPr id="4" name="Group 76"/>
            <p:cNvGrpSpPr/>
            <p:nvPr/>
          </p:nvGrpSpPr>
          <p:grpSpPr>
            <a:xfrm>
              <a:off x="1443339" y="1576744"/>
              <a:ext cx="6433818" cy="1307962"/>
              <a:chOff x="1443339" y="1576744"/>
              <a:chExt cx="6433818" cy="1307962"/>
            </a:xfrm>
          </p:grpSpPr>
          <p:sp>
            <p:nvSpPr>
              <p:cNvPr id="78" name="Rectangle 77"/>
              <p:cNvSpPr>
                <a:spLocks noChangeArrowheads="1"/>
              </p:cNvSpPr>
              <p:nvPr/>
            </p:nvSpPr>
            <p:spPr bwMode="auto">
              <a:xfrm>
                <a:off x="3627456" y="2284631"/>
                <a:ext cx="2059912" cy="600075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lIns="90000" tIns="46800" rIns="90000" bIns="46800" anchor="ctr"/>
              <a:lstStyle/>
              <a:p>
                <a:pPr algn="ctr">
                  <a:lnSpc>
                    <a:spcPct val="70000"/>
                  </a:lnSpc>
                </a:pPr>
                <a:r>
                  <a:rPr lang="en-US" sz="1400" i="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Arial" pitchFamily="34" charset="0"/>
                  </a:rPr>
                  <a:t>Economic Module</a:t>
                </a:r>
              </a:p>
              <a:p>
                <a:pPr algn="ctr">
                  <a:lnSpc>
                    <a:spcPct val="70000"/>
                  </a:lnSpc>
                </a:pPr>
                <a:endParaRPr lang="en-US" sz="800" i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itchFamily="34" charset="0"/>
                </a:endParaRPr>
              </a:p>
              <a:p>
                <a:pPr algn="ctr">
                  <a:lnSpc>
                    <a:spcPct val="70000"/>
                  </a:lnSpc>
                </a:pPr>
                <a:r>
                  <a:rPr lang="en-US" sz="1100" i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</a:rPr>
                  <a:t>Econometric Sectoral Model</a:t>
                </a:r>
                <a:endParaRPr lang="en-US" sz="1100" i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79" name="Text Box 8"/>
              <p:cNvSpPr txBox="1">
                <a:spLocks noChangeArrowheads="1"/>
              </p:cNvSpPr>
              <p:nvPr/>
            </p:nvSpPr>
            <p:spPr bwMode="auto">
              <a:xfrm>
                <a:off x="2285926" y="1576744"/>
                <a:ext cx="2193925" cy="355804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90000" tIns="46800" rIns="90000" bIns="46800">
                <a:spAutoFit/>
              </a:bodyPr>
              <a:lstStyle/>
              <a:p>
                <a:pPr algn="ctr">
                  <a:lnSpc>
                    <a:spcPct val="70000"/>
                  </a:lnSpc>
                </a:pPr>
                <a:r>
                  <a:rPr lang="en-US" sz="1200" i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Arial" pitchFamily="34" charset="0"/>
                  </a:rPr>
                  <a:t>Industry Specific Indicators</a:t>
                </a:r>
              </a:p>
              <a:p>
                <a:pPr algn="ctr">
                  <a:lnSpc>
                    <a:spcPct val="70000"/>
                  </a:lnSpc>
                </a:pPr>
                <a:r>
                  <a:rPr lang="en-US" sz="1200" i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Arial" pitchFamily="34" charset="0"/>
                  </a:rPr>
                  <a:t>related to output</a:t>
                </a:r>
              </a:p>
            </p:txBody>
          </p:sp>
          <p:sp>
            <p:nvSpPr>
              <p:cNvPr id="80" name="Text Box 10"/>
              <p:cNvSpPr txBox="1">
                <a:spLocks noChangeArrowheads="1"/>
              </p:cNvSpPr>
              <p:nvPr/>
            </p:nvSpPr>
            <p:spPr bwMode="auto">
              <a:xfrm>
                <a:off x="4668838" y="1579919"/>
                <a:ext cx="2822575" cy="353046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90000" tIns="46800" rIns="90000" bIns="46800">
                <a:spAutoFit/>
              </a:bodyPr>
              <a:lstStyle/>
              <a:p>
                <a:pPr algn="ctr">
                  <a:lnSpc>
                    <a:spcPct val="70000"/>
                  </a:lnSpc>
                </a:pPr>
                <a:r>
                  <a:rPr lang="en-US" sz="1200" i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Arial" pitchFamily="34" charset="0"/>
                  </a:rPr>
                  <a:t>Sectoral &amp; Structural Trends</a:t>
                </a:r>
              </a:p>
              <a:p>
                <a:pPr algn="ctr">
                  <a:lnSpc>
                    <a:spcPct val="70000"/>
                  </a:lnSpc>
                </a:pPr>
                <a:r>
                  <a:rPr lang="en-US" sz="1200" i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Arial" pitchFamily="34" charset="0"/>
                  </a:rPr>
                  <a:t>and Indicators</a:t>
                </a:r>
              </a:p>
            </p:txBody>
          </p:sp>
          <p:sp>
            <p:nvSpPr>
              <p:cNvPr id="81" name="AutoShape 44"/>
              <p:cNvSpPr>
                <a:spLocks noChangeArrowheads="1"/>
              </p:cNvSpPr>
              <p:nvPr/>
            </p:nvSpPr>
            <p:spPr bwMode="auto">
              <a:xfrm rot="10800000">
                <a:off x="5003800" y="2008544"/>
                <a:ext cx="133350" cy="238125"/>
              </a:xfrm>
              <a:prstGeom prst="upArrow">
                <a:avLst>
                  <a:gd name="adj1" fmla="val 50000"/>
                  <a:gd name="adj2" fmla="val 44643"/>
                </a:avLst>
              </a:prstGeom>
              <a:ln>
                <a:headEnd/>
                <a:tailEnd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none" lIns="90000" tIns="46800" rIns="90000" bIns="46800" anchor="ctr"/>
              <a:lstStyle/>
              <a:p>
                <a:pPr algn="ctr"/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82" name="AutoShape 45"/>
              <p:cNvSpPr>
                <a:spLocks noChangeArrowheads="1"/>
              </p:cNvSpPr>
              <p:nvPr/>
            </p:nvSpPr>
            <p:spPr bwMode="auto">
              <a:xfrm rot="10800000">
                <a:off x="4042673" y="2005369"/>
                <a:ext cx="133350" cy="238125"/>
              </a:xfrm>
              <a:prstGeom prst="upArrow">
                <a:avLst>
                  <a:gd name="adj1" fmla="val 50000"/>
                  <a:gd name="adj2" fmla="val 44643"/>
                </a:avLst>
              </a:prstGeom>
              <a:ln>
                <a:headEnd/>
                <a:tailEnd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none" lIns="90000" tIns="46800" rIns="90000" bIns="46800" anchor="ctr"/>
              <a:lstStyle/>
              <a:p>
                <a:pPr algn="ctr"/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83" name="Text Box 9"/>
              <p:cNvSpPr txBox="1">
                <a:spLocks noChangeArrowheads="1"/>
              </p:cNvSpPr>
              <p:nvPr/>
            </p:nvSpPr>
            <p:spPr bwMode="auto">
              <a:xfrm>
                <a:off x="1443339" y="2611794"/>
                <a:ext cx="1812925" cy="226538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90000" tIns="46800" rIns="90000" bIns="46800">
                <a:spAutoFit/>
              </a:bodyPr>
              <a:lstStyle/>
              <a:p>
                <a:pPr algn="ctr">
                  <a:lnSpc>
                    <a:spcPct val="70000"/>
                  </a:lnSpc>
                </a:pPr>
                <a:r>
                  <a:rPr lang="en-US" sz="1200" i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Arial" pitchFamily="34" charset="0"/>
                  </a:rPr>
                  <a:t>Commodity Trends</a:t>
                </a:r>
              </a:p>
            </p:txBody>
          </p:sp>
          <p:sp>
            <p:nvSpPr>
              <p:cNvPr id="84" name="Text Box 11"/>
              <p:cNvSpPr txBox="1">
                <a:spLocks noChangeArrowheads="1"/>
              </p:cNvSpPr>
              <p:nvPr/>
            </p:nvSpPr>
            <p:spPr bwMode="auto">
              <a:xfrm>
                <a:off x="6045182" y="2322869"/>
                <a:ext cx="1831975" cy="22378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90000" tIns="46800" rIns="90000" bIns="46800">
                <a:spAutoFit/>
              </a:bodyPr>
              <a:lstStyle/>
              <a:p>
                <a:pPr algn="ctr">
                  <a:lnSpc>
                    <a:spcPct val="70000"/>
                  </a:lnSpc>
                </a:pPr>
                <a:r>
                  <a:rPr lang="en-US" sz="1200" i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Arial" pitchFamily="34" charset="0"/>
                  </a:rPr>
                  <a:t>Global Economy</a:t>
                </a:r>
              </a:p>
            </p:txBody>
          </p:sp>
          <p:sp>
            <p:nvSpPr>
              <p:cNvPr id="85" name="Text Box 12"/>
              <p:cNvSpPr txBox="1">
                <a:spLocks noChangeArrowheads="1"/>
              </p:cNvSpPr>
              <p:nvPr/>
            </p:nvSpPr>
            <p:spPr bwMode="auto">
              <a:xfrm>
                <a:off x="6045182" y="2621319"/>
                <a:ext cx="1831975" cy="22378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90000" tIns="46800" rIns="90000" bIns="46800">
                <a:spAutoFit/>
              </a:bodyPr>
              <a:lstStyle/>
              <a:p>
                <a:pPr algn="ctr">
                  <a:lnSpc>
                    <a:spcPct val="70000"/>
                  </a:lnSpc>
                </a:pPr>
                <a:r>
                  <a:rPr lang="en-US" sz="1200" i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Arial" pitchFamily="34" charset="0"/>
                  </a:rPr>
                  <a:t>International Trade</a:t>
                </a:r>
              </a:p>
            </p:txBody>
          </p:sp>
          <p:sp>
            <p:nvSpPr>
              <p:cNvPr id="86" name="Text Box 13"/>
              <p:cNvSpPr txBox="1">
                <a:spLocks noChangeArrowheads="1"/>
              </p:cNvSpPr>
              <p:nvPr/>
            </p:nvSpPr>
            <p:spPr bwMode="auto">
              <a:xfrm>
                <a:off x="1449689" y="2322869"/>
                <a:ext cx="1800225" cy="22378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90000" tIns="46800" rIns="90000" bIns="46800">
                <a:spAutoFit/>
              </a:bodyPr>
              <a:lstStyle/>
              <a:p>
                <a:pPr algn="ctr">
                  <a:lnSpc>
                    <a:spcPct val="70000"/>
                  </a:lnSpc>
                </a:pPr>
                <a:r>
                  <a:rPr lang="en-US" sz="1200" i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Arial" pitchFamily="34" charset="0"/>
                  </a:rPr>
                  <a:t>National Accounts</a:t>
                </a:r>
              </a:p>
            </p:txBody>
          </p:sp>
          <p:sp>
            <p:nvSpPr>
              <p:cNvPr id="87" name="AutoShape 40"/>
              <p:cNvSpPr>
                <a:spLocks noChangeArrowheads="1"/>
              </p:cNvSpPr>
              <p:nvPr/>
            </p:nvSpPr>
            <p:spPr bwMode="auto">
              <a:xfrm rot="5400000">
                <a:off x="3378502" y="2306994"/>
                <a:ext cx="133350" cy="238125"/>
              </a:xfrm>
              <a:prstGeom prst="upArrow">
                <a:avLst>
                  <a:gd name="adj1" fmla="val 50000"/>
                  <a:gd name="adj2" fmla="val 44643"/>
                </a:avLst>
              </a:prstGeom>
              <a:ln>
                <a:headEnd/>
                <a:tailEnd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none" lIns="90000" tIns="46800" rIns="90000" bIns="46800" anchor="ctr"/>
              <a:lstStyle/>
              <a:p>
                <a:pPr algn="ctr"/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88" name="AutoShape 41"/>
              <p:cNvSpPr>
                <a:spLocks noChangeArrowheads="1"/>
              </p:cNvSpPr>
              <p:nvPr/>
            </p:nvSpPr>
            <p:spPr bwMode="auto">
              <a:xfrm rot="5400000">
                <a:off x="3384852" y="2570519"/>
                <a:ext cx="133350" cy="238125"/>
              </a:xfrm>
              <a:prstGeom prst="upArrow">
                <a:avLst>
                  <a:gd name="adj1" fmla="val 50000"/>
                  <a:gd name="adj2" fmla="val 44643"/>
                </a:avLst>
              </a:prstGeom>
              <a:ln>
                <a:headEnd/>
                <a:tailEnd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none" lIns="90000" tIns="46800" rIns="90000" bIns="46800" anchor="ctr"/>
              <a:lstStyle/>
              <a:p>
                <a:pPr algn="ctr"/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89" name="AutoShape 42"/>
              <p:cNvSpPr>
                <a:spLocks noChangeArrowheads="1"/>
              </p:cNvSpPr>
              <p:nvPr/>
            </p:nvSpPr>
            <p:spPr bwMode="auto">
              <a:xfrm rot="16200000">
                <a:off x="5767370" y="2313344"/>
                <a:ext cx="133350" cy="238125"/>
              </a:xfrm>
              <a:prstGeom prst="upArrow">
                <a:avLst>
                  <a:gd name="adj1" fmla="val 50000"/>
                  <a:gd name="adj2" fmla="val 44643"/>
                </a:avLst>
              </a:prstGeom>
              <a:ln>
                <a:headEnd/>
                <a:tailEnd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none" lIns="90000" tIns="46800" rIns="90000" bIns="46800" anchor="ctr"/>
              <a:lstStyle/>
              <a:p>
                <a:pPr algn="ctr"/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90" name="AutoShape 43"/>
              <p:cNvSpPr>
                <a:spLocks noChangeArrowheads="1"/>
              </p:cNvSpPr>
              <p:nvPr/>
            </p:nvSpPr>
            <p:spPr bwMode="auto">
              <a:xfrm rot="16200000">
                <a:off x="5773720" y="2576869"/>
                <a:ext cx="133350" cy="238125"/>
              </a:xfrm>
              <a:prstGeom prst="upArrow">
                <a:avLst>
                  <a:gd name="adj1" fmla="val 50000"/>
                  <a:gd name="adj2" fmla="val 44643"/>
                </a:avLst>
              </a:prstGeom>
              <a:ln>
                <a:headEnd/>
                <a:tailEnd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none" lIns="90000" tIns="46800" rIns="90000" bIns="46800" anchor="ctr"/>
              <a:lstStyle/>
              <a:p>
                <a:pPr algn="ctr"/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5" name="Group 90"/>
            <p:cNvGrpSpPr/>
            <p:nvPr/>
          </p:nvGrpSpPr>
          <p:grpSpPr>
            <a:xfrm>
              <a:off x="2270927" y="5360224"/>
              <a:ext cx="5586884" cy="1163580"/>
              <a:chOff x="2270927" y="5360224"/>
              <a:chExt cx="5586884" cy="1163580"/>
            </a:xfrm>
          </p:grpSpPr>
          <p:sp>
            <p:nvSpPr>
              <p:cNvPr id="92" name="Rectangle 91"/>
              <p:cNvSpPr>
                <a:spLocks noChangeArrowheads="1"/>
              </p:cNvSpPr>
              <p:nvPr/>
            </p:nvSpPr>
            <p:spPr bwMode="auto">
              <a:xfrm>
                <a:off x="3464860" y="5360224"/>
                <a:ext cx="2409825" cy="600075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lIns="90000" tIns="46800" rIns="90000" bIns="46800" anchor="ctr"/>
              <a:lstStyle/>
              <a:p>
                <a:pPr algn="ctr">
                  <a:lnSpc>
                    <a:spcPct val="70000"/>
                  </a:lnSpc>
                </a:pPr>
                <a:r>
                  <a:rPr lang="en-US" sz="1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</a:rPr>
                  <a:t>Demographic Module</a:t>
                </a:r>
              </a:p>
              <a:p>
                <a:pPr algn="ctr">
                  <a:lnSpc>
                    <a:spcPct val="70000"/>
                  </a:lnSpc>
                </a:pPr>
                <a:endParaRPr lang="en-US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</a:endParaRPr>
              </a:p>
              <a:p>
                <a:pPr algn="ctr">
                  <a:lnSpc>
                    <a:spcPct val="70000"/>
                  </a:lnSpc>
                </a:pPr>
                <a:r>
                  <a:rPr lang="en-US" sz="1100" i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</a:rPr>
                  <a:t>Cohort Component Model</a:t>
                </a:r>
              </a:p>
            </p:txBody>
          </p:sp>
          <p:sp>
            <p:nvSpPr>
              <p:cNvPr id="93" name="Text Box 18"/>
              <p:cNvSpPr txBox="1">
                <a:spLocks noChangeArrowheads="1"/>
              </p:cNvSpPr>
              <p:nvPr/>
            </p:nvSpPr>
            <p:spPr bwMode="auto">
              <a:xfrm>
                <a:off x="2273696" y="5447555"/>
                <a:ext cx="825500" cy="22378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90000" tIns="46800" rIns="90000" bIns="46800">
                <a:spAutoFit/>
              </a:bodyPr>
              <a:lstStyle/>
              <a:p>
                <a:pPr algn="ctr">
                  <a:lnSpc>
                    <a:spcPct val="70000"/>
                  </a:lnSpc>
                </a:pPr>
                <a:r>
                  <a:rPr lang="en-US" sz="1200" i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Arial" pitchFamily="34" charset="0"/>
                  </a:rPr>
                  <a:t>HIV</a:t>
                </a:r>
              </a:p>
            </p:txBody>
          </p:sp>
          <p:sp>
            <p:nvSpPr>
              <p:cNvPr id="94" name="Text Box 19"/>
              <p:cNvSpPr txBox="1">
                <a:spLocks noChangeArrowheads="1"/>
              </p:cNvSpPr>
              <p:nvPr/>
            </p:nvSpPr>
            <p:spPr bwMode="auto">
              <a:xfrm>
                <a:off x="2270927" y="5750749"/>
                <a:ext cx="824046" cy="22378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lIns="90000" tIns="46800" rIns="90000" bIns="46800">
                <a:spAutoFit/>
              </a:bodyPr>
              <a:lstStyle/>
              <a:p>
                <a:pPr algn="ctr">
                  <a:lnSpc>
                    <a:spcPct val="70000"/>
                  </a:lnSpc>
                </a:pPr>
                <a:r>
                  <a:rPr lang="en-US" sz="1200" i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Arial" pitchFamily="34" charset="0"/>
                  </a:rPr>
                  <a:t>Fertility</a:t>
                </a:r>
              </a:p>
            </p:txBody>
          </p:sp>
          <p:sp>
            <p:nvSpPr>
              <p:cNvPr id="95" name="Text Box 20"/>
              <p:cNvSpPr txBox="1">
                <a:spLocks noChangeArrowheads="1"/>
              </p:cNvSpPr>
              <p:nvPr/>
            </p:nvSpPr>
            <p:spPr bwMode="auto">
              <a:xfrm>
                <a:off x="3644845" y="6300024"/>
                <a:ext cx="974725" cy="22378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90000" tIns="46800" rIns="90000" bIns="46800">
                <a:spAutoFit/>
              </a:bodyPr>
              <a:lstStyle/>
              <a:p>
                <a:pPr algn="ctr">
                  <a:lnSpc>
                    <a:spcPct val="70000"/>
                  </a:lnSpc>
                </a:pPr>
                <a:r>
                  <a:rPr lang="en-US" sz="1200" i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Arial" pitchFamily="34" charset="0"/>
                  </a:rPr>
                  <a:t>Migration</a:t>
                </a:r>
              </a:p>
            </p:txBody>
          </p:sp>
          <p:sp>
            <p:nvSpPr>
              <p:cNvPr id="96" name="Text Box 21"/>
              <p:cNvSpPr txBox="1">
                <a:spLocks noChangeArrowheads="1"/>
              </p:cNvSpPr>
              <p:nvPr/>
            </p:nvSpPr>
            <p:spPr bwMode="auto">
              <a:xfrm>
                <a:off x="6257273" y="5725349"/>
                <a:ext cx="1600538" cy="22378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lIns="90000" tIns="46800" rIns="90000" bIns="46800">
                <a:spAutoFit/>
              </a:bodyPr>
              <a:lstStyle/>
              <a:p>
                <a:pPr algn="ctr">
                  <a:lnSpc>
                    <a:spcPct val="70000"/>
                  </a:lnSpc>
                </a:pPr>
                <a:r>
                  <a:rPr lang="en-US" sz="1200" i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Arial" pitchFamily="34" charset="0"/>
                  </a:rPr>
                  <a:t>Age distribution</a:t>
                </a:r>
              </a:p>
            </p:txBody>
          </p:sp>
          <p:sp>
            <p:nvSpPr>
              <p:cNvPr id="97" name="Text Box 22"/>
              <p:cNvSpPr txBox="1">
                <a:spLocks noChangeArrowheads="1"/>
              </p:cNvSpPr>
              <p:nvPr/>
            </p:nvSpPr>
            <p:spPr bwMode="auto">
              <a:xfrm>
                <a:off x="6254098" y="5445949"/>
                <a:ext cx="1593665" cy="22378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lIns="90000" tIns="46800" rIns="90000" bIns="46800">
                <a:spAutoFit/>
              </a:bodyPr>
              <a:lstStyle/>
              <a:p>
                <a:pPr algn="ctr">
                  <a:lnSpc>
                    <a:spcPct val="70000"/>
                  </a:lnSpc>
                </a:pPr>
                <a:r>
                  <a:rPr lang="en-US" sz="1200" i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Arial" pitchFamily="34" charset="0"/>
                  </a:rPr>
                  <a:t>Life expectancy</a:t>
                </a:r>
              </a:p>
            </p:txBody>
          </p:sp>
          <p:sp>
            <p:nvSpPr>
              <p:cNvPr id="98" name="AutoShape 35"/>
              <p:cNvSpPr>
                <a:spLocks noChangeArrowheads="1"/>
              </p:cNvSpPr>
              <p:nvPr/>
            </p:nvSpPr>
            <p:spPr bwMode="auto">
              <a:xfrm rot="16200000">
                <a:off x="5995336" y="5423724"/>
                <a:ext cx="133350" cy="238125"/>
              </a:xfrm>
              <a:prstGeom prst="upArrow">
                <a:avLst>
                  <a:gd name="adj1" fmla="val 50000"/>
                  <a:gd name="adj2" fmla="val 44643"/>
                </a:avLst>
              </a:prstGeom>
              <a:ln>
                <a:headEnd/>
                <a:tailEnd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none" lIns="90000" tIns="46800" rIns="90000" bIns="46800" anchor="ctr"/>
              <a:lstStyle/>
              <a:p>
                <a:pPr algn="ctr"/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99" name="AutoShape 36"/>
              <p:cNvSpPr>
                <a:spLocks noChangeArrowheads="1"/>
              </p:cNvSpPr>
              <p:nvPr/>
            </p:nvSpPr>
            <p:spPr bwMode="auto">
              <a:xfrm rot="16200000">
                <a:off x="5991638" y="5687249"/>
                <a:ext cx="133350" cy="238125"/>
              </a:xfrm>
              <a:prstGeom prst="upArrow">
                <a:avLst>
                  <a:gd name="adj1" fmla="val 50000"/>
                  <a:gd name="adj2" fmla="val 44643"/>
                </a:avLst>
              </a:prstGeom>
              <a:ln>
                <a:headEnd/>
                <a:tailEnd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none" lIns="90000" tIns="46800" rIns="90000" bIns="46800" anchor="ctr"/>
              <a:lstStyle/>
              <a:p>
                <a:pPr algn="ctr"/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00" name="AutoShape 37"/>
              <p:cNvSpPr>
                <a:spLocks noChangeArrowheads="1"/>
              </p:cNvSpPr>
              <p:nvPr/>
            </p:nvSpPr>
            <p:spPr bwMode="auto">
              <a:xfrm rot="5400000">
                <a:off x="3220909" y="5449124"/>
                <a:ext cx="133350" cy="238125"/>
              </a:xfrm>
              <a:prstGeom prst="upArrow">
                <a:avLst>
                  <a:gd name="adj1" fmla="val 50000"/>
                  <a:gd name="adj2" fmla="val 44643"/>
                </a:avLst>
              </a:prstGeom>
              <a:ln>
                <a:headEnd/>
                <a:tailEnd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none" lIns="90000" tIns="46800" rIns="90000" bIns="46800" anchor="ctr"/>
              <a:lstStyle/>
              <a:p>
                <a:pPr algn="ctr"/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01" name="AutoShape 38"/>
              <p:cNvSpPr>
                <a:spLocks noChangeArrowheads="1"/>
              </p:cNvSpPr>
              <p:nvPr/>
            </p:nvSpPr>
            <p:spPr bwMode="auto">
              <a:xfrm rot="5400000">
                <a:off x="3217211" y="5712649"/>
                <a:ext cx="133350" cy="238125"/>
              </a:xfrm>
              <a:prstGeom prst="upArrow">
                <a:avLst>
                  <a:gd name="adj1" fmla="val 50000"/>
                  <a:gd name="adj2" fmla="val 44643"/>
                </a:avLst>
              </a:prstGeom>
              <a:ln>
                <a:headEnd/>
                <a:tailEnd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none" lIns="90000" tIns="46800" rIns="90000" bIns="46800" anchor="ctr"/>
              <a:lstStyle/>
              <a:p>
                <a:pPr algn="ctr"/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02" name="AutoShape 39"/>
              <p:cNvSpPr>
                <a:spLocks noChangeArrowheads="1"/>
              </p:cNvSpPr>
              <p:nvPr/>
            </p:nvSpPr>
            <p:spPr bwMode="auto">
              <a:xfrm>
                <a:off x="4068707" y="6007924"/>
                <a:ext cx="133350" cy="238125"/>
              </a:xfrm>
              <a:prstGeom prst="upArrow">
                <a:avLst>
                  <a:gd name="adj1" fmla="val 50000"/>
                  <a:gd name="adj2" fmla="val 44643"/>
                </a:avLst>
              </a:prstGeom>
              <a:ln>
                <a:headEnd/>
                <a:tailEnd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none" lIns="90000" tIns="46800" rIns="90000" bIns="46800" anchor="ctr"/>
              <a:lstStyle/>
              <a:p>
                <a:pPr algn="ctr"/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03" name="Text Box 55"/>
              <p:cNvSpPr txBox="1">
                <a:spLocks noChangeArrowheads="1"/>
              </p:cNvSpPr>
              <p:nvPr/>
            </p:nvSpPr>
            <p:spPr bwMode="auto">
              <a:xfrm>
                <a:off x="4732153" y="6296849"/>
                <a:ext cx="1089025" cy="22378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90000" tIns="46800" rIns="90000" bIns="46800">
                <a:spAutoFit/>
              </a:bodyPr>
              <a:lstStyle/>
              <a:p>
                <a:pPr algn="ctr">
                  <a:lnSpc>
                    <a:spcPct val="70000"/>
                  </a:lnSpc>
                </a:pPr>
                <a:r>
                  <a:rPr lang="en-US" sz="1200" i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Arial" pitchFamily="34" charset="0"/>
                  </a:rPr>
                  <a:t>Mortality</a:t>
                </a:r>
              </a:p>
            </p:txBody>
          </p:sp>
          <p:sp>
            <p:nvSpPr>
              <p:cNvPr id="104" name="AutoShape 56"/>
              <p:cNvSpPr>
                <a:spLocks noChangeArrowheads="1"/>
              </p:cNvSpPr>
              <p:nvPr/>
            </p:nvSpPr>
            <p:spPr bwMode="auto">
              <a:xfrm>
                <a:off x="5200465" y="6004749"/>
                <a:ext cx="133350" cy="238125"/>
              </a:xfrm>
              <a:prstGeom prst="upArrow">
                <a:avLst>
                  <a:gd name="adj1" fmla="val 50000"/>
                  <a:gd name="adj2" fmla="val 44643"/>
                </a:avLst>
              </a:prstGeom>
              <a:ln>
                <a:headEnd/>
                <a:tailEnd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none" lIns="90000" tIns="46800" rIns="90000" bIns="46800" anchor="ctr"/>
              <a:lstStyle/>
              <a:p>
                <a:pPr algn="ctr"/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6" name="Group 104"/>
            <p:cNvGrpSpPr/>
            <p:nvPr/>
          </p:nvGrpSpPr>
          <p:grpSpPr>
            <a:xfrm>
              <a:off x="4212403" y="2979506"/>
              <a:ext cx="883579" cy="2291137"/>
              <a:chOff x="4212403" y="2979506"/>
              <a:chExt cx="883579" cy="2291137"/>
            </a:xfrm>
          </p:grpSpPr>
          <p:sp>
            <p:nvSpPr>
              <p:cNvPr id="106" name="AutoShape 47"/>
              <p:cNvSpPr>
                <a:spLocks noChangeArrowheads="1"/>
              </p:cNvSpPr>
              <p:nvPr/>
            </p:nvSpPr>
            <p:spPr bwMode="auto">
              <a:xfrm>
                <a:off x="4518807" y="4558069"/>
                <a:ext cx="285750" cy="712574"/>
              </a:xfrm>
              <a:prstGeom prst="upDownArrow">
                <a:avLst>
                  <a:gd name="adj1" fmla="val 50000"/>
                  <a:gd name="adj2" fmla="val 42000"/>
                </a:avLst>
              </a:prstGeom>
              <a:ln>
                <a:headEnd/>
                <a:tailEnd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none" lIns="90000" tIns="46800" rIns="90000" bIns="46800" anchor="ctr"/>
              <a:lstStyle/>
              <a:p>
                <a:pPr algn="ctr"/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07" name="AutoShape 48"/>
              <p:cNvSpPr>
                <a:spLocks noChangeArrowheads="1"/>
              </p:cNvSpPr>
              <p:nvPr/>
            </p:nvSpPr>
            <p:spPr bwMode="auto">
              <a:xfrm>
                <a:off x="4506107" y="2979506"/>
                <a:ext cx="285750" cy="773701"/>
              </a:xfrm>
              <a:prstGeom prst="upDownArrow">
                <a:avLst>
                  <a:gd name="adj1" fmla="val 50000"/>
                  <a:gd name="adj2" fmla="val 42000"/>
                </a:avLst>
              </a:prstGeom>
              <a:ln>
                <a:headEnd/>
                <a:tailEnd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none" lIns="90000" tIns="46800" rIns="90000" bIns="46800" anchor="ctr"/>
              <a:lstStyle/>
              <a:p>
                <a:pPr algn="ctr"/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08" name="Rectangle 107"/>
              <p:cNvSpPr>
                <a:spLocks noChangeArrowheads="1"/>
              </p:cNvSpPr>
              <p:nvPr/>
            </p:nvSpPr>
            <p:spPr bwMode="auto">
              <a:xfrm>
                <a:off x="4212403" y="3859569"/>
                <a:ext cx="883579" cy="600075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lIns="90000" tIns="46800" rIns="90000" bIns="46800" anchor="ctr"/>
              <a:lstStyle/>
              <a:p>
                <a:pPr algn="ctr">
                  <a:lnSpc>
                    <a:spcPct val="70000"/>
                  </a:lnSpc>
                </a:pPr>
                <a:r>
                  <a:rPr lang="en-US" sz="1400" i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Arial" pitchFamily="34" charset="0"/>
                  </a:rPr>
                  <a:t>Income</a:t>
                </a:r>
              </a:p>
              <a:p>
                <a:pPr algn="ctr">
                  <a:lnSpc>
                    <a:spcPct val="70000"/>
                  </a:lnSpc>
                </a:pPr>
                <a:r>
                  <a:rPr lang="en-US" sz="1400" i="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Arial" pitchFamily="34" charset="0"/>
                  </a:rPr>
                  <a:t>Module</a:t>
                </a:r>
                <a:endParaRPr lang="en-US" sz="1400" i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7" name="Group 108"/>
            <p:cNvGrpSpPr/>
            <p:nvPr/>
          </p:nvGrpSpPr>
          <p:grpSpPr>
            <a:xfrm>
              <a:off x="5167901" y="3216632"/>
              <a:ext cx="3508234" cy="1795552"/>
              <a:chOff x="5167901" y="3216632"/>
              <a:chExt cx="3508234" cy="1795552"/>
            </a:xfrm>
          </p:grpSpPr>
          <p:grpSp>
            <p:nvGrpSpPr>
              <p:cNvPr id="8" name="Group 82"/>
              <p:cNvGrpSpPr/>
              <p:nvPr/>
            </p:nvGrpSpPr>
            <p:grpSpPr>
              <a:xfrm>
                <a:off x="5352626" y="3216632"/>
                <a:ext cx="3323509" cy="1795552"/>
                <a:chOff x="5352626" y="3216632"/>
                <a:chExt cx="3323509" cy="1795552"/>
              </a:xfrm>
            </p:grpSpPr>
            <p:sp>
              <p:nvSpPr>
                <p:cNvPr id="112" name="AutoShape 52"/>
                <p:cNvSpPr>
                  <a:spLocks noChangeArrowheads="1"/>
                </p:cNvSpPr>
                <p:nvPr/>
              </p:nvSpPr>
              <p:spPr bwMode="auto">
                <a:xfrm rot="18616321" flipH="1">
                  <a:off x="5762201" y="2807057"/>
                  <a:ext cx="285750" cy="1104900"/>
                </a:xfrm>
                <a:prstGeom prst="upDownArrow">
                  <a:avLst>
                    <a:gd name="adj1" fmla="val 50000"/>
                    <a:gd name="adj2" fmla="val 77333"/>
                  </a:avLst>
                </a:prstGeom>
                <a:ln>
                  <a:headEnd/>
                  <a:tailEnd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wrap="none" lIns="90000" tIns="46800" rIns="90000" bIns="46800" anchor="ctr"/>
                <a:lstStyle/>
                <a:p>
                  <a:pPr algn="ctr"/>
                  <a:endParaRPr 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113" name="AutoShape 53"/>
                <p:cNvSpPr>
                  <a:spLocks noChangeArrowheads="1"/>
                </p:cNvSpPr>
                <p:nvPr/>
              </p:nvSpPr>
              <p:spPr bwMode="auto">
                <a:xfrm rot="2983679" flipH="1" flipV="1">
                  <a:off x="5769300" y="4316859"/>
                  <a:ext cx="285750" cy="1104900"/>
                </a:xfrm>
                <a:prstGeom prst="upDownArrow">
                  <a:avLst>
                    <a:gd name="adj1" fmla="val 50000"/>
                    <a:gd name="adj2" fmla="val 77333"/>
                  </a:avLst>
                </a:prstGeom>
                <a:ln>
                  <a:headEnd/>
                  <a:tailEnd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wrap="none" lIns="90000" tIns="46800" rIns="90000" bIns="46800" anchor="ctr"/>
                <a:lstStyle/>
                <a:p>
                  <a:pPr algn="ctr"/>
                  <a:endParaRPr 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114" name="Rectangle 113"/>
                <p:cNvSpPr>
                  <a:spLocks noChangeArrowheads="1"/>
                </p:cNvSpPr>
                <p:nvPr/>
              </p:nvSpPr>
              <p:spPr bwMode="auto">
                <a:xfrm>
                  <a:off x="5747075" y="3837344"/>
                  <a:ext cx="1057275" cy="600075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 lIns="90000" tIns="46800" rIns="90000" bIns="46800" anchor="ctr"/>
                <a:lstStyle/>
                <a:p>
                  <a:pPr algn="ctr">
                    <a:lnSpc>
                      <a:spcPct val="70000"/>
                    </a:lnSpc>
                  </a:pPr>
                  <a:r>
                    <a:rPr lang="en-US" sz="1400" i="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latin typeface="Arial" pitchFamily="34" charset="0"/>
                    </a:rPr>
                    <a:t>Labour Module</a:t>
                  </a:r>
                  <a:endParaRPr lang="en-US" sz="1400" i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115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7194786" y="4161033"/>
                  <a:ext cx="1471612" cy="22378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wrap="square" lIns="90000" tIns="46800" rIns="90000" bIns="46800">
                  <a:spAutoFit/>
                </a:bodyPr>
                <a:lstStyle/>
                <a:p>
                  <a:pPr algn="ctr">
                    <a:lnSpc>
                      <a:spcPct val="70000"/>
                    </a:lnSpc>
                  </a:pPr>
                  <a:r>
                    <a:rPr lang="en-US" sz="1200" i="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latin typeface="Arial" pitchFamily="34" charset="0"/>
                    </a:rPr>
                    <a:t>Remuneration</a:t>
                  </a:r>
                </a:p>
              </p:txBody>
            </p:sp>
            <p:sp>
              <p:nvSpPr>
                <p:cNvPr id="116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7180588" y="4465815"/>
                  <a:ext cx="1495547" cy="352765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wrap="square" lIns="90000" tIns="46800" rIns="90000" bIns="46800">
                  <a:spAutoFit/>
                </a:bodyPr>
                <a:lstStyle/>
                <a:p>
                  <a:pPr algn="ctr">
                    <a:lnSpc>
                      <a:spcPct val="70000"/>
                    </a:lnSpc>
                  </a:pPr>
                  <a:r>
                    <a:rPr lang="en-US" sz="1200" i="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latin typeface="Arial" pitchFamily="34" charset="0"/>
                    </a:rPr>
                    <a:t>Formal / Informal</a:t>
                  </a:r>
                </a:p>
                <a:p>
                  <a:pPr algn="ctr">
                    <a:lnSpc>
                      <a:spcPct val="70000"/>
                    </a:lnSpc>
                  </a:pPr>
                  <a:r>
                    <a:rPr lang="en-US" sz="1200" i="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latin typeface="Arial" pitchFamily="34" charset="0"/>
                    </a:rPr>
                    <a:t>Employment</a:t>
                  </a:r>
                </a:p>
              </p:txBody>
            </p:sp>
            <p:sp>
              <p:nvSpPr>
                <p:cNvPr id="117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7180588" y="3554858"/>
                  <a:ext cx="1460500" cy="22378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wrap="square" lIns="90000" tIns="46800" rIns="90000" bIns="46800">
                  <a:spAutoFit/>
                </a:bodyPr>
                <a:lstStyle/>
                <a:p>
                  <a:pPr algn="ctr">
                    <a:lnSpc>
                      <a:spcPct val="70000"/>
                    </a:lnSpc>
                  </a:pPr>
                  <a:r>
                    <a:rPr lang="en-US" sz="1200" i="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latin typeface="Arial" pitchFamily="34" charset="0"/>
                    </a:rPr>
                    <a:t>Unemployment</a:t>
                  </a:r>
                </a:p>
              </p:txBody>
            </p:sp>
            <p:sp>
              <p:nvSpPr>
                <p:cNvPr id="118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7190113" y="3863083"/>
                  <a:ext cx="1460500" cy="22378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wrap="square" lIns="90000" tIns="46800" rIns="90000" bIns="46800">
                  <a:spAutoFit/>
                </a:bodyPr>
                <a:lstStyle/>
                <a:p>
                  <a:pPr algn="ctr">
                    <a:lnSpc>
                      <a:spcPct val="70000"/>
                    </a:lnSpc>
                  </a:pPr>
                  <a:r>
                    <a:rPr lang="en-US" sz="1200" i="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latin typeface="Arial" pitchFamily="34" charset="0"/>
                    </a:rPr>
                    <a:t>Absorption</a:t>
                  </a:r>
                </a:p>
              </p:txBody>
            </p:sp>
            <p:sp>
              <p:nvSpPr>
                <p:cNvPr id="119" name="AutoShape 31"/>
                <p:cNvSpPr>
                  <a:spLocks noChangeArrowheads="1"/>
                </p:cNvSpPr>
                <p:nvPr/>
              </p:nvSpPr>
              <p:spPr bwMode="auto">
                <a:xfrm rot="16200000">
                  <a:off x="6925001" y="4148494"/>
                  <a:ext cx="133350" cy="238125"/>
                </a:xfrm>
                <a:prstGeom prst="upArrow">
                  <a:avLst>
                    <a:gd name="adj1" fmla="val 50000"/>
                    <a:gd name="adj2" fmla="val 44643"/>
                  </a:avLst>
                </a:prstGeom>
                <a:ln>
                  <a:headEnd/>
                  <a:tailEnd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wrap="none" lIns="90000" tIns="46800" rIns="90000" bIns="46800" anchor="ctr"/>
                <a:lstStyle/>
                <a:p>
                  <a:pPr algn="ctr"/>
                  <a:endParaRPr 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120" name="AutoShape 32"/>
                <p:cNvSpPr>
                  <a:spLocks noChangeArrowheads="1"/>
                </p:cNvSpPr>
                <p:nvPr/>
              </p:nvSpPr>
              <p:spPr bwMode="auto">
                <a:xfrm rot="16200000">
                  <a:off x="6921826" y="3888144"/>
                  <a:ext cx="133350" cy="238125"/>
                </a:xfrm>
                <a:prstGeom prst="upArrow">
                  <a:avLst>
                    <a:gd name="adj1" fmla="val 50000"/>
                    <a:gd name="adj2" fmla="val 44643"/>
                  </a:avLst>
                </a:prstGeom>
                <a:ln>
                  <a:headEnd/>
                  <a:tailEnd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wrap="none" lIns="90000" tIns="46800" rIns="90000" bIns="46800" anchor="ctr"/>
                <a:lstStyle/>
                <a:p>
                  <a:pPr algn="ctr"/>
                  <a:endParaRPr 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121" name="AutoShape 33"/>
                <p:cNvSpPr>
                  <a:spLocks noChangeArrowheads="1"/>
                </p:cNvSpPr>
                <p:nvPr/>
              </p:nvSpPr>
              <p:spPr bwMode="auto">
                <a:xfrm rot="14162599">
                  <a:off x="6902776" y="3659544"/>
                  <a:ext cx="133350" cy="238125"/>
                </a:xfrm>
                <a:prstGeom prst="upArrow">
                  <a:avLst>
                    <a:gd name="adj1" fmla="val 50000"/>
                    <a:gd name="adj2" fmla="val 44643"/>
                  </a:avLst>
                </a:prstGeom>
                <a:ln>
                  <a:headEnd/>
                  <a:tailEnd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wrap="none" lIns="90000" tIns="46800" rIns="90000" bIns="46800" anchor="ctr"/>
                <a:lstStyle/>
                <a:p>
                  <a:pPr algn="ctr"/>
                  <a:endParaRPr 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122" name="AutoShape 34"/>
                <p:cNvSpPr>
                  <a:spLocks noChangeArrowheads="1"/>
                </p:cNvSpPr>
                <p:nvPr/>
              </p:nvSpPr>
              <p:spPr bwMode="auto">
                <a:xfrm rot="17893850">
                  <a:off x="6899601" y="4380269"/>
                  <a:ext cx="133350" cy="238125"/>
                </a:xfrm>
                <a:prstGeom prst="upArrow">
                  <a:avLst>
                    <a:gd name="adj1" fmla="val 50000"/>
                    <a:gd name="adj2" fmla="val 44643"/>
                  </a:avLst>
                </a:prstGeom>
                <a:ln>
                  <a:headEnd/>
                  <a:tailEnd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wrap="none" lIns="90000" tIns="46800" rIns="90000" bIns="46800" anchor="ctr"/>
                <a:lstStyle/>
                <a:p>
                  <a:pPr algn="ctr"/>
                  <a:endParaRPr 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p:grpSp>
          <p:sp>
            <p:nvSpPr>
              <p:cNvPr id="111" name="AutoShape 49"/>
              <p:cNvSpPr>
                <a:spLocks noChangeArrowheads="1"/>
              </p:cNvSpPr>
              <p:nvPr/>
            </p:nvSpPr>
            <p:spPr bwMode="auto">
              <a:xfrm rot="16200000">
                <a:off x="5297294" y="3860352"/>
                <a:ext cx="285750" cy="544535"/>
              </a:xfrm>
              <a:prstGeom prst="upDownArrow">
                <a:avLst>
                  <a:gd name="adj1" fmla="val 50000"/>
                  <a:gd name="adj2" fmla="val 42000"/>
                </a:avLst>
              </a:prstGeom>
              <a:ln>
                <a:headEnd/>
                <a:tailEnd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none" lIns="90000" tIns="46800" rIns="90000" bIns="46800" anchor="ctr"/>
              <a:lstStyle/>
              <a:p>
                <a:pPr algn="ctr"/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9" name="Group 122"/>
            <p:cNvGrpSpPr/>
            <p:nvPr/>
          </p:nvGrpSpPr>
          <p:grpSpPr>
            <a:xfrm>
              <a:off x="679460" y="3208034"/>
              <a:ext cx="3469593" cy="1800975"/>
              <a:chOff x="679460" y="3208034"/>
              <a:chExt cx="3469593" cy="1800975"/>
            </a:xfrm>
          </p:grpSpPr>
          <p:sp>
            <p:nvSpPr>
              <p:cNvPr id="124" name="Rectangle 55"/>
              <p:cNvSpPr>
                <a:spLocks noChangeArrowheads="1"/>
              </p:cNvSpPr>
              <p:nvPr/>
            </p:nvSpPr>
            <p:spPr bwMode="auto">
              <a:xfrm>
                <a:off x="2317889" y="3820800"/>
                <a:ext cx="1228725" cy="600075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lIns="90000" tIns="46800" rIns="90000" bIns="46800" anchor="ctr"/>
              <a:lstStyle/>
              <a:p>
                <a:pPr algn="ctr">
                  <a:lnSpc>
                    <a:spcPct val="70000"/>
                  </a:lnSpc>
                </a:pPr>
                <a:r>
                  <a:rPr lang="en-US" sz="1400" i="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Arial" pitchFamily="34" charset="0"/>
                  </a:rPr>
                  <a:t>Development Module</a:t>
                </a:r>
                <a:endParaRPr lang="en-US" sz="1400" i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25" name="AutoShape 54"/>
              <p:cNvSpPr>
                <a:spLocks noChangeArrowheads="1"/>
              </p:cNvSpPr>
              <p:nvPr/>
            </p:nvSpPr>
            <p:spPr bwMode="auto">
              <a:xfrm rot="18616321" flipV="1">
                <a:off x="3331460" y="4313684"/>
                <a:ext cx="285750" cy="1104900"/>
              </a:xfrm>
              <a:prstGeom prst="upDownArrow">
                <a:avLst>
                  <a:gd name="adj1" fmla="val 50000"/>
                  <a:gd name="adj2" fmla="val 77333"/>
                </a:avLst>
              </a:prstGeom>
              <a:ln>
                <a:headEnd/>
                <a:tailEnd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none" lIns="90000" tIns="46800" rIns="90000" bIns="46800" anchor="ctr"/>
              <a:lstStyle/>
              <a:p>
                <a:pPr algn="ctr"/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26" name="Text Box 14"/>
              <p:cNvSpPr txBox="1">
                <a:spLocks noChangeArrowheads="1"/>
              </p:cNvSpPr>
              <p:nvPr/>
            </p:nvSpPr>
            <p:spPr bwMode="auto">
              <a:xfrm>
                <a:off x="688985" y="3565133"/>
                <a:ext cx="1190625" cy="22378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lIns="90000" tIns="46800" rIns="90000" bIns="46800">
                <a:spAutoFit/>
              </a:bodyPr>
              <a:lstStyle/>
              <a:p>
                <a:pPr algn="ctr">
                  <a:lnSpc>
                    <a:spcPct val="70000"/>
                  </a:lnSpc>
                </a:pPr>
                <a:r>
                  <a:rPr lang="en-US" sz="1200" i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Arial" pitchFamily="34" charset="0"/>
                  </a:rPr>
                  <a:t>Urbanization</a:t>
                </a:r>
              </a:p>
            </p:txBody>
          </p:sp>
          <p:sp>
            <p:nvSpPr>
              <p:cNvPr id="127" name="Text Box 15"/>
              <p:cNvSpPr txBox="1">
                <a:spLocks noChangeArrowheads="1"/>
              </p:cNvSpPr>
              <p:nvPr/>
            </p:nvSpPr>
            <p:spPr bwMode="auto">
              <a:xfrm>
                <a:off x="682635" y="3874125"/>
                <a:ext cx="1203325" cy="22378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90000" tIns="46800" rIns="90000" bIns="46800">
                <a:spAutoFit/>
              </a:bodyPr>
              <a:lstStyle/>
              <a:p>
                <a:pPr algn="ctr">
                  <a:lnSpc>
                    <a:spcPct val="70000"/>
                  </a:lnSpc>
                </a:pPr>
                <a:r>
                  <a:rPr lang="en-US" sz="1200" i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Arial" pitchFamily="34" charset="0"/>
                  </a:rPr>
                  <a:t>Poverty</a:t>
                </a:r>
              </a:p>
            </p:txBody>
          </p:sp>
          <p:sp>
            <p:nvSpPr>
              <p:cNvPr id="128" name="Text Box 16"/>
              <p:cNvSpPr txBox="1">
                <a:spLocks noChangeArrowheads="1"/>
              </p:cNvSpPr>
              <p:nvPr/>
            </p:nvSpPr>
            <p:spPr bwMode="auto">
              <a:xfrm>
                <a:off x="679460" y="4156700"/>
                <a:ext cx="1203325" cy="22378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90000" tIns="46800" rIns="90000" bIns="46800">
                <a:spAutoFit/>
              </a:bodyPr>
              <a:lstStyle/>
              <a:p>
                <a:pPr algn="ctr">
                  <a:lnSpc>
                    <a:spcPct val="70000"/>
                  </a:lnSpc>
                </a:pPr>
                <a:r>
                  <a:rPr lang="en-US" sz="1200" i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Arial" pitchFamily="34" charset="0"/>
                  </a:rPr>
                  <a:t>Education</a:t>
                </a:r>
              </a:p>
            </p:txBody>
          </p:sp>
          <p:sp>
            <p:nvSpPr>
              <p:cNvPr id="129" name="Text Box 17"/>
              <p:cNvSpPr txBox="1">
                <a:spLocks noChangeArrowheads="1"/>
              </p:cNvSpPr>
              <p:nvPr/>
            </p:nvSpPr>
            <p:spPr bwMode="auto">
              <a:xfrm>
                <a:off x="688985" y="4439275"/>
                <a:ext cx="1190625" cy="22378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90000" tIns="46800" rIns="90000" bIns="46800">
                <a:spAutoFit/>
              </a:bodyPr>
              <a:lstStyle/>
              <a:p>
                <a:pPr algn="ctr">
                  <a:lnSpc>
                    <a:spcPct val="70000"/>
                  </a:lnSpc>
                </a:pPr>
                <a:r>
                  <a:rPr lang="en-US" sz="1200" i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Arial" pitchFamily="34" charset="0"/>
                  </a:rPr>
                  <a:t>Literacy</a:t>
                </a:r>
              </a:p>
            </p:txBody>
          </p:sp>
          <p:sp>
            <p:nvSpPr>
              <p:cNvPr id="130" name="AutoShape 27"/>
              <p:cNvSpPr>
                <a:spLocks noChangeArrowheads="1"/>
              </p:cNvSpPr>
              <p:nvPr/>
            </p:nvSpPr>
            <p:spPr bwMode="auto">
              <a:xfrm rot="3362599">
                <a:off x="2049473" y="4314701"/>
                <a:ext cx="133350" cy="238125"/>
              </a:xfrm>
              <a:prstGeom prst="upArrow">
                <a:avLst>
                  <a:gd name="adj1" fmla="val 50000"/>
                  <a:gd name="adj2" fmla="val 44643"/>
                </a:avLst>
              </a:prstGeom>
              <a:ln>
                <a:headEnd/>
                <a:tailEnd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none" lIns="90000" tIns="46800" rIns="90000" bIns="46800" anchor="ctr"/>
              <a:lstStyle/>
              <a:p>
                <a:pPr algn="ctr"/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31" name="AutoShape 28"/>
              <p:cNvSpPr>
                <a:spLocks noChangeArrowheads="1"/>
              </p:cNvSpPr>
              <p:nvPr/>
            </p:nvSpPr>
            <p:spPr bwMode="auto">
              <a:xfrm rot="5400000">
                <a:off x="2017723" y="4092451"/>
                <a:ext cx="133350" cy="238125"/>
              </a:xfrm>
              <a:prstGeom prst="upArrow">
                <a:avLst>
                  <a:gd name="adj1" fmla="val 50000"/>
                  <a:gd name="adj2" fmla="val 44643"/>
                </a:avLst>
              </a:prstGeom>
              <a:ln>
                <a:headEnd/>
                <a:tailEnd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none" lIns="90000" tIns="46800" rIns="90000" bIns="46800" anchor="ctr"/>
              <a:lstStyle/>
              <a:p>
                <a:pPr algn="ctr"/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32" name="AutoShape 29"/>
              <p:cNvSpPr>
                <a:spLocks noChangeArrowheads="1"/>
              </p:cNvSpPr>
              <p:nvPr/>
            </p:nvSpPr>
            <p:spPr bwMode="auto">
              <a:xfrm rot="5400000">
                <a:off x="2014548" y="3832101"/>
                <a:ext cx="133350" cy="238125"/>
              </a:xfrm>
              <a:prstGeom prst="upArrow">
                <a:avLst>
                  <a:gd name="adj1" fmla="val 50000"/>
                  <a:gd name="adj2" fmla="val 44643"/>
                </a:avLst>
              </a:prstGeom>
              <a:ln>
                <a:headEnd/>
                <a:tailEnd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none" lIns="90000" tIns="46800" rIns="90000" bIns="46800" anchor="ctr"/>
              <a:lstStyle/>
              <a:p>
                <a:pPr algn="ctr"/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33" name="AutoShape 30"/>
              <p:cNvSpPr>
                <a:spLocks noChangeArrowheads="1"/>
              </p:cNvSpPr>
              <p:nvPr/>
            </p:nvSpPr>
            <p:spPr bwMode="auto">
              <a:xfrm rot="7093850">
                <a:off x="2046298" y="3616201"/>
                <a:ext cx="133350" cy="238125"/>
              </a:xfrm>
              <a:prstGeom prst="upArrow">
                <a:avLst>
                  <a:gd name="adj1" fmla="val 50000"/>
                  <a:gd name="adj2" fmla="val 44643"/>
                </a:avLst>
              </a:prstGeom>
              <a:ln>
                <a:headEnd/>
                <a:tailEnd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none" lIns="90000" tIns="46800" rIns="90000" bIns="46800" anchor="ctr"/>
              <a:lstStyle/>
              <a:p>
                <a:pPr algn="ctr"/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34" name="AutoShape 51"/>
              <p:cNvSpPr>
                <a:spLocks noChangeArrowheads="1"/>
              </p:cNvSpPr>
              <p:nvPr/>
            </p:nvSpPr>
            <p:spPr bwMode="auto">
              <a:xfrm rot="2983679">
                <a:off x="3324185" y="2798459"/>
                <a:ext cx="285750" cy="1104900"/>
              </a:xfrm>
              <a:prstGeom prst="upDownArrow">
                <a:avLst>
                  <a:gd name="adj1" fmla="val 50000"/>
                  <a:gd name="adj2" fmla="val 77333"/>
                </a:avLst>
              </a:prstGeom>
              <a:ln>
                <a:headEnd/>
                <a:tailEnd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none" lIns="90000" tIns="46800" rIns="90000" bIns="46800" anchor="ctr"/>
              <a:lstStyle/>
              <a:p>
                <a:pPr algn="ctr"/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35" name="AutoShape 49"/>
              <p:cNvSpPr>
                <a:spLocks noChangeArrowheads="1"/>
              </p:cNvSpPr>
              <p:nvPr/>
            </p:nvSpPr>
            <p:spPr bwMode="auto">
              <a:xfrm rot="16200000">
                <a:off x="3733911" y="3879188"/>
                <a:ext cx="285750" cy="544535"/>
              </a:xfrm>
              <a:prstGeom prst="upDownArrow">
                <a:avLst>
                  <a:gd name="adj1" fmla="val 50000"/>
                  <a:gd name="adj2" fmla="val 42000"/>
                </a:avLst>
              </a:prstGeom>
              <a:ln>
                <a:headEnd/>
                <a:tailEnd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none" lIns="90000" tIns="46800" rIns="90000" bIns="46800" anchor="ctr"/>
              <a:lstStyle/>
              <a:p>
                <a:pPr algn="ctr"/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0" name="Group 159"/>
            <p:cNvGrpSpPr/>
            <p:nvPr/>
          </p:nvGrpSpPr>
          <p:grpSpPr>
            <a:xfrm>
              <a:off x="-4253831" y="3102798"/>
              <a:ext cx="4243568" cy="1898466"/>
              <a:chOff x="-4264105" y="3102798"/>
              <a:chExt cx="4243568" cy="1898466"/>
            </a:xfrm>
          </p:grpSpPr>
          <p:grpSp>
            <p:nvGrpSpPr>
              <p:cNvPr id="11" name="Group 63"/>
              <p:cNvGrpSpPr/>
              <p:nvPr/>
            </p:nvGrpSpPr>
            <p:grpSpPr>
              <a:xfrm>
                <a:off x="-4264105" y="3102798"/>
                <a:ext cx="3614246" cy="1898466"/>
                <a:chOff x="-3657939" y="3102798"/>
                <a:chExt cx="3614246" cy="1898466"/>
              </a:xfrm>
            </p:grpSpPr>
            <p:sp>
              <p:nvSpPr>
                <p:cNvPr id="65" name="Rectangle 64"/>
                <p:cNvSpPr>
                  <a:spLocks noChangeArrowheads="1"/>
                </p:cNvSpPr>
                <p:nvPr/>
              </p:nvSpPr>
              <p:spPr bwMode="auto">
                <a:xfrm>
                  <a:off x="-2073460" y="3822021"/>
                  <a:ext cx="2029767" cy="600075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90000" tIns="46800" rIns="90000" bIns="46800" anchor="ctr"/>
                <a:lstStyle/>
                <a:p>
                  <a:pPr algn="ctr">
                    <a:lnSpc>
                      <a:spcPct val="70000"/>
                    </a:lnSpc>
                  </a:pPr>
                  <a:r>
                    <a:rPr lang="en-US" sz="1400" i="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latin typeface="Arial" pitchFamily="34" charset="0"/>
                    </a:rPr>
                    <a:t>Household Infrastructure</a:t>
                  </a:r>
                  <a:endParaRPr lang="en-US" sz="1400" i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66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-1747699" y="3102798"/>
                  <a:ext cx="1192888" cy="353046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wrap="square" lIns="90000" tIns="46800" rIns="90000" bIns="46800">
                  <a:spAutoFit/>
                </a:bodyPr>
                <a:lstStyle/>
                <a:p>
                  <a:pPr algn="ctr">
                    <a:lnSpc>
                      <a:spcPct val="70000"/>
                    </a:lnSpc>
                  </a:pPr>
                  <a:r>
                    <a:rPr lang="en-US" sz="12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itchFamily="34" charset="0"/>
                    </a:rPr>
                    <a:t>Formal Housing</a:t>
                  </a:r>
                  <a:endParaRPr lang="en-US" sz="1200" i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67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-3654764" y="3708029"/>
                  <a:ext cx="1203325" cy="226538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lIns="90000" tIns="46800" rIns="90000" bIns="46800">
                  <a:spAutoFit/>
                </a:bodyPr>
                <a:lstStyle/>
                <a:p>
                  <a:pPr algn="ctr">
                    <a:lnSpc>
                      <a:spcPct val="70000"/>
                    </a:lnSpc>
                  </a:pPr>
                  <a:r>
                    <a:rPr lang="en-US" sz="1200" i="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latin typeface="Arial" pitchFamily="34" charset="0"/>
                    </a:rPr>
                    <a:t>Sanitation</a:t>
                  </a:r>
                  <a:endParaRPr lang="en-US" sz="1200" i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68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-3657939" y="4041974"/>
                  <a:ext cx="1203325" cy="226538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lIns="90000" tIns="46800" rIns="90000" bIns="46800">
                  <a:spAutoFit/>
                </a:bodyPr>
                <a:lstStyle/>
                <a:p>
                  <a:pPr algn="ctr">
                    <a:lnSpc>
                      <a:spcPct val="70000"/>
                    </a:lnSpc>
                  </a:pPr>
                  <a:r>
                    <a:rPr lang="en-US" sz="1200" i="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latin typeface="Arial" pitchFamily="34" charset="0"/>
                    </a:rPr>
                    <a:t>Water</a:t>
                  </a:r>
                  <a:endParaRPr lang="en-US" sz="1200" i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69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-3648414" y="4324549"/>
                  <a:ext cx="1190625" cy="226538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lIns="90000" tIns="46800" rIns="90000" bIns="46800">
                  <a:spAutoFit/>
                </a:bodyPr>
                <a:lstStyle/>
                <a:p>
                  <a:pPr algn="ctr">
                    <a:lnSpc>
                      <a:spcPct val="70000"/>
                    </a:lnSpc>
                  </a:pPr>
                  <a:r>
                    <a:rPr lang="en-US" sz="1200" i="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latin typeface="Arial" pitchFamily="34" charset="0"/>
                    </a:rPr>
                    <a:t>Refuse</a:t>
                  </a:r>
                  <a:endParaRPr lang="en-US" sz="1200" i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70" name="AutoShape 28"/>
                <p:cNvSpPr>
                  <a:spLocks noChangeArrowheads="1"/>
                </p:cNvSpPr>
                <p:nvPr/>
              </p:nvSpPr>
              <p:spPr bwMode="auto">
                <a:xfrm rot="5400000">
                  <a:off x="-2319676" y="4018821"/>
                  <a:ext cx="133350" cy="238125"/>
                </a:xfrm>
                <a:prstGeom prst="upArrow">
                  <a:avLst>
                    <a:gd name="adj1" fmla="val 50000"/>
                    <a:gd name="adj2" fmla="val 44643"/>
                  </a:avLst>
                </a:prstGeom>
                <a:ln>
                  <a:headEnd/>
                  <a:tailEnd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wrap="none" lIns="90000" tIns="46800" rIns="90000" bIns="46800" anchor="ctr"/>
                <a:lstStyle/>
                <a:p>
                  <a:pPr algn="ctr"/>
                  <a:endParaRPr 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71" name="AutoShape 29"/>
                <p:cNvSpPr>
                  <a:spLocks noChangeArrowheads="1"/>
                </p:cNvSpPr>
                <p:nvPr/>
              </p:nvSpPr>
              <p:spPr bwMode="auto">
                <a:xfrm rot="5400000">
                  <a:off x="-2322851" y="3707098"/>
                  <a:ext cx="133350" cy="238125"/>
                </a:xfrm>
                <a:prstGeom prst="upArrow">
                  <a:avLst>
                    <a:gd name="adj1" fmla="val 50000"/>
                    <a:gd name="adj2" fmla="val 44643"/>
                  </a:avLst>
                </a:prstGeom>
                <a:ln>
                  <a:headEnd/>
                  <a:tailEnd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wrap="none" lIns="90000" tIns="46800" rIns="90000" bIns="46800" anchor="ctr"/>
                <a:lstStyle/>
                <a:p>
                  <a:pPr algn="ctr"/>
                  <a:endParaRPr 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72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-2037083" y="4777484"/>
                  <a:ext cx="1790502" cy="22378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wrap="square" lIns="90000" tIns="46800" rIns="90000" bIns="46800">
                  <a:spAutoFit/>
                </a:bodyPr>
                <a:lstStyle/>
                <a:p>
                  <a:pPr algn="ctr">
                    <a:lnSpc>
                      <a:spcPct val="70000"/>
                    </a:lnSpc>
                  </a:pPr>
                  <a:r>
                    <a:rPr lang="en-US" sz="1200" i="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latin typeface="Arial" pitchFamily="34" charset="0"/>
                    </a:rPr>
                    <a:t>Electricity Connections</a:t>
                  </a:r>
                  <a:endParaRPr lang="en-US" sz="1200" i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73" name="AutoShape 45"/>
                <p:cNvSpPr>
                  <a:spLocks noChangeArrowheads="1"/>
                </p:cNvSpPr>
                <p:nvPr/>
              </p:nvSpPr>
              <p:spPr bwMode="auto">
                <a:xfrm rot="10800000">
                  <a:off x="-1229691" y="3534506"/>
                  <a:ext cx="133350" cy="238125"/>
                </a:xfrm>
                <a:prstGeom prst="upArrow">
                  <a:avLst>
                    <a:gd name="adj1" fmla="val 50000"/>
                    <a:gd name="adj2" fmla="val 44643"/>
                  </a:avLst>
                </a:prstGeom>
                <a:ln>
                  <a:headEnd/>
                  <a:tailEnd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wrap="none" lIns="90000" tIns="46800" rIns="90000" bIns="46800" anchor="ctr"/>
                <a:lstStyle/>
                <a:p>
                  <a:pPr algn="ctr"/>
                  <a:endParaRPr 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74" name="AutoShape 39"/>
                <p:cNvSpPr>
                  <a:spLocks noChangeArrowheads="1"/>
                </p:cNvSpPr>
                <p:nvPr/>
              </p:nvSpPr>
              <p:spPr bwMode="auto">
                <a:xfrm>
                  <a:off x="-1224203" y="4495912"/>
                  <a:ext cx="133350" cy="238125"/>
                </a:xfrm>
                <a:prstGeom prst="upArrow">
                  <a:avLst>
                    <a:gd name="adj1" fmla="val 50000"/>
                    <a:gd name="adj2" fmla="val 44643"/>
                  </a:avLst>
                </a:prstGeom>
                <a:ln>
                  <a:headEnd/>
                  <a:tailEnd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wrap="none" lIns="90000" tIns="46800" rIns="90000" bIns="46800" anchor="ctr"/>
                <a:lstStyle/>
                <a:p>
                  <a:pPr algn="ctr"/>
                  <a:endParaRPr 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75" name="AutoShape 28"/>
                <p:cNvSpPr>
                  <a:spLocks noChangeArrowheads="1"/>
                </p:cNvSpPr>
                <p:nvPr/>
              </p:nvSpPr>
              <p:spPr bwMode="auto">
                <a:xfrm rot="5400000">
                  <a:off x="-2321386" y="4304783"/>
                  <a:ext cx="133350" cy="238125"/>
                </a:xfrm>
                <a:prstGeom prst="upArrow">
                  <a:avLst>
                    <a:gd name="adj1" fmla="val 50000"/>
                    <a:gd name="adj2" fmla="val 44643"/>
                  </a:avLst>
                </a:prstGeom>
                <a:ln>
                  <a:headEnd/>
                  <a:tailEnd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wrap="none" lIns="90000" tIns="46800" rIns="90000" bIns="46800" anchor="ctr"/>
                <a:lstStyle/>
                <a:p>
                  <a:pPr algn="ctr"/>
                  <a:endParaRPr 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p:grpSp>
          <p:sp>
            <p:nvSpPr>
              <p:cNvPr id="146" name="AutoShape 49"/>
              <p:cNvSpPr>
                <a:spLocks noChangeArrowheads="1"/>
              </p:cNvSpPr>
              <p:nvPr/>
            </p:nvSpPr>
            <p:spPr bwMode="auto">
              <a:xfrm rot="16200000">
                <a:off x="-435679" y="3826107"/>
                <a:ext cx="285750" cy="544535"/>
              </a:xfrm>
              <a:prstGeom prst="upDownArrow">
                <a:avLst>
                  <a:gd name="adj1" fmla="val 50000"/>
                  <a:gd name="adj2" fmla="val 42000"/>
                </a:avLst>
              </a:prstGeom>
              <a:ln>
                <a:headEnd/>
                <a:tailEnd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none" lIns="90000" tIns="46800" rIns="90000" bIns="46800" anchor="ctr"/>
              <a:lstStyle/>
              <a:p>
                <a:pPr algn="ctr"/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2" name="Group 161"/>
            <p:cNvGrpSpPr/>
            <p:nvPr/>
          </p:nvGrpSpPr>
          <p:grpSpPr>
            <a:xfrm>
              <a:off x="9179952" y="3152454"/>
              <a:ext cx="4484672" cy="1938024"/>
              <a:chOff x="9159404" y="3152454"/>
              <a:chExt cx="4484672" cy="1938024"/>
            </a:xfrm>
          </p:grpSpPr>
          <p:grpSp>
            <p:nvGrpSpPr>
              <p:cNvPr id="13" name="Group 157"/>
              <p:cNvGrpSpPr/>
              <p:nvPr/>
            </p:nvGrpSpPr>
            <p:grpSpPr>
              <a:xfrm>
                <a:off x="9814076" y="3152454"/>
                <a:ext cx="3830000" cy="1938024"/>
                <a:chOff x="-1397086" y="3347664"/>
                <a:chExt cx="3830000" cy="1938024"/>
              </a:xfrm>
            </p:grpSpPr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-1397086" y="3974421"/>
                  <a:ext cx="2029767" cy="600075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90000" tIns="46800" rIns="90000" bIns="46800" anchor="ctr"/>
                <a:lstStyle/>
                <a:p>
                  <a:pPr algn="ctr">
                    <a:lnSpc>
                      <a:spcPct val="70000"/>
                    </a:lnSpc>
                  </a:pPr>
                  <a:r>
                    <a:rPr lang="en-US" sz="1400" i="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latin typeface="Arial" pitchFamily="34" charset="0"/>
                    </a:rPr>
                    <a:t>Tourism Sector Module</a:t>
                  </a:r>
                  <a:endParaRPr lang="en-US" sz="1400" i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148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-1215161" y="3347664"/>
                  <a:ext cx="1459682" cy="22378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wrap="square" lIns="90000" tIns="46800" rIns="90000" bIns="46800">
                  <a:spAutoFit/>
                </a:bodyPr>
                <a:lstStyle/>
                <a:p>
                  <a:pPr algn="ctr">
                    <a:lnSpc>
                      <a:spcPct val="70000"/>
                    </a:lnSpc>
                  </a:pPr>
                  <a:r>
                    <a:rPr lang="en-US" sz="12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itchFamily="34" charset="0"/>
                    </a:rPr>
                    <a:t>Hotel Distribution</a:t>
                  </a:r>
                  <a:endParaRPr lang="en-US" sz="1200" i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149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1007976" y="3891251"/>
                  <a:ext cx="1394116" cy="228686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wrap="square" lIns="90000" tIns="46800" rIns="90000" bIns="46800">
                  <a:spAutoFit/>
                </a:bodyPr>
                <a:lstStyle/>
                <a:p>
                  <a:pPr algn="ctr">
                    <a:lnSpc>
                      <a:spcPct val="70000"/>
                    </a:lnSpc>
                  </a:pPr>
                  <a:r>
                    <a:rPr lang="en-US" sz="1200" i="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latin typeface="Arial" pitchFamily="34" charset="0"/>
                    </a:rPr>
                    <a:t>Foreign Tourists</a:t>
                  </a:r>
                  <a:endParaRPr lang="en-US" sz="1200" i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150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1004802" y="4191857"/>
                  <a:ext cx="1407564" cy="229055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wrap="square" lIns="90000" tIns="46800" rIns="90000" bIns="46800">
                  <a:spAutoFit/>
                </a:bodyPr>
                <a:lstStyle/>
                <a:p>
                  <a:pPr algn="ctr">
                    <a:lnSpc>
                      <a:spcPct val="70000"/>
                    </a:lnSpc>
                  </a:pPr>
                  <a:r>
                    <a:rPr lang="en-US" sz="1200" i="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latin typeface="Arial" pitchFamily="34" charset="0"/>
                    </a:rPr>
                    <a:t>Domestic Tourists</a:t>
                  </a:r>
                  <a:endParaRPr lang="en-US" sz="1200" i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151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993778" y="4466675"/>
                  <a:ext cx="1439136" cy="22378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wrap="square" lIns="90000" tIns="46800" rIns="90000" bIns="46800">
                  <a:spAutoFit/>
                </a:bodyPr>
                <a:lstStyle/>
                <a:p>
                  <a:pPr algn="ctr">
                    <a:lnSpc>
                      <a:spcPct val="70000"/>
                    </a:lnSpc>
                  </a:pPr>
                  <a:r>
                    <a:rPr lang="en-US" sz="1200" i="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latin typeface="Arial" pitchFamily="34" charset="0"/>
                    </a:rPr>
                    <a:t>Types of Tourism</a:t>
                  </a:r>
                  <a:endParaRPr lang="en-US" sz="1200" i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152" name="AutoShape 28"/>
                <p:cNvSpPr>
                  <a:spLocks noChangeArrowheads="1"/>
                </p:cNvSpPr>
                <p:nvPr/>
              </p:nvSpPr>
              <p:spPr bwMode="auto">
                <a:xfrm rot="5400000" flipV="1">
                  <a:off x="762604" y="4164531"/>
                  <a:ext cx="130778" cy="233532"/>
                </a:xfrm>
                <a:prstGeom prst="upArrow">
                  <a:avLst>
                    <a:gd name="adj1" fmla="val 50000"/>
                    <a:gd name="adj2" fmla="val 44643"/>
                  </a:avLst>
                </a:prstGeom>
                <a:ln>
                  <a:headEnd/>
                  <a:tailEnd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wrap="none" lIns="90000" tIns="46800" rIns="90000" bIns="46800" anchor="ctr"/>
                <a:lstStyle/>
                <a:p>
                  <a:pPr algn="ctr"/>
                  <a:endParaRPr 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153" name="AutoShape 29"/>
                <p:cNvSpPr>
                  <a:spLocks noChangeArrowheads="1"/>
                </p:cNvSpPr>
                <p:nvPr/>
              </p:nvSpPr>
              <p:spPr bwMode="auto">
                <a:xfrm rot="5400000" flipV="1">
                  <a:off x="759427" y="3893902"/>
                  <a:ext cx="130779" cy="233534"/>
                </a:xfrm>
                <a:prstGeom prst="upArrow">
                  <a:avLst>
                    <a:gd name="adj1" fmla="val 50000"/>
                    <a:gd name="adj2" fmla="val 44643"/>
                  </a:avLst>
                </a:prstGeom>
                <a:ln>
                  <a:headEnd/>
                  <a:tailEnd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wrap="none" lIns="90000" tIns="46800" rIns="90000" bIns="46800" anchor="ctr"/>
                <a:lstStyle/>
                <a:p>
                  <a:pPr algn="ctr"/>
                  <a:endParaRPr 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154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-1360709" y="4929884"/>
                  <a:ext cx="1790502" cy="355804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wrap="square" lIns="90000" tIns="46800" rIns="90000" bIns="46800">
                  <a:spAutoFit/>
                </a:bodyPr>
                <a:lstStyle/>
                <a:p>
                  <a:pPr algn="ctr">
                    <a:lnSpc>
                      <a:spcPct val="70000"/>
                    </a:lnSpc>
                  </a:pPr>
                  <a:r>
                    <a:rPr lang="en-US" sz="1200" i="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latin typeface="Arial" pitchFamily="34" charset="0"/>
                    </a:rPr>
                    <a:t>Tourism Satellite Account</a:t>
                  </a:r>
                  <a:endParaRPr lang="en-US" sz="1200" i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155" name="AutoShape 45"/>
                <p:cNvSpPr>
                  <a:spLocks noChangeArrowheads="1"/>
                </p:cNvSpPr>
                <p:nvPr/>
              </p:nvSpPr>
              <p:spPr bwMode="auto">
                <a:xfrm rot="10800000">
                  <a:off x="-553317" y="3686906"/>
                  <a:ext cx="133350" cy="238125"/>
                </a:xfrm>
                <a:prstGeom prst="upArrow">
                  <a:avLst>
                    <a:gd name="adj1" fmla="val 50000"/>
                    <a:gd name="adj2" fmla="val 44643"/>
                  </a:avLst>
                </a:prstGeom>
                <a:ln>
                  <a:headEnd/>
                  <a:tailEnd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wrap="none" lIns="90000" tIns="46800" rIns="90000" bIns="46800" anchor="ctr"/>
                <a:lstStyle/>
                <a:p>
                  <a:pPr algn="ctr"/>
                  <a:endParaRPr 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156" name="AutoShape 39"/>
                <p:cNvSpPr>
                  <a:spLocks noChangeArrowheads="1"/>
                </p:cNvSpPr>
                <p:nvPr/>
              </p:nvSpPr>
              <p:spPr bwMode="auto">
                <a:xfrm>
                  <a:off x="-547829" y="4648312"/>
                  <a:ext cx="133350" cy="238125"/>
                </a:xfrm>
                <a:prstGeom prst="upArrow">
                  <a:avLst>
                    <a:gd name="adj1" fmla="val 50000"/>
                    <a:gd name="adj2" fmla="val 44643"/>
                  </a:avLst>
                </a:prstGeom>
                <a:ln>
                  <a:headEnd/>
                  <a:tailEnd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wrap="none" lIns="90000" tIns="46800" rIns="90000" bIns="46800" anchor="ctr"/>
                <a:lstStyle/>
                <a:p>
                  <a:pPr algn="ctr"/>
                  <a:endParaRPr 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157" name="AutoShape 28"/>
                <p:cNvSpPr>
                  <a:spLocks noChangeArrowheads="1"/>
                </p:cNvSpPr>
                <p:nvPr/>
              </p:nvSpPr>
              <p:spPr bwMode="auto">
                <a:xfrm rot="5400000" flipV="1">
                  <a:off x="760894" y="4440219"/>
                  <a:ext cx="130778" cy="233532"/>
                </a:xfrm>
                <a:prstGeom prst="upArrow">
                  <a:avLst>
                    <a:gd name="adj1" fmla="val 50000"/>
                    <a:gd name="adj2" fmla="val 44643"/>
                  </a:avLst>
                </a:prstGeom>
                <a:ln>
                  <a:headEnd/>
                  <a:tailEnd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wrap="none" lIns="90000" tIns="46800" rIns="90000" bIns="46800" anchor="ctr"/>
                <a:lstStyle/>
                <a:p>
                  <a:pPr algn="ctr"/>
                  <a:endParaRPr 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p:grpSp>
          <p:sp>
            <p:nvSpPr>
              <p:cNvPr id="161" name="AutoShape 49"/>
              <p:cNvSpPr>
                <a:spLocks noChangeArrowheads="1"/>
              </p:cNvSpPr>
              <p:nvPr/>
            </p:nvSpPr>
            <p:spPr bwMode="auto">
              <a:xfrm rot="16200000">
                <a:off x="9288797" y="3793572"/>
                <a:ext cx="285750" cy="544535"/>
              </a:xfrm>
              <a:prstGeom prst="upDownArrow">
                <a:avLst>
                  <a:gd name="adj1" fmla="val 50000"/>
                  <a:gd name="adj2" fmla="val 42000"/>
                </a:avLst>
              </a:prstGeom>
              <a:ln>
                <a:headEnd/>
                <a:tailEnd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none" lIns="90000" tIns="46800" rIns="90000" bIns="46800" anchor="ctr"/>
              <a:lstStyle/>
              <a:p>
                <a:pPr algn="ctr"/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sp>
        <p:nvSpPr>
          <p:cNvPr id="164" name="Rectangle 163"/>
          <p:cNvSpPr/>
          <p:nvPr/>
        </p:nvSpPr>
        <p:spPr>
          <a:xfrm>
            <a:off x="0" y="-1"/>
            <a:ext cx="9144000" cy="148351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IHS Regional eXplorer</a:t>
            </a:r>
            <a:endParaRPr lang="en-US" dirty="0"/>
          </a:p>
        </p:txBody>
      </p:sp>
      <p:pic>
        <p:nvPicPr>
          <p:cNvPr id="165" name="Picture 164" descr="IHS_Se_rgb_.8in.t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075070" y="355071"/>
            <a:ext cx="730250" cy="730250"/>
          </a:xfrm>
          <a:prstGeom prst="rect">
            <a:avLst/>
          </a:prstGeom>
        </p:spPr>
      </p:pic>
      <p:sp>
        <p:nvSpPr>
          <p:cNvPr id="136" name="Title 2"/>
          <p:cNvSpPr txBox="1">
            <a:spLocks/>
          </p:cNvSpPr>
          <p:nvPr/>
        </p:nvSpPr>
        <p:spPr>
          <a:xfrm>
            <a:off x="0" y="177312"/>
            <a:ext cx="8075070" cy="1285728"/>
          </a:xfrm>
          <a:prstGeom prst="rect">
            <a:avLst/>
          </a:prstGeom>
          <a:noFill/>
          <a:ln>
            <a:noFill/>
          </a:ln>
        </p:spPr>
        <p:txBody>
          <a:bodyPr vert="horz" lIns="274320" tIns="91440" rIns="91440" bIns="228600" rtlCol="0" anchor="b" anchorCtr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HelveticaNeueLT Std Lt"/>
              </a:rPr>
              <a:t>IHS Regional eXplorer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HelveticaNeueLT Std 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5.32038E-7 L 0.47014 5.32038E-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014 5.32038E-7 L -0.51458 5.32038E-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2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877824"/>
            <a:ext cx="9144000" cy="479711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5" name="Content Placeholder 4" descr="globe(since1959)104379380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5650992"/>
            <a:ext cx="9144000" cy="120700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77312"/>
            <a:ext cx="8075070" cy="819384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solidFill>
                  <a:schemeClr val="bg2">
                    <a:lumMod val="95000"/>
                  </a:schemeClr>
                </a:solidFill>
              </a:rPr>
              <a:t>ReX</a:t>
            </a:r>
            <a:r>
              <a:rPr lang="en-US" sz="3200" dirty="0" smtClean="0">
                <a:solidFill>
                  <a:schemeClr val="bg2">
                    <a:lumMod val="95000"/>
                  </a:schemeClr>
                </a:solidFill>
              </a:rPr>
              <a:t> Improvements 2011</a:t>
            </a:r>
            <a:endParaRPr lang="en-US" sz="3200" dirty="0">
              <a:solidFill>
                <a:schemeClr val="bg2">
                  <a:lumMod val="9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3776" y="1677737"/>
            <a:ext cx="822960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lvl="1" indent="-317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bg1">
                    <a:lumMod val="95000"/>
                  </a:schemeClr>
                </a:solidFill>
                <a:latin typeface="HelveticaNeueLT Std Lt"/>
              </a:rPr>
              <a:t> Household Infrastructure module</a:t>
            </a:r>
          </a:p>
          <a:p>
            <a:pPr marL="173038" lvl="1" indent="-317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bg1">
                    <a:lumMod val="95000"/>
                  </a:schemeClr>
                </a:solidFill>
                <a:latin typeface="HelveticaNeueLT Std Lt"/>
              </a:rPr>
              <a:t> Tourism module</a:t>
            </a:r>
          </a:p>
          <a:p>
            <a:pPr marL="173038" lvl="1" indent="-317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bg1">
                    <a:lumMod val="95000"/>
                  </a:schemeClr>
                </a:solidFill>
                <a:latin typeface="HelveticaNeueLT Std Lt"/>
              </a:rPr>
              <a:t> Updated to 2011 boundaries</a:t>
            </a:r>
          </a:p>
          <a:p>
            <a:pPr marL="173038" lvl="1" indent="-317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bg1">
                    <a:lumMod val="95000"/>
                  </a:schemeClr>
                </a:solidFill>
                <a:latin typeface="HelveticaNeueLT Std Lt"/>
              </a:rPr>
              <a:t> Various improvements to the population model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77312"/>
            <a:ext cx="8075070" cy="691368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chemeClr val="bg2">
                    <a:lumMod val="95000"/>
                  </a:schemeClr>
                </a:solidFill>
              </a:rPr>
              <a:t>Household Infrastructure</a:t>
            </a:r>
            <a:endParaRPr lang="en-US" sz="3200" dirty="0">
              <a:solidFill>
                <a:schemeClr val="bg2">
                  <a:lumMod val="95000"/>
                </a:schemeClr>
              </a:solidFill>
            </a:endParaRPr>
          </a:p>
        </p:txBody>
      </p:sp>
      <p:graphicFrame>
        <p:nvGraphicFramePr>
          <p:cNvPr id="9" name="Chart 8"/>
          <p:cNvGraphicFramePr>
            <a:graphicFrameLocks noGrp="1"/>
          </p:cNvGraphicFramePr>
          <p:nvPr/>
        </p:nvGraphicFramePr>
        <p:xfrm>
          <a:off x="551973" y="1162985"/>
          <a:ext cx="8005680" cy="529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77312"/>
            <a:ext cx="8075070" cy="691368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chemeClr val="bg2">
                    <a:lumMod val="95000"/>
                  </a:schemeClr>
                </a:solidFill>
              </a:rPr>
              <a:t>Household Infrastructure</a:t>
            </a:r>
            <a:endParaRPr lang="en-US" sz="3200" dirty="0">
              <a:solidFill>
                <a:schemeClr val="bg2">
                  <a:lumMod val="95000"/>
                </a:schemeClr>
              </a:solidFill>
            </a:endParaRPr>
          </a:p>
        </p:txBody>
      </p:sp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283464" y="1028947"/>
          <a:ext cx="8416481" cy="5666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77312"/>
            <a:ext cx="8075070" cy="691368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chemeClr val="bg2">
                    <a:lumMod val="95000"/>
                  </a:schemeClr>
                </a:solidFill>
              </a:rPr>
              <a:t>Household Infrastructure</a:t>
            </a:r>
            <a:endParaRPr lang="en-US" sz="3200" dirty="0">
              <a:solidFill>
                <a:schemeClr val="bg2">
                  <a:lumMod val="95000"/>
                </a:schemeClr>
              </a:solidFill>
            </a:endParaRPr>
          </a:p>
        </p:txBody>
      </p:sp>
      <p:graphicFrame>
        <p:nvGraphicFramePr>
          <p:cNvPr id="5" name="Chart 4"/>
          <p:cNvGraphicFramePr/>
          <p:nvPr/>
        </p:nvGraphicFramePr>
        <p:xfrm>
          <a:off x="490194" y="1027521"/>
          <a:ext cx="7965650" cy="5552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UIDATA" val="&lt;database version=&quot;7.0&quot;&gt;&lt;object type=&quot;1&quot; unique_id=&quot;10001&quot;&gt;&lt;object type=&quot;8&quot; unique_id=&quot;320501&quot;&gt;&lt;/object&gt;&lt;object type=&quot;2&quot; unique_id=&quot;320502&quot;&gt;&lt;object type=&quot;3&quot; unique_id=&quot;320503&quot;&gt;&lt;property id=&quot;20148&quot; value=&quot;5&quot;/&gt;&lt;property id=&quot;20300&quot; value=&quot;Slide 1&quot;/&gt;&lt;property id=&quot;20307&quot; value=&quot;311&quot;/&gt;&lt;/object&gt;&lt;object type=&quot;3&quot; unique_id=&quot;320504&quot;&gt;&lt;property id=&quot;20148&quot; value=&quot;5&quot;/&gt;&lt;property id=&quot;20300&quot; value=&quot;Slide 2 - &amp;quot;  &amp;quot;&quot;/&gt;&lt;property id=&quot;20307&quot; value=&quot;259&quot;/&gt;&lt;/object&gt;&lt;object type=&quot;3&quot; unique_id=&quot;320505&quot;&gt;&lt;property id=&quot;20148&quot; value=&quot;5&quot;/&gt;&lt;property id=&quot;20300&quot; value=&quot;Slide 9 - &amp;quot;IHS – A leading information provider&amp;quot;&quot;/&gt;&lt;property id=&quot;20307&quot; value=&quot;262&quot;/&gt;&lt;/object&gt;&lt;object type=&quot;3&quot; unique_id=&quot;320506&quot;&gt;&lt;property id=&quot;20148&quot; value=&quot;5&quot;/&gt;&lt;property id=&quot;20300&quot; value=&quot;Slide 10 - &amp;quot;IHS Capabilities &amp;quot;&quot;/&gt;&lt;property id=&quot;20307&quot; value=&quot;278&quot;/&gt;&lt;/object&gt;&lt;object type=&quot;3&quot; unique_id=&quot;320507&quot;&gt;&lt;property id=&quot;20148&quot; value=&quot;5&quot;/&gt;&lt;property id=&quot;20300&quot; value=&quot;Slide 11 - &amp;quot;Energy &amp;amp; Power&amp;quot;&quot;/&gt;&lt;property id=&quot;20307&quot; value=&quot;279&quot;/&gt;&lt;/object&gt;&lt;object type=&quot;3&quot; unique_id=&quot;320508&quot;&gt;&lt;property id=&quot;20148&quot; value=&quot;5&quot;/&gt;&lt;property id=&quot;20300&quot; value=&quot;Slide 12 - &amp;quot;Design &amp;amp; Supply Chain&amp;quot;&quot;/&gt;&lt;property id=&quot;20307&quot; value=&quot;280&quot;/&gt;&lt;/object&gt;&lt;object type=&quot;3&quot; unique_id=&quot;320509&quot;&gt;&lt;property id=&quot;20148&quot; value=&quot;5&quot;/&gt;&lt;property id=&quot;20300&quot; value=&quot;Slide 13 - &amp;quot;Defense, Risk &amp;amp; Security&amp;quot;&quot;/&gt;&lt;property id=&quot;20307&quot; value=&quot;282&quot;/&gt;&lt;/object&gt;&lt;object type=&quot;3&quot; unique_id=&quot;320510&quot;&gt;&lt;property id=&quot;20148&quot; value=&quot;5&quot;/&gt;&lt;property id=&quot;20300&quot; value=&quot;Slide 14 - &amp;quot;EHS &amp;amp; Sustainability&amp;quot;&quot;/&gt;&lt;property id=&quot;20307&quot; value=&quot;281&quot;/&gt;&lt;/object&gt;&lt;object type=&quot;3&quot; unique_id=&quot;320511&quot;&gt;&lt;property id=&quot;20148&quot; value=&quot;5&quot;/&gt;&lt;property id=&quot;20300&quot; value=&quot;Slide 15 - &amp;quot;Country &amp;amp; Industry Forecasting&amp;quot;&quot;/&gt;&lt;property id=&quot;20307&quot; value=&quot;283&quot;/&gt;&lt;/object&gt;&lt;object type=&quot;3&quot; unique_id=&quot;320512&quot;&gt;&lt;property id=&quot;20148&quot; value=&quot;5&quot;/&gt;&lt;property id=&quot;20300&quot; value=&quot;Slide 16 - &amp;quot;Commodities, Pricing &amp;amp; Cost&amp;quot;&quot;/&gt;&lt;property id=&quot;20307&quot; value=&quot;284&quot;/&gt;&lt;/object&gt;&lt;object type=&quot;3&quot; unique_id=&quot;320513&quot;&gt;&lt;property id=&quot;20148&quot; value=&quot;5&quot;/&gt;&lt;property id=&quot;20300&quot; value=&quot;Slide 17 - &amp;quot;IHS brings content and expertise to customers across a broad range of industries&amp;quot;&quot;/&gt;&lt;property id=&quot;20307&quot; value=&quot;285&quot;/&gt;&lt;/object&gt;&lt;object type=&quot;3&quot; unique_id=&quot;320514&quot;&gt;&lt;property id=&quot;20148&quot; value=&quot;5&quot;/&gt;&lt;property id=&quot;20300&quot; value=&quot;Slide 18 - &amp;quot;Our content and expertise are delivered through a breadth of offerings&amp;quot;&quot;/&gt;&lt;property id=&quot;20307&quot; value=&quot;315&quot;/&gt;&lt;/object&gt;&lt;object type=&quot;3&quot; unique_id=&quot;320515&quot;&gt;&lt;property id=&quot;20148&quot; value=&quot;5&quot;/&gt;&lt;property id=&quot;20300&quot; value=&quot;Slide 19 - &amp;quot;We continue to expand our capabilities to meet customer needs&amp;quot;&quot;/&gt;&lt;property id=&quot;20307&quot; value=&quot;344&quot;/&gt;&lt;/object&gt;&lt;object type=&quot;3&quot; unique_id=&quot;320516&quot;&gt;&lt;property id=&quot;20148&quot; value=&quot;5&quot;/&gt;&lt;property id=&quot;20300&quot; value=&quot;Slide 20 - &amp;quot;IHS Expertise&amp;quot;&quot;/&gt;&lt;property id=&quot;20307&quot; value=&quot;343&quot;/&gt;&lt;/object&gt;&lt;object type=&quot;3&quot; unique_id=&quot;320517&quot;&gt;&lt;property id=&quot;20148&quot; value=&quot;5&quot;/&gt;&lt;property id=&quot;20300&quot; value=&quot;Slide 21 - &amp;quot;IHS Global Information Gathering Network&amp;quot;&quot;/&gt;&lt;property id=&quot;20307&quot; value=&quot;292&quot;/&gt;&lt;/object&gt;&lt;object type=&quot;3&quot; unique_id=&quot;320518&quot;&gt;&lt;property id=&quot;20148&quot; value=&quot;5&quot;/&gt;&lt;property id=&quot;20300&quot; value=&quot;Slide 22 - &amp;quot;IHS Value to Individuals and Teams&amp;#x0D;&amp;#x0A;More time for analysis and decision making&amp;quot;&quot;/&gt;&lt;property id=&quot;20307&quot; value=&quot;339&quot;/&gt;&lt;/object&gt;&lt;object type=&quot;3&quot; unique_id=&quot;320519&quot;&gt;&lt;property id=&quot;20148&quot; value=&quot;5&quot;/&gt;&lt;property id=&quot;20300&quot; value=&quot;Slide 23 - &amp;quot;Providing value that advances customer decisions&amp;quot;&quot;/&gt;&lt;property id=&quot;20307&quot; value=&quot;314&quot;/&gt;&lt;/object&gt;&lt;object type=&quot;3&quot; unique_id=&quot;320520&quot;&gt;&lt;property id=&quot;20148&quot; value=&quot;5&quot;/&gt;&lt;property id=&quot;20300&quot; value=&quot;Slide 24 - &amp;quot;Why IHS?&amp;quot;&quot;/&gt;&lt;property id=&quot;20307&quot; value=&quot;340&quot;/&gt;&lt;/object&gt;&lt;object type=&quot;3&quot; unique_id=&quot;320522&quot;&gt;&lt;property id=&quot;20148&quot; value=&quot;5&quot;/&gt;&lt;property id=&quot;20300&quot; value=&quot;Slide 26 - &amp;quot;IHS Industry Solutions&amp;quot;&quot;/&gt;&lt;property id=&quot;20307&quot; value=&quot;325&quot;/&gt;&lt;/object&gt;&lt;object type=&quot;3&quot; unique_id=&quot;321148&quot;&gt;&lt;property id=&quot;20148&quot; value=&quot;5&quot;/&gt;&lt;property id=&quot;20300&quot; value=&quot;Slide 25 - &amp;quot;IHS teams help advance decisions across a &amp;#x0D;&amp;#x0A;range of industries&amp;quot;&quot;/&gt;&lt;property id=&quot;20307&quot; value=&quot;347&quot;/&gt;&lt;/object&gt;&lt;object type=&quot;3&quot; unique_id=&quot;321281&quot;&gt;&lt;property id=&quot;20148&quot; value=&quot;5&quot;/&gt;&lt;property id=&quot;20300&quot; value=&quot;Slide 3 - &amp;quot;IHS -  Advancing Decisions&amp;quot;&quot;/&gt;&lt;property id=&quot;20307&quot; value=&quot;348&quot;/&gt;&lt;/object&gt;&lt;object type=&quot;3&quot; unique_id=&quot;321282&quot;&gt;&lt;property id=&quot;20148&quot; value=&quot;5&quot;/&gt;&lt;property id=&quot;20300&quot; value=&quot;Slide 4 - &amp;quot;IHS -  Advancing Decisions&amp;quot;&quot;/&gt;&lt;property id=&quot;20307&quot; value=&quot;349&quot;/&gt;&lt;/object&gt;&lt;object type=&quot;3&quot; unique_id=&quot;321283&quot;&gt;&lt;property id=&quot;20148&quot; value=&quot;5&quot;/&gt;&lt;property id=&quot;20300&quot; value=&quot;Slide 5 - &amp;quot;IHS -  Advancing Decisions&amp;quot;&quot;/&gt;&lt;property id=&quot;20307&quot; value=&quot;350&quot;/&gt;&lt;/object&gt;&lt;object type=&quot;3&quot; unique_id=&quot;321284&quot;&gt;&lt;property id=&quot;20148&quot; value=&quot;5&quot;/&gt;&lt;property id=&quot;20300&quot; value=&quot;Slide 6 - &amp;quot;IHS -  Advancing Decisions&amp;quot;&quot;/&gt;&lt;property id=&quot;20307&quot; value=&quot;351&quot;/&gt;&lt;/object&gt;&lt;object type=&quot;3&quot; unique_id=&quot;321285&quot;&gt;&lt;property id=&quot;20148&quot; value=&quot;5&quot;/&gt;&lt;property id=&quot;20300&quot; value=&quot;Slide 7 - &amp;quot;IHS -  Advancing Decisions&amp;quot;&quot;/&gt;&lt;property id=&quot;20307&quot; value=&quot;352&quot;/&gt;&lt;/object&gt;&lt;object type=&quot;3&quot; unique_id=&quot;321286&quot;&gt;&lt;property id=&quot;20148&quot; value=&quot;5&quot;/&gt;&lt;property id=&quot;20300&quot; value=&quot;Slide 8 - &amp;quot;IHS -  Advancing Decisions&amp;quot;&quot;/&gt;&lt;property id=&quot;20307&quot; value=&quot;35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IHS 2">
  <a:themeElements>
    <a:clrScheme name="IHS Corporate">
      <a:dk1>
        <a:sysClr val="windowText" lastClr="000000"/>
      </a:dk1>
      <a:lt1>
        <a:sysClr val="window" lastClr="FFFFFF"/>
      </a:lt1>
      <a:dk2>
        <a:srgbClr val="528CB2"/>
      </a:dk2>
      <a:lt2>
        <a:srgbClr val="FFFFFF"/>
      </a:lt2>
      <a:accent1>
        <a:srgbClr val="96CDEB"/>
      </a:accent1>
      <a:accent2>
        <a:srgbClr val="D57A28"/>
      </a:accent2>
      <a:accent3>
        <a:srgbClr val="EEB317"/>
      </a:accent3>
      <a:accent4>
        <a:srgbClr val="1F1577"/>
      </a:accent4>
      <a:accent5>
        <a:srgbClr val="494F54"/>
      </a:accent5>
      <a:accent6>
        <a:srgbClr val="9BC84B"/>
      </a:accent6>
      <a:hlink>
        <a:srgbClr val="528CB2"/>
      </a:hlink>
      <a:folHlink>
        <a:srgbClr val="3390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E877BF1AD4C448A09D26375BC9D0CE" ma:contentTypeVersion="1" ma:contentTypeDescription="Create a new document." ma:contentTypeScope="" ma:versionID="4b51be83dd7336db2ebc7b82b3c90aa2">
  <xsd:schema xmlns:xsd="http://www.w3.org/2001/XMLSchema" xmlns:p="http://schemas.microsoft.com/office/2006/metadata/properties" xmlns:ns2="7c3749be-d7dd-4c8c-bd89-6f6d088d2a43" targetNamespace="http://schemas.microsoft.com/office/2006/metadata/properties" ma:root="true" ma:fieldsID="81bd5227b4a5acff4702a9e1b74077b0" ns2:_="">
    <xsd:import namespace="7c3749be-d7dd-4c8c-bd89-6f6d088d2a43"/>
    <xsd:element name="properties">
      <xsd:complexType>
        <xsd:sequence>
          <xsd:element name="documentManagement">
            <xsd:complexType>
              <xsd:all>
                <xsd:element ref="ns2:Ordering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7c3749be-d7dd-4c8c-bd89-6f6d088d2a43" elementFormDefault="qualified">
    <xsd:import namespace="http://schemas.microsoft.com/office/2006/documentManagement/types"/>
    <xsd:element name="Ordering" ma:index="8" nillable="true" ma:displayName="Ordering" ma:internalName="Ordering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Ordering xmlns="7c3749be-d7dd-4c8c-bd89-6f6d088d2a43" xsi:nil="true"/>
  </documentManagement>
</p:properties>
</file>

<file path=customXml/itemProps1.xml><?xml version="1.0" encoding="utf-8"?>
<ds:datastoreItem xmlns:ds="http://schemas.openxmlformats.org/officeDocument/2006/customXml" ds:itemID="{D8C44AFE-0085-48F6-B4D3-BF39DEC2EF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3749be-d7dd-4c8c-bd89-6f6d088d2a4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8CFD368B-CEBD-4268-8E42-BDCCA1D2B5F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F0A3EF4-B22C-4D80-81F2-D0F5E76203B8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7c3749be-d7dd-4c8c-bd89-6f6d088d2a43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11385</TotalTime>
  <Words>1093</Words>
  <Application>Microsoft Office PowerPoint</Application>
  <PresentationFormat>On-screen Show (4:3)</PresentationFormat>
  <Paragraphs>271</Paragraphs>
  <Slides>26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IHS 2</vt:lpstr>
      <vt:lpstr>Slide 1</vt:lpstr>
      <vt:lpstr>Who is IHS?</vt:lpstr>
      <vt:lpstr>IHS Industry and Insight - Centurion</vt:lpstr>
      <vt:lpstr>IHS Regional eXplorer</vt:lpstr>
      <vt:lpstr>IHS Regional eXplorer</vt:lpstr>
      <vt:lpstr>ReX Improvements 2011</vt:lpstr>
      <vt:lpstr>Household Infrastructure</vt:lpstr>
      <vt:lpstr>Household Infrastructure</vt:lpstr>
      <vt:lpstr>Household Infrastructure</vt:lpstr>
      <vt:lpstr>Household Infrastructure</vt:lpstr>
      <vt:lpstr>Tourism Model</vt:lpstr>
      <vt:lpstr>Tourism Model</vt:lpstr>
      <vt:lpstr>Tourism Model</vt:lpstr>
      <vt:lpstr>Tourism Model</vt:lpstr>
      <vt:lpstr>Tourism Model</vt:lpstr>
      <vt:lpstr>Tourism Model</vt:lpstr>
      <vt:lpstr>Tourism Model</vt:lpstr>
      <vt:lpstr>Tourism Model</vt:lpstr>
      <vt:lpstr>2011 Boundary Changes</vt:lpstr>
      <vt:lpstr>2011 Boundary Changes</vt:lpstr>
      <vt:lpstr>2011 Boundary Changes</vt:lpstr>
      <vt:lpstr>2011 Boundary Changes</vt:lpstr>
      <vt:lpstr>2011 Boundary Changes</vt:lpstr>
      <vt:lpstr>Improvements to the Population Model</vt:lpstr>
      <vt:lpstr>What to expect in 2012?</vt:lpstr>
      <vt:lpstr>Slide 26</vt:lpstr>
    </vt:vector>
  </TitlesOfParts>
  <Company>VWK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IHS</dc:title>
  <dc:creator>VWK</dc:creator>
  <cp:lastModifiedBy>user</cp:lastModifiedBy>
  <cp:revision>510</cp:revision>
  <dcterms:created xsi:type="dcterms:W3CDTF">2011-01-02T22:51:28Z</dcterms:created>
  <dcterms:modified xsi:type="dcterms:W3CDTF">2011-12-06T17:07:14Z</dcterms:modified>
  <cp:contentType>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0x01010032E877BF1AD4C448A09D26375BC9D0CE</vt:lpwstr>
  </property>
</Properties>
</file>