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handoutMasterIdLst>
    <p:handoutMasterId r:id="rId22"/>
  </p:handoutMasterIdLst>
  <p:sldIdLst>
    <p:sldId id="295" r:id="rId3"/>
    <p:sldId id="259" r:id="rId4"/>
    <p:sldId id="260" r:id="rId5"/>
    <p:sldId id="261" r:id="rId6"/>
    <p:sldId id="262" r:id="rId7"/>
    <p:sldId id="279" r:id="rId8"/>
    <p:sldId id="281" r:id="rId9"/>
    <p:sldId id="282" r:id="rId10"/>
    <p:sldId id="283" r:id="rId11"/>
    <p:sldId id="284" r:id="rId12"/>
    <p:sldId id="285" r:id="rId13"/>
    <p:sldId id="286" r:id="rId14"/>
    <p:sldId id="287" r:id="rId15"/>
    <p:sldId id="289" r:id="rId16"/>
    <p:sldId id="290" r:id="rId17"/>
    <p:sldId id="292" r:id="rId18"/>
    <p:sldId id="293" r:id="rId19"/>
    <p:sldId id="294"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48" autoAdjust="0"/>
    <p:restoredTop sz="94689" autoAdjust="0"/>
  </p:normalViewPr>
  <p:slideViewPr>
    <p:cSldViewPr>
      <p:cViewPr>
        <p:scale>
          <a:sx n="70" d="100"/>
          <a:sy n="70" d="100"/>
        </p:scale>
        <p:origin x="-1788" y="-3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kadonis\Documents\WIP\MDoF\Data\Modelling\Descriptive%20Statistics_Combined%20department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kadonis\Documents\WIP\MDoF\Data\Modelling\Descriptive%20Statistics_Combined%20departments.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878042525698469E-2"/>
          <c:y val="1.5641112345619483E-2"/>
          <c:w val="0.62930616311849963"/>
          <c:h val="0.75567020380121264"/>
        </c:manualLayout>
      </c:layout>
      <c:barChart>
        <c:barDir val="col"/>
        <c:grouping val="percentStacked"/>
        <c:ser>
          <c:idx val="0"/>
          <c:order val="0"/>
          <c:tx>
            <c:strRef>
              <c:f>Infrastructure!$Q$26</c:f>
              <c:strCache>
                <c:ptCount val="1"/>
                <c:pt idx="0">
                  <c:v>Agriculture, Rural Development and Land Administration</c:v>
                </c:pt>
              </c:strCache>
            </c:strRef>
          </c:tx>
          <c:spPr>
            <a:solidFill>
              <a:srgbClr val="8AA5CB"/>
            </a:solidFill>
            <a:ln w="3175">
              <a:solidFill>
                <a:schemeClr val="tx1"/>
              </a:solidFill>
              <a:prstDash val="solid"/>
            </a:ln>
          </c:spPr>
          <c:dLbls>
            <c:txPr>
              <a:bodyPr/>
              <a:lstStyle/>
              <a:p>
                <a:pPr>
                  <a:defRPr lang="en-US"/>
                </a:pPr>
                <a:endParaRPr lang="en-US"/>
              </a:p>
            </c:txPr>
            <c:showVal val="1"/>
          </c:dLbls>
          <c:cat>
            <c:strRef>
              <c:f>Infrastructure!$R$25:$T$25</c:f>
              <c:strCache>
                <c:ptCount val="3"/>
                <c:pt idx="0">
                  <c:v>2007/08</c:v>
                </c:pt>
                <c:pt idx="1">
                  <c:v>2008/09</c:v>
                </c:pt>
                <c:pt idx="2">
                  <c:v>2009/10</c:v>
                </c:pt>
              </c:strCache>
            </c:strRef>
          </c:cat>
          <c:val>
            <c:numRef>
              <c:f>Infrastructure!$R$26:$T$26</c:f>
              <c:numCache>
                <c:formatCode>0.0%</c:formatCode>
                <c:ptCount val="3"/>
                <c:pt idx="0">
                  <c:v>8.4421049366965716E-3</c:v>
                </c:pt>
                <c:pt idx="1">
                  <c:v>5.2679029189861566E-2</c:v>
                </c:pt>
                <c:pt idx="2">
                  <c:v>0.11055899437630237</c:v>
                </c:pt>
              </c:numCache>
            </c:numRef>
          </c:val>
        </c:ser>
        <c:ser>
          <c:idx val="1"/>
          <c:order val="1"/>
          <c:tx>
            <c:strRef>
              <c:f>Infrastructure!$Q$27</c:f>
              <c:strCache>
                <c:ptCount val="1"/>
                <c:pt idx="0">
                  <c:v>Culture, Sport and Recreation</c:v>
                </c:pt>
              </c:strCache>
            </c:strRef>
          </c:tx>
          <c:spPr>
            <a:solidFill>
              <a:srgbClr val="CCD6E3"/>
            </a:solidFill>
            <a:ln w="3175">
              <a:solidFill>
                <a:schemeClr val="tx1"/>
              </a:solidFill>
              <a:prstDash val="solid"/>
            </a:ln>
          </c:spPr>
          <c:dLbls>
            <c:dLbl>
              <c:idx val="0"/>
              <c:layout>
                <c:manualLayout>
                  <c:x val="4.2072397200350033E-2"/>
                  <c:y val="-4.1642808918667075E-3"/>
                </c:manualLayout>
              </c:layout>
              <c:showVal val="1"/>
            </c:dLbl>
            <c:txPr>
              <a:bodyPr/>
              <a:lstStyle/>
              <a:p>
                <a:pPr>
                  <a:defRPr lang="en-US"/>
                </a:pPr>
                <a:endParaRPr lang="en-US"/>
              </a:p>
            </c:txPr>
            <c:showVal val="1"/>
          </c:dLbls>
          <c:cat>
            <c:strRef>
              <c:f>Infrastructure!$R$25:$T$25</c:f>
              <c:strCache>
                <c:ptCount val="3"/>
                <c:pt idx="0">
                  <c:v>2007/08</c:v>
                </c:pt>
                <c:pt idx="1">
                  <c:v>2008/09</c:v>
                </c:pt>
                <c:pt idx="2">
                  <c:v>2009/10</c:v>
                </c:pt>
              </c:strCache>
            </c:strRef>
          </c:cat>
          <c:val>
            <c:numRef>
              <c:f>Infrastructure!$R$27:$T$27</c:f>
              <c:numCache>
                <c:formatCode>0.0%</c:formatCode>
                <c:ptCount val="3"/>
                <c:pt idx="0">
                  <c:v>9.1955999836474261E-3</c:v>
                </c:pt>
                <c:pt idx="1">
                  <c:v>1.6809034596947971E-2</c:v>
                </c:pt>
                <c:pt idx="2">
                  <c:v>3.2571711661685689E-2</c:v>
                </c:pt>
              </c:numCache>
            </c:numRef>
          </c:val>
        </c:ser>
        <c:ser>
          <c:idx val="2"/>
          <c:order val="2"/>
          <c:tx>
            <c:strRef>
              <c:f>Infrastructure!$Q$28</c:f>
              <c:strCache>
                <c:ptCount val="1"/>
                <c:pt idx="0">
                  <c:v>Education</c:v>
                </c:pt>
              </c:strCache>
            </c:strRef>
          </c:tx>
          <c:spPr>
            <a:solidFill>
              <a:srgbClr val="F38E31"/>
            </a:solidFill>
            <a:ln w="3175">
              <a:solidFill>
                <a:schemeClr val="tx1"/>
              </a:solidFill>
              <a:prstDash val="solid"/>
            </a:ln>
          </c:spPr>
          <c:dLbls>
            <c:txPr>
              <a:bodyPr/>
              <a:lstStyle/>
              <a:p>
                <a:pPr>
                  <a:defRPr lang="en-US"/>
                </a:pPr>
                <a:endParaRPr lang="en-US"/>
              </a:p>
            </c:txPr>
            <c:showVal val="1"/>
          </c:dLbls>
          <c:cat>
            <c:strRef>
              <c:f>Infrastructure!$R$25:$T$25</c:f>
              <c:strCache>
                <c:ptCount val="3"/>
                <c:pt idx="0">
                  <c:v>2007/08</c:v>
                </c:pt>
                <c:pt idx="1">
                  <c:v>2008/09</c:v>
                </c:pt>
                <c:pt idx="2">
                  <c:v>2009/10</c:v>
                </c:pt>
              </c:strCache>
            </c:strRef>
          </c:cat>
          <c:val>
            <c:numRef>
              <c:f>Infrastructure!$R$28:$T$28</c:f>
              <c:numCache>
                <c:formatCode>0.0%</c:formatCode>
                <c:ptCount val="3"/>
                <c:pt idx="0">
                  <c:v>0.16846711335977074</c:v>
                </c:pt>
                <c:pt idx="1">
                  <c:v>0.19463381698273374</c:v>
                </c:pt>
                <c:pt idx="2">
                  <c:v>0.17208848022269962</c:v>
                </c:pt>
              </c:numCache>
            </c:numRef>
          </c:val>
        </c:ser>
        <c:ser>
          <c:idx val="3"/>
          <c:order val="3"/>
          <c:tx>
            <c:strRef>
              <c:f>Infrastructure!$Q$29</c:f>
              <c:strCache>
                <c:ptCount val="1"/>
                <c:pt idx="0">
                  <c:v>Health</c:v>
                </c:pt>
              </c:strCache>
            </c:strRef>
          </c:tx>
          <c:spPr>
            <a:solidFill>
              <a:srgbClr val="FAD8AF"/>
            </a:solidFill>
            <a:ln w="3175">
              <a:solidFill>
                <a:schemeClr val="tx1"/>
              </a:solidFill>
              <a:prstDash val="solid"/>
            </a:ln>
          </c:spPr>
          <c:dLbls>
            <c:txPr>
              <a:bodyPr/>
              <a:lstStyle/>
              <a:p>
                <a:pPr>
                  <a:defRPr lang="en-US"/>
                </a:pPr>
                <a:endParaRPr lang="en-US"/>
              </a:p>
            </c:txPr>
            <c:showVal val="1"/>
          </c:dLbls>
          <c:cat>
            <c:strRef>
              <c:f>Infrastructure!$R$25:$T$25</c:f>
              <c:strCache>
                <c:ptCount val="3"/>
                <c:pt idx="0">
                  <c:v>2007/08</c:v>
                </c:pt>
                <c:pt idx="1">
                  <c:v>2008/09</c:v>
                </c:pt>
                <c:pt idx="2">
                  <c:v>2009/10</c:v>
                </c:pt>
              </c:strCache>
            </c:strRef>
          </c:cat>
          <c:val>
            <c:numRef>
              <c:f>Infrastructure!$R$29:$T$29</c:f>
              <c:numCache>
                <c:formatCode>0.0%</c:formatCode>
                <c:ptCount val="3"/>
                <c:pt idx="1">
                  <c:v>0.15223665668363501</c:v>
                </c:pt>
                <c:pt idx="2">
                  <c:v>0.23883472065705968</c:v>
                </c:pt>
              </c:numCache>
            </c:numRef>
          </c:val>
        </c:ser>
        <c:ser>
          <c:idx val="4"/>
          <c:order val="4"/>
          <c:tx>
            <c:strRef>
              <c:f>Infrastructure!$Q$30</c:f>
              <c:strCache>
                <c:ptCount val="1"/>
                <c:pt idx="0">
                  <c:v>Public Works, Roads and Transport</c:v>
                </c:pt>
              </c:strCache>
            </c:strRef>
          </c:tx>
          <c:spPr>
            <a:solidFill>
              <a:srgbClr val="8CA042"/>
            </a:solidFill>
            <a:ln w="3175">
              <a:solidFill>
                <a:schemeClr val="tx1"/>
              </a:solidFill>
              <a:prstDash val="solid"/>
            </a:ln>
          </c:spPr>
          <c:dLbls>
            <c:txPr>
              <a:bodyPr/>
              <a:lstStyle/>
              <a:p>
                <a:pPr>
                  <a:defRPr lang="en-US"/>
                </a:pPr>
                <a:endParaRPr lang="en-US"/>
              </a:p>
            </c:txPr>
            <c:showVal val="1"/>
          </c:dLbls>
          <c:cat>
            <c:strRef>
              <c:f>Infrastructure!$R$25:$T$25</c:f>
              <c:strCache>
                <c:ptCount val="3"/>
                <c:pt idx="0">
                  <c:v>2007/08</c:v>
                </c:pt>
                <c:pt idx="1">
                  <c:v>2008/09</c:v>
                </c:pt>
                <c:pt idx="2">
                  <c:v>2009/10</c:v>
                </c:pt>
              </c:strCache>
            </c:strRef>
          </c:cat>
          <c:val>
            <c:numRef>
              <c:f>Infrastructure!$R$30:$T$30</c:f>
              <c:numCache>
                <c:formatCode>0.0%</c:formatCode>
                <c:ptCount val="3"/>
                <c:pt idx="0">
                  <c:v>0.81389518171988595</c:v>
                </c:pt>
                <c:pt idx="1">
                  <c:v>0.58364146254682914</c:v>
                </c:pt>
                <c:pt idx="2">
                  <c:v>0.42105955602011375</c:v>
                </c:pt>
              </c:numCache>
            </c:numRef>
          </c:val>
        </c:ser>
        <c:ser>
          <c:idx val="5"/>
          <c:order val="5"/>
          <c:tx>
            <c:strRef>
              <c:f>Infrastructure!$Q$31</c:f>
              <c:strCache>
                <c:ptCount val="1"/>
                <c:pt idx="0">
                  <c:v>Social Development</c:v>
                </c:pt>
              </c:strCache>
            </c:strRef>
          </c:tx>
          <c:spPr>
            <a:ln>
              <a:solidFill>
                <a:schemeClr val="tx1"/>
              </a:solidFill>
            </a:ln>
          </c:spPr>
          <c:dLbls>
            <c:txPr>
              <a:bodyPr/>
              <a:lstStyle/>
              <a:p>
                <a:pPr>
                  <a:defRPr lang="en-US"/>
                </a:pPr>
                <a:endParaRPr lang="en-US"/>
              </a:p>
            </c:txPr>
            <c:showVal val="1"/>
          </c:dLbls>
          <c:cat>
            <c:strRef>
              <c:f>Infrastructure!$R$25:$T$25</c:f>
              <c:strCache>
                <c:ptCount val="3"/>
                <c:pt idx="0">
                  <c:v>2007/08</c:v>
                </c:pt>
                <c:pt idx="1">
                  <c:v>2008/09</c:v>
                </c:pt>
                <c:pt idx="2">
                  <c:v>2009/10</c:v>
                </c:pt>
              </c:strCache>
            </c:strRef>
          </c:cat>
          <c:val>
            <c:numRef>
              <c:f>Infrastructure!$R$31:$T$31</c:f>
              <c:numCache>
                <c:formatCode>General</c:formatCode>
                <c:ptCount val="3"/>
                <c:pt idx="2" formatCode="0.0%">
                  <c:v>2.4886537062140231E-2</c:v>
                </c:pt>
              </c:numCache>
            </c:numRef>
          </c:val>
        </c:ser>
        <c:gapWidth val="40"/>
        <c:overlap val="100"/>
        <c:axId val="68971520"/>
        <c:axId val="68985600"/>
      </c:barChart>
      <c:catAx>
        <c:axId val="68971520"/>
        <c:scaling>
          <c:orientation val="minMax"/>
        </c:scaling>
        <c:axPos val="b"/>
        <c:tickLblPos val="low"/>
        <c:txPr>
          <a:bodyPr/>
          <a:lstStyle/>
          <a:p>
            <a:pPr>
              <a:defRPr lang="en-US"/>
            </a:pPr>
            <a:endParaRPr lang="en-US"/>
          </a:p>
        </c:txPr>
        <c:crossAx val="68985600"/>
        <c:crosses val="autoZero"/>
        <c:auto val="1"/>
        <c:lblAlgn val="ctr"/>
        <c:lblOffset val="100"/>
      </c:catAx>
      <c:valAx>
        <c:axId val="68985600"/>
        <c:scaling>
          <c:orientation val="minMax"/>
        </c:scaling>
        <c:axPos val="l"/>
        <c:title>
          <c:tx>
            <c:rich>
              <a:bodyPr rot="-5400000" vert="horz"/>
              <a:lstStyle/>
              <a:p>
                <a:pPr>
                  <a:defRPr lang="en-US"/>
                </a:pPr>
                <a:r>
                  <a:rPr lang="en-GB"/>
                  <a:t>Percent</a:t>
                </a:r>
              </a:p>
            </c:rich>
          </c:tx>
          <c:layout/>
        </c:title>
        <c:numFmt formatCode="0%" sourceLinked="1"/>
        <c:tickLblPos val="nextTo"/>
        <c:txPr>
          <a:bodyPr/>
          <a:lstStyle/>
          <a:p>
            <a:pPr>
              <a:defRPr lang="en-US"/>
            </a:pPr>
            <a:endParaRPr lang="en-US"/>
          </a:p>
        </c:txPr>
        <c:crossAx val="68971520"/>
        <c:crosses val="autoZero"/>
        <c:crossBetween val="between"/>
      </c:valAx>
      <c:spPr>
        <a:noFill/>
        <a:ln w="25400">
          <a:noFill/>
        </a:ln>
      </c:spPr>
    </c:plotArea>
    <c:legend>
      <c:legendPos val="r"/>
      <c:layout>
        <c:manualLayout>
          <c:xMode val="edge"/>
          <c:yMode val="edge"/>
          <c:x val="0.70183787790415164"/>
          <c:y val="1.5484604274738771E-2"/>
          <c:w val="0.288902862836592"/>
          <c:h val="0.8143684889713062"/>
        </c:manualLayout>
      </c:layout>
      <c:spPr>
        <a:noFill/>
        <a:ln w="25400">
          <a:noFill/>
        </a:ln>
      </c:spPr>
      <c:txPr>
        <a:bodyPr/>
        <a:lstStyle/>
        <a:p>
          <a:pPr>
            <a:defRPr lang="en-US"/>
          </a:pPr>
          <a:endParaRPr lang="en-US"/>
        </a:p>
      </c:txPr>
    </c:legend>
    <c:plotVisOnly val="1"/>
  </c:chart>
  <c:spPr>
    <a:noFill/>
    <a:ln w="9525">
      <a:noFill/>
    </a:ln>
  </c:spPr>
  <c:txPr>
    <a:bodyPr/>
    <a:lstStyle/>
    <a:p>
      <a:pPr>
        <a:defRPr sz="1200" b="0" i="0">
          <a:solidFill>
            <a:srgbClr val="000000"/>
          </a:solidFill>
          <a:latin typeface="+mn-lt"/>
          <a:ea typeface="Univers 45 Light"/>
          <a:cs typeface="Univers 45 Light"/>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145219347582217"/>
          <c:y val="3.1818181818181808E-2"/>
          <c:w val="0.61314060742408727"/>
          <c:h val="0.79237115246959211"/>
        </c:manualLayout>
      </c:layout>
      <c:barChart>
        <c:barDir val="bar"/>
        <c:grouping val="clustered"/>
        <c:ser>
          <c:idx val="0"/>
          <c:order val="0"/>
          <c:spPr>
            <a:solidFill>
              <a:srgbClr val="8AA5CB"/>
            </a:solidFill>
            <a:ln w="3175">
              <a:solidFill>
                <a:schemeClr val="tx1"/>
              </a:solidFill>
              <a:prstDash val="solid"/>
            </a:ln>
          </c:spPr>
          <c:dLbls>
            <c:txPr>
              <a:bodyPr/>
              <a:lstStyle/>
              <a:p>
                <a:pPr>
                  <a:defRPr lang="en-US"/>
                </a:pPr>
                <a:endParaRPr lang="en-US"/>
              </a:p>
            </c:txPr>
            <c:showVal val="1"/>
          </c:dLbls>
          <c:cat>
            <c:strRef>
              <c:f>Infrastructure!$X$34:$X$39</c:f>
              <c:strCache>
                <c:ptCount val="6"/>
                <c:pt idx="0">
                  <c:v>Education</c:v>
                </c:pt>
                <c:pt idx="1">
                  <c:v>Social Development</c:v>
                </c:pt>
                <c:pt idx="2">
                  <c:v>Health</c:v>
                </c:pt>
                <c:pt idx="3">
                  <c:v>Culture, Sport and Recreation</c:v>
                </c:pt>
                <c:pt idx="4">
                  <c:v>Agriculture, Rural Development and Land Administration</c:v>
                </c:pt>
                <c:pt idx="5">
                  <c:v>Public Works, Roads and Transport</c:v>
                </c:pt>
              </c:strCache>
            </c:strRef>
          </c:cat>
          <c:val>
            <c:numRef>
              <c:f>Infrastructure!$Y$34:$Y$39</c:f>
              <c:numCache>
                <c:formatCode>0%</c:formatCode>
                <c:ptCount val="6"/>
                <c:pt idx="0">
                  <c:v>3.7656855582819927E-2</c:v>
                </c:pt>
                <c:pt idx="1">
                  <c:v>6.9232642933679034E-2</c:v>
                </c:pt>
                <c:pt idx="2">
                  <c:v>9.6961885479071294E-2</c:v>
                </c:pt>
                <c:pt idx="3">
                  <c:v>0.2576140310589316</c:v>
                </c:pt>
                <c:pt idx="4">
                  <c:v>0.30476279802659961</c:v>
                </c:pt>
                <c:pt idx="5">
                  <c:v>0.35480619073378111</c:v>
                </c:pt>
              </c:numCache>
            </c:numRef>
          </c:val>
        </c:ser>
        <c:gapWidth val="40"/>
        <c:axId val="71410048"/>
        <c:axId val="71411584"/>
      </c:barChart>
      <c:catAx>
        <c:axId val="71410048"/>
        <c:scaling>
          <c:orientation val="minMax"/>
        </c:scaling>
        <c:axPos val="l"/>
        <c:tickLblPos val="low"/>
        <c:txPr>
          <a:bodyPr/>
          <a:lstStyle/>
          <a:p>
            <a:pPr>
              <a:defRPr lang="en-US"/>
            </a:pPr>
            <a:endParaRPr lang="en-US"/>
          </a:p>
        </c:txPr>
        <c:crossAx val="71411584"/>
        <c:crosses val="autoZero"/>
        <c:auto val="1"/>
        <c:lblAlgn val="ctr"/>
        <c:lblOffset val="100"/>
      </c:catAx>
      <c:valAx>
        <c:axId val="71411584"/>
        <c:scaling>
          <c:orientation val="minMax"/>
        </c:scaling>
        <c:axPos val="b"/>
        <c:title>
          <c:tx>
            <c:rich>
              <a:bodyPr/>
              <a:lstStyle/>
              <a:p>
                <a:pPr>
                  <a:defRPr lang="en-US"/>
                </a:pPr>
                <a:r>
                  <a:rPr lang="en-US"/>
                  <a:t>Percent</a:t>
                </a:r>
              </a:p>
            </c:rich>
          </c:tx>
          <c:layout/>
        </c:title>
        <c:numFmt formatCode="0%" sourceLinked="1"/>
        <c:tickLblPos val="nextTo"/>
        <c:txPr>
          <a:bodyPr/>
          <a:lstStyle/>
          <a:p>
            <a:pPr>
              <a:defRPr lang="en-US"/>
            </a:pPr>
            <a:endParaRPr lang="en-US"/>
          </a:p>
        </c:txPr>
        <c:crossAx val="71410048"/>
        <c:crosses val="autoZero"/>
        <c:crossBetween val="between"/>
      </c:valAx>
      <c:spPr>
        <a:noFill/>
        <a:ln w="25400">
          <a:noFill/>
        </a:ln>
      </c:spPr>
    </c:plotArea>
    <c:plotVisOnly val="1"/>
  </c:chart>
  <c:spPr>
    <a:noFill/>
    <a:ln w="9525">
      <a:noFill/>
    </a:ln>
  </c:spPr>
  <c:txPr>
    <a:bodyPr/>
    <a:lstStyle/>
    <a:p>
      <a:pPr>
        <a:defRPr sz="1200" b="0" i="0">
          <a:solidFill>
            <a:srgbClr val="000000"/>
          </a:solidFill>
          <a:latin typeface="+mn-lt"/>
          <a:ea typeface="Univers 45 Light"/>
          <a:cs typeface="Univers 45 Light"/>
        </a:defRPr>
      </a:pPr>
      <a:endParaRPr lang="en-US"/>
    </a:p>
  </c:tx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Z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cs typeface="+mn-cs"/>
              </a:defRPr>
            </a:lvl1pPr>
          </a:lstStyle>
          <a:p>
            <a:pPr>
              <a:defRPr/>
            </a:pPr>
            <a:fld id="{86A92F0F-A03D-4606-B2E0-F31F7635A28C}" type="datetimeFigureOut">
              <a:rPr lang="en-ZA"/>
              <a:pPr>
                <a:defRPr/>
              </a:pPr>
              <a:t>2011/12/06</a:t>
            </a:fld>
            <a:endParaRPr lang="en-Z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Z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cs typeface="+mn-cs"/>
              </a:defRPr>
            </a:lvl1pPr>
          </a:lstStyle>
          <a:p>
            <a:pPr>
              <a:defRPr/>
            </a:pPr>
            <a:fld id="{8CE3859A-D892-4A06-884B-D2EE0800F6C8}" type="slidenum">
              <a:rPr lang="en-ZA"/>
              <a:pPr>
                <a:defRPr/>
              </a:pPr>
              <a:t>‹#›</a:t>
            </a:fld>
            <a:endParaRPr lang="en-Z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3154C2F-BA38-4828-B915-9D5A1A48BA21}" type="datetimeFigureOut">
              <a:rPr lang="en-US"/>
              <a:pPr>
                <a:defRPr/>
              </a:pPr>
              <a:t>12/6/2011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9CC3680-63E9-4B34-A28E-482B0D1F40E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417FA0F-6444-4CD9-BD73-14E3CE67A5BF}" type="slidenum">
              <a:rPr lang="en-US" smtClean="0"/>
              <a:pPr>
                <a:defRPr/>
              </a:pPr>
              <a:t>2</a:t>
            </a:fld>
            <a:endParaRPr lang="en-US" smtClean="0"/>
          </a:p>
        </p:txBody>
      </p:sp>
      <p:sp>
        <p:nvSpPr>
          <p:cNvPr id="4506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smtClean="0"/>
          </a:p>
        </p:txBody>
      </p:sp>
      <p:sp>
        <p:nvSpPr>
          <p:cNvPr id="69636"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endParaRPr lang="en-US" smtClean="0"/>
          </a:p>
        </p:txBody>
      </p:sp>
      <p:sp>
        <p:nvSpPr>
          <p:cNvPr id="69637"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3504397-1BC4-4CD4-B937-EAAEAB5775A0}" type="slidenum">
              <a:rPr lang="en-US" smtClean="0"/>
              <a:pPr>
                <a:defRPr/>
              </a:pPr>
              <a:t>15</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71684"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endParaRPr lang="en-US" smtClean="0"/>
          </a:p>
        </p:txBody>
      </p:sp>
      <p:sp>
        <p:nvSpPr>
          <p:cNvPr id="71685"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630B1B8-48CA-4DF9-B41C-5F12DF16F8B9}" type="slidenum">
              <a:rPr lang="en-US" smtClean="0"/>
              <a:pPr>
                <a:defRPr/>
              </a:pPr>
              <a:t>17</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252064C-5782-4871-AD11-19CEE88216C3}"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AC7B15F-9D5C-4126-B466-CBEA5BB0360B}" type="slidenum">
              <a:rPr lang="en-US" smtClean="0"/>
              <a:pPr>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smtClean="0"/>
          </a:p>
        </p:txBody>
      </p:sp>
      <p:sp>
        <p:nvSpPr>
          <p:cNvPr id="61444"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endParaRPr lang="en-US" smtClean="0"/>
          </a:p>
        </p:txBody>
      </p:sp>
      <p:sp>
        <p:nvSpPr>
          <p:cNvPr id="61445"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11EB360-72BB-4814-8118-4F2B72398FDE}" type="slidenum">
              <a:rPr lang="en-US" smtClean="0"/>
              <a:pPr>
                <a:defRPr/>
              </a:pPr>
              <a:t>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smtClean="0"/>
          </a:p>
        </p:txBody>
      </p:sp>
      <p:sp>
        <p:nvSpPr>
          <p:cNvPr id="63492"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endParaRPr lang="en-US" smtClean="0"/>
          </a:p>
        </p:txBody>
      </p:sp>
      <p:sp>
        <p:nvSpPr>
          <p:cNvPr id="63493"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3349894-7B42-40EF-8201-5D2E37881974}" type="slidenum">
              <a:rPr lang="en-US" smtClean="0"/>
              <a:pPr>
                <a:defRPr/>
              </a:pPr>
              <a:t>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smtClean="0"/>
          </a:p>
        </p:txBody>
      </p:sp>
      <p:sp>
        <p:nvSpPr>
          <p:cNvPr id="64516"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endParaRPr lang="en-US" smtClean="0"/>
          </a:p>
        </p:txBody>
      </p:sp>
      <p:sp>
        <p:nvSpPr>
          <p:cNvPr id="64517"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69E1012-0D13-4B4E-B01D-5BE19B85CE1B}" type="slidenum">
              <a:rPr lang="en-US" smtClean="0"/>
              <a:pPr>
                <a:defRPr/>
              </a:pPr>
              <a:t>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smtClean="0"/>
          </a:p>
        </p:txBody>
      </p:sp>
      <p:sp>
        <p:nvSpPr>
          <p:cNvPr id="65540"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endParaRPr lang="en-US" smtClean="0"/>
          </a:p>
        </p:txBody>
      </p:sp>
      <p:sp>
        <p:nvSpPr>
          <p:cNvPr id="65541"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2BC440B-7E0C-4052-9B9A-5C3670F58E87}" type="slidenum">
              <a:rPr lang="en-US" smtClean="0"/>
              <a:pPr>
                <a:defRPr/>
              </a:pPr>
              <a:t>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smtClean="0"/>
          </a:p>
        </p:txBody>
      </p:sp>
      <p:sp>
        <p:nvSpPr>
          <p:cNvPr id="66564"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endParaRPr lang="en-US" smtClean="0"/>
          </a:p>
        </p:txBody>
      </p:sp>
      <p:sp>
        <p:nvSpPr>
          <p:cNvPr id="66565"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0D9582C-CBC9-4FC0-85F0-51D6D2E1A696}" type="slidenum">
              <a:rPr lang="en-US" smtClean="0"/>
              <a:pPr>
                <a:defRPr/>
              </a:pPr>
              <a:t>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smtClean="0"/>
          </a:p>
        </p:txBody>
      </p:sp>
      <p:sp>
        <p:nvSpPr>
          <p:cNvPr id="68612"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endParaRPr lang="en-US" smtClean="0"/>
          </a:p>
        </p:txBody>
      </p:sp>
      <p:sp>
        <p:nvSpPr>
          <p:cNvPr id="68613"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8DE0BED-D704-4FAF-826B-260D704A43F2}" type="slidenum">
              <a:rPr lang="en-US" smtClean="0"/>
              <a:pPr>
                <a:defRPr/>
              </a:pPr>
              <a:t>14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smtClean="0"/>
            </a:lvl1pPr>
          </a:lstStyle>
          <a:p>
            <a:pPr>
              <a:defRPr/>
            </a:pPr>
            <a:fld id="{37A89730-A1E1-4B4C-8113-B83153215B50}" type="datetime1">
              <a:rPr lang="en-US"/>
              <a:pPr>
                <a:defRPr/>
              </a:pPr>
              <a:t>12/6/2011</a:t>
            </a:fld>
            <a:endParaRPr lang="en-ZA"/>
          </a:p>
        </p:txBody>
      </p:sp>
      <p:sp>
        <p:nvSpPr>
          <p:cNvPr id="5" name="Footer Placeholder 4"/>
          <p:cNvSpPr>
            <a:spLocks noGrp="1"/>
          </p:cNvSpPr>
          <p:nvPr>
            <p:ph type="ftr" sz="quarter" idx="11"/>
          </p:nvPr>
        </p:nvSpPr>
        <p:spPr/>
        <p:txBody>
          <a:bodyPr/>
          <a:lstStyle>
            <a:lvl1pPr>
              <a:defRPr smtClean="0"/>
            </a:lvl1pPr>
          </a:lstStyle>
          <a:p>
            <a:pPr>
              <a:defRPr/>
            </a:pPr>
            <a:r>
              <a:rPr lang="en-ZA"/>
              <a:t>5 of 37</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buFont typeface="+mj-lt"/>
              <a:buNone/>
              <a:defRPr smtClean="0">
                <a:solidFill>
                  <a:schemeClr val="tx1"/>
                </a:solidFill>
              </a:defRPr>
            </a:lvl1pPr>
          </a:lstStyle>
          <a:p>
            <a:pPr>
              <a:defRPr/>
            </a:pPr>
            <a:fld id="{74E30434-5CF0-4D74-AFC7-BD2CDDD98D9C}" type="slidenum">
              <a:rPr lang="en-ZA"/>
              <a:pPr>
                <a:defRPr/>
              </a:pPr>
              <a:t>‹#›</a:t>
            </a:fld>
            <a:r>
              <a:rPr lang="en-ZA" dirty="0"/>
              <a:t> of 18</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smtClean="0"/>
            </a:lvl1pPr>
          </a:lstStyle>
          <a:p>
            <a:pPr>
              <a:defRPr/>
            </a:pPr>
            <a:fld id="{C5E33038-91A0-48AB-9022-9B5332FC77F1}" type="datetime1">
              <a:rPr lang="en-US"/>
              <a:pPr>
                <a:defRPr/>
              </a:pPr>
              <a:t>12/6/2011</a:t>
            </a:fld>
            <a:endParaRPr lang="en-ZA"/>
          </a:p>
        </p:txBody>
      </p:sp>
      <p:sp>
        <p:nvSpPr>
          <p:cNvPr id="5" name="Footer Placeholder 4"/>
          <p:cNvSpPr>
            <a:spLocks noGrp="1"/>
          </p:cNvSpPr>
          <p:nvPr>
            <p:ph type="ftr" sz="quarter" idx="11"/>
          </p:nvPr>
        </p:nvSpPr>
        <p:spPr/>
        <p:txBody>
          <a:bodyPr/>
          <a:lstStyle>
            <a:lvl1pPr>
              <a:defRPr smtClean="0"/>
            </a:lvl1pPr>
          </a:lstStyle>
          <a:p>
            <a:pPr>
              <a:defRPr/>
            </a:pPr>
            <a:r>
              <a:rPr lang="en-ZA"/>
              <a:t>5 of 37</a:t>
            </a:r>
          </a:p>
        </p:txBody>
      </p:sp>
      <p:sp>
        <p:nvSpPr>
          <p:cNvPr id="6" name="Slide Number Placeholder 5"/>
          <p:cNvSpPr>
            <a:spLocks noGrp="1"/>
          </p:cNvSpPr>
          <p:nvPr>
            <p:ph type="sldNum" sz="quarter" idx="12"/>
          </p:nvPr>
        </p:nvSpPr>
        <p:spPr/>
        <p:txBody>
          <a:bodyPr/>
          <a:lstStyle>
            <a:lvl1pPr>
              <a:defRPr/>
            </a:lvl1pPr>
          </a:lstStyle>
          <a:p>
            <a:pPr>
              <a:defRPr/>
            </a:pPr>
            <a:fld id="{C9D4614E-5BEA-4A84-859B-F01C4B49F6AF}" type="slidenum">
              <a:rPr lang="en-ZA"/>
              <a:pPr>
                <a:defRPr/>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smtClean="0"/>
            </a:lvl1pPr>
          </a:lstStyle>
          <a:p>
            <a:pPr>
              <a:defRPr/>
            </a:pPr>
            <a:fld id="{15954988-1616-4633-9BFE-2930D17AA3DF}" type="datetime1">
              <a:rPr lang="en-US"/>
              <a:pPr>
                <a:defRPr/>
              </a:pPr>
              <a:t>12/6/2011</a:t>
            </a:fld>
            <a:endParaRPr lang="en-ZA"/>
          </a:p>
        </p:txBody>
      </p:sp>
      <p:sp>
        <p:nvSpPr>
          <p:cNvPr id="5" name="Footer Placeholder 4"/>
          <p:cNvSpPr>
            <a:spLocks noGrp="1"/>
          </p:cNvSpPr>
          <p:nvPr>
            <p:ph type="ftr" sz="quarter" idx="11"/>
          </p:nvPr>
        </p:nvSpPr>
        <p:spPr/>
        <p:txBody>
          <a:bodyPr/>
          <a:lstStyle>
            <a:lvl1pPr>
              <a:defRPr smtClean="0"/>
            </a:lvl1pPr>
          </a:lstStyle>
          <a:p>
            <a:pPr>
              <a:defRPr/>
            </a:pPr>
            <a:r>
              <a:rPr lang="en-ZA"/>
              <a:t>5 of 37</a:t>
            </a:r>
          </a:p>
        </p:txBody>
      </p:sp>
      <p:sp>
        <p:nvSpPr>
          <p:cNvPr id="6" name="Slide Number Placeholder 5"/>
          <p:cNvSpPr>
            <a:spLocks noGrp="1"/>
          </p:cNvSpPr>
          <p:nvPr>
            <p:ph type="sldNum" sz="quarter" idx="12"/>
          </p:nvPr>
        </p:nvSpPr>
        <p:spPr/>
        <p:txBody>
          <a:bodyPr/>
          <a:lstStyle>
            <a:lvl1pPr>
              <a:defRPr/>
            </a:lvl1pPr>
          </a:lstStyle>
          <a:p>
            <a:pPr>
              <a:defRPr/>
            </a:pPr>
            <a:fld id="{F6B210B0-F793-442D-88A5-17246F2E1613}" type="slidenum">
              <a:rPr lang="en-ZA"/>
              <a:pPr>
                <a:defRPr/>
              </a:pPr>
              <a:t>‹#›</a:t>
            </a:fld>
            <a:endParaRPr lang="en-Z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8C14596-3027-495E-BB80-5EBBA2903E06}" type="datetime1">
              <a:rPr lang="en-US"/>
              <a:pPr>
                <a:defRPr/>
              </a:pPr>
              <a:t>12/6/2011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5 of 37</a:t>
            </a:r>
          </a:p>
        </p:txBody>
      </p:sp>
      <p:sp>
        <p:nvSpPr>
          <p:cNvPr id="6" name="Slide Number Placeholder 5"/>
          <p:cNvSpPr>
            <a:spLocks noGrp="1"/>
          </p:cNvSpPr>
          <p:nvPr>
            <p:ph type="sldNum" sz="quarter" idx="12"/>
          </p:nvPr>
        </p:nvSpPr>
        <p:spPr/>
        <p:txBody>
          <a:bodyPr/>
          <a:lstStyle>
            <a:lvl1pPr>
              <a:defRPr/>
            </a:lvl1pPr>
          </a:lstStyle>
          <a:p>
            <a:pPr>
              <a:defRPr/>
            </a:pPr>
            <a:fld id="{CD9FA811-90DF-413F-BF96-903A90EE1C5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FF877C9-A577-48B6-9143-05811852408B}" type="datetime1">
              <a:rPr lang="en-US"/>
              <a:pPr>
                <a:defRPr/>
              </a:pPr>
              <a:t>12/6/2011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5 of 37</a:t>
            </a:r>
          </a:p>
        </p:txBody>
      </p:sp>
      <p:sp>
        <p:nvSpPr>
          <p:cNvPr id="6" name="Slide Number Placeholder 5"/>
          <p:cNvSpPr>
            <a:spLocks noGrp="1"/>
          </p:cNvSpPr>
          <p:nvPr>
            <p:ph type="sldNum" sz="quarter" idx="12"/>
          </p:nvPr>
        </p:nvSpPr>
        <p:spPr/>
        <p:txBody>
          <a:bodyPr/>
          <a:lstStyle>
            <a:lvl1pPr>
              <a:defRPr/>
            </a:lvl1pPr>
          </a:lstStyle>
          <a:p>
            <a:pPr>
              <a:defRPr/>
            </a:pPr>
            <a:fld id="{C9063700-6929-415F-8825-E1F5349B5E9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C924BF7-BD7F-4F99-84DD-9CD19B95DD79}" type="datetime1">
              <a:rPr lang="en-US"/>
              <a:pPr>
                <a:defRPr/>
              </a:pPr>
              <a:t>12/6/2011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5 of 37</a:t>
            </a:r>
          </a:p>
        </p:txBody>
      </p:sp>
      <p:sp>
        <p:nvSpPr>
          <p:cNvPr id="6" name="Slide Number Placeholder 5"/>
          <p:cNvSpPr>
            <a:spLocks noGrp="1"/>
          </p:cNvSpPr>
          <p:nvPr>
            <p:ph type="sldNum" sz="quarter" idx="12"/>
          </p:nvPr>
        </p:nvSpPr>
        <p:spPr/>
        <p:txBody>
          <a:bodyPr/>
          <a:lstStyle>
            <a:lvl1pPr>
              <a:defRPr/>
            </a:lvl1pPr>
          </a:lstStyle>
          <a:p>
            <a:pPr>
              <a:defRPr/>
            </a:pPr>
            <a:fld id="{612175E7-DE8C-4CAD-939C-EC393088797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C53846E-FAED-480E-BEA7-E1F1FABA0D25}" type="datetime1">
              <a:rPr lang="en-US"/>
              <a:pPr>
                <a:defRPr/>
              </a:pPr>
              <a:t>12/6/2011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5 of 37</a:t>
            </a:r>
          </a:p>
        </p:txBody>
      </p:sp>
      <p:sp>
        <p:nvSpPr>
          <p:cNvPr id="7" name="Slide Number Placeholder 5"/>
          <p:cNvSpPr>
            <a:spLocks noGrp="1"/>
          </p:cNvSpPr>
          <p:nvPr>
            <p:ph type="sldNum" sz="quarter" idx="12"/>
          </p:nvPr>
        </p:nvSpPr>
        <p:spPr/>
        <p:txBody>
          <a:bodyPr/>
          <a:lstStyle>
            <a:lvl1pPr>
              <a:defRPr/>
            </a:lvl1pPr>
          </a:lstStyle>
          <a:p>
            <a:pPr>
              <a:defRPr/>
            </a:pPr>
            <a:fld id="{F894249B-E935-4BE1-B502-0732DB40E362}"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ACC020D-F787-4559-9F11-FCFB9B07914B}" type="datetime1">
              <a:rPr lang="en-US"/>
              <a:pPr>
                <a:defRPr/>
              </a:pPr>
              <a:t>12/6/2011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5 of 37</a:t>
            </a:r>
          </a:p>
        </p:txBody>
      </p:sp>
      <p:sp>
        <p:nvSpPr>
          <p:cNvPr id="9" name="Slide Number Placeholder 5"/>
          <p:cNvSpPr>
            <a:spLocks noGrp="1"/>
          </p:cNvSpPr>
          <p:nvPr>
            <p:ph type="sldNum" sz="quarter" idx="12"/>
          </p:nvPr>
        </p:nvSpPr>
        <p:spPr/>
        <p:txBody>
          <a:bodyPr/>
          <a:lstStyle>
            <a:lvl1pPr>
              <a:defRPr/>
            </a:lvl1pPr>
          </a:lstStyle>
          <a:p>
            <a:pPr>
              <a:defRPr/>
            </a:pPr>
            <a:fld id="{F08EF913-5009-4E7B-8240-0C6895D182AE}"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7BA9530-5EDA-4BD7-A8CA-378C5E2540DE}" type="datetime1">
              <a:rPr lang="en-US"/>
              <a:pPr>
                <a:defRPr/>
              </a:pPr>
              <a:t>12/6/2011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5 of 37</a:t>
            </a:r>
          </a:p>
        </p:txBody>
      </p:sp>
      <p:sp>
        <p:nvSpPr>
          <p:cNvPr id="5" name="Slide Number Placeholder 5"/>
          <p:cNvSpPr>
            <a:spLocks noGrp="1"/>
          </p:cNvSpPr>
          <p:nvPr>
            <p:ph type="sldNum" sz="quarter" idx="12"/>
          </p:nvPr>
        </p:nvSpPr>
        <p:spPr/>
        <p:txBody>
          <a:bodyPr/>
          <a:lstStyle>
            <a:lvl1pPr>
              <a:defRPr/>
            </a:lvl1pPr>
          </a:lstStyle>
          <a:p>
            <a:pPr>
              <a:defRPr/>
            </a:pPr>
            <a:fld id="{462EBC5B-7E05-4718-86DD-201E388917B9}"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00C3FE6-8075-4511-9BC5-0897F71B2533}" type="datetime1">
              <a:rPr lang="en-US"/>
              <a:pPr>
                <a:defRPr/>
              </a:pPr>
              <a:t>12/6/2011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5 of 37</a:t>
            </a:r>
          </a:p>
        </p:txBody>
      </p:sp>
      <p:sp>
        <p:nvSpPr>
          <p:cNvPr id="4" name="Slide Number Placeholder 5"/>
          <p:cNvSpPr>
            <a:spLocks noGrp="1"/>
          </p:cNvSpPr>
          <p:nvPr>
            <p:ph type="sldNum" sz="quarter" idx="12"/>
          </p:nvPr>
        </p:nvSpPr>
        <p:spPr/>
        <p:txBody>
          <a:bodyPr/>
          <a:lstStyle>
            <a:lvl1pPr>
              <a:defRPr/>
            </a:lvl1pPr>
          </a:lstStyle>
          <a:p>
            <a:pPr>
              <a:defRPr/>
            </a:pPr>
            <a:fld id="{4D6E2D0E-479A-4586-B6CF-B81B290025A5}"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51B1FC-7BA6-47DA-A34D-8A093EE8647C}" type="datetime1">
              <a:rPr lang="en-US"/>
              <a:pPr>
                <a:defRPr/>
              </a:pPr>
              <a:t>12/6/2011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5 of 37</a:t>
            </a:r>
          </a:p>
        </p:txBody>
      </p:sp>
      <p:sp>
        <p:nvSpPr>
          <p:cNvPr id="7" name="Slide Number Placeholder 5"/>
          <p:cNvSpPr>
            <a:spLocks noGrp="1"/>
          </p:cNvSpPr>
          <p:nvPr>
            <p:ph type="sldNum" sz="quarter" idx="12"/>
          </p:nvPr>
        </p:nvSpPr>
        <p:spPr/>
        <p:txBody>
          <a:bodyPr/>
          <a:lstStyle>
            <a:lvl1pPr>
              <a:defRPr/>
            </a:lvl1pPr>
          </a:lstStyle>
          <a:p>
            <a:pPr>
              <a:defRPr/>
            </a:pPr>
            <a:fld id="{DBE6AA0E-22CD-4ED3-92D0-5FA2A4CE275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AD90CFDC-37CE-4419-80BC-125A340B3068}" type="datetime1">
              <a:rPr lang="en-US"/>
              <a:pPr>
                <a:defRPr/>
              </a:pPr>
              <a:t>12/6/2011</a:t>
            </a:fld>
            <a:endParaRPr lang="en-ZA"/>
          </a:p>
        </p:txBody>
      </p:sp>
      <p:sp>
        <p:nvSpPr>
          <p:cNvPr id="5" name="Footer Placeholder 4"/>
          <p:cNvSpPr>
            <a:spLocks noGrp="1"/>
          </p:cNvSpPr>
          <p:nvPr>
            <p:ph type="ftr" sz="quarter" idx="11"/>
          </p:nvPr>
        </p:nvSpPr>
        <p:spPr/>
        <p:txBody>
          <a:bodyPr/>
          <a:lstStyle>
            <a:lvl1pPr>
              <a:defRPr/>
            </a:lvl1pPr>
          </a:lstStyle>
          <a:p>
            <a:pPr>
              <a:defRPr/>
            </a:pPr>
            <a:r>
              <a:rPr lang="en-ZA"/>
              <a:t>5 of 37</a:t>
            </a:r>
          </a:p>
        </p:txBody>
      </p:sp>
      <p:sp>
        <p:nvSpPr>
          <p:cNvPr id="6" name="Slide Number Placeholder 5"/>
          <p:cNvSpPr>
            <a:spLocks noGrp="1"/>
          </p:cNvSpPr>
          <p:nvPr>
            <p:ph type="sldNum" sz="quarter" idx="12"/>
          </p:nvPr>
        </p:nvSpPr>
        <p:spPr/>
        <p:txBody>
          <a:bodyPr/>
          <a:lstStyle>
            <a:lvl1pPr>
              <a:defRPr/>
            </a:lvl1pPr>
          </a:lstStyle>
          <a:p>
            <a:pPr>
              <a:defRPr/>
            </a:pPr>
            <a:fld id="{32AEF3BE-18DF-43A7-AB79-BC766301B8BF}" type="slidenum">
              <a:rPr lang="en-ZA"/>
              <a:pPr>
                <a:defRPr/>
              </a:pPr>
              <a:t>‹#›</a:t>
            </a:fld>
            <a:r>
              <a:rPr lang="en-ZA" dirty="0"/>
              <a:t> of 18</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39544E5-931E-4C30-ACED-C722D80FC4C9}" type="datetime1">
              <a:rPr lang="en-US"/>
              <a:pPr>
                <a:defRPr/>
              </a:pPr>
              <a:t>12/6/2011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5 of 37</a:t>
            </a:r>
          </a:p>
        </p:txBody>
      </p:sp>
      <p:sp>
        <p:nvSpPr>
          <p:cNvPr id="7" name="Slide Number Placeholder 5"/>
          <p:cNvSpPr>
            <a:spLocks noGrp="1"/>
          </p:cNvSpPr>
          <p:nvPr>
            <p:ph type="sldNum" sz="quarter" idx="12"/>
          </p:nvPr>
        </p:nvSpPr>
        <p:spPr/>
        <p:txBody>
          <a:bodyPr/>
          <a:lstStyle>
            <a:lvl1pPr>
              <a:defRPr/>
            </a:lvl1pPr>
          </a:lstStyle>
          <a:p>
            <a:pPr>
              <a:defRPr/>
            </a:pPr>
            <a:fld id="{6F50E9D1-EC5F-4078-A1E9-79818C76E176}"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7986373-0325-4FEE-AE69-0F0FAFA9F721}" type="datetime1">
              <a:rPr lang="en-US"/>
              <a:pPr>
                <a:defRPr/>
              </a:pPr>
              <a:t>12/6/2011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5 of 37</a:t>
            </a:r>
          </a:p>
        </p:txBody>
      </p:sp>
      <p:sp>
        <p:nvSpPr>
          <p:cNvPr id="6" name="Slide Number Placeholder 5"/>
          <p:cNvSpPr>
            <a:spLocks noGrp="1"/>
          </p:cNvSpPr>
          <p:nvPr>
            <p:ph type="sldNum" sz="quarter" idx="12"/>
          </p:nvPr>
        </p:nvSpPr>
        <p:spPr/>
        <p:txBody>
          <a:bodyPr/>
          <a:lstStyle>
            <a:lvl1pPr>
              <a:defRPr/>
            </a:lvl1pPr>
          </a:lstStyle>
          <a:p>
            <a:pPr>
              <a:defRPr/>
            </a:pPr>
            <a:fld id="{531503E1-6F64-4ADA-A591-ED79C9066E11}"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88593EA-1AC5-4D56-BCB4-2C46E325B030}" type="datetime1">
              <a:rPr lang="en-US"/>
              <a:pPr>
                <a:defRPr/>
              </a:pPr>
              <a:t>12/6/2011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5 of 37</a:t>
            </a:r>
          </a:p>
        </p:txBody>
      </p:sp>
      <p:sp>
        <p:nvSpPr>
          <p:cNvPr id="6" name="Slide Number Placeholder 5"/>
          <p:cNvSpPr>
            <a:spLocks noGrp="1"/>
          </p:cNvSpPr>
          <p:nvPr>
            <p:ph type="sldNum" sz="quarter" idx="12"/>
          </p:nvPr>
        </p:nvSpPr>
        <p:spPr/>
        <p:txBody>
          <a:bodyPr/>
          <a:lstStyle>
            <a:lvl1pPr>
              <a:defRPr/>
            </a:lvl1pPr>
          </a:lstStyle>
          <a:p>
            <a:pPr>
              <a:defRPr/>
            </a:pPr>
            <a:fld id="{14FBFE82-6046-4285-BFB1-C81CCF66A6E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1A16601-B2FB-4623-939F-0B8A3D1DA9E0}" type="datetime1">
              <a:rPr lang="en-US"/>
              <a:pPr>
                <a:defRPr/>
              </a:pPr>
              <a:t>12/6/2011</a:t>
            </a:fld>
            <a:endParaRPr lang="en-ZA"/>
          </a:p>
        </p:txBody>
      </p:sp>
      <p:sp>
        <p:nvSpPr>
          <p:cNvPr id="5" name="Footer Placeholder 4"/>
          <p:cNvSpPr>
            <a:spLocks noGrp="1"/>
          </p:cNvSpPr>
          <p:nvPr>
            <p:ph type="ftr" sz="quarter" idx="11"/>
          </p:nvPr>
        </p:nvSpPr>
        <p:spPr/>
        <p:txBody>
          <a:bodyPr/>
          <a:lstStyle>
            <a:lvl1pPr>
              <a:defRPr/>
            </a:lvl1pPr>
          </a:lstStyle>
          <a:p>
            <a:pPr>
              <a:defRPr/>
            </a:pPr>
            <a:r>
              <a:rPr lang="en-ZA"/>
              <a:t>5 of 37</a:t>
            </a:r>
          </a:p>
        </p:txBody>
      </p:sp>
      <p:sp>
        <p:nvSpPr>
          <p:cNvPr id="6" name="Slide Number Placeholder 5"/>
          <p:cNvSpPr>
            <a:spLocks noGrp="1"/>
          </p:cNvSpPr>
          <p:nvPr>
            <p:ph type="sldNum" sz="quarter" idx="12"/>
          </p:nvPr>
        </p:nvSpPr>
        <p:spPr/>
        <p:txBody>
          <a:bodyPr/>
          <a:lstStyle>
            <a:lvl1pPr>
              <a:defRPr/>
            </a:lvl1pPr>
          </a:lstStyle>
          <a:p>
            <a:pPr>
              <a:defRPr/>
            </a:pPr>
            <a:fld id="{5C54E247-7F01-4544-8466-05E5C6C1F4A9}" type="slidenum">
              <a:rPr lang="en-ZA"/>
              <a:pPr>
                <a:defRPr/>
              </a:pPr>
              <a:t>‹#›</a:t>
            </a:fld>
            <a:r>
              <a:rPr lang="en-ZA" dirty="0"/>
              <a:t> of 18</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pPr>
              <a:defRPr/>
            </a:pPr>
            <a:fld id="{5FD8AEFE-FE85-496D-948C-BA9174DEF8C7}" type="datetime1">
              <a:rPr lang="en-US"/>
              <a:pPr>
                <a:defRPr/>
              </a:pPr>
              <a:t>12/6/2011</a:t>
            </a:fld>
            <a:endParaRPr lang="en-ZA"/>
          </a:p>
        </p:txBody>
      </p:sp>
      <p:sp>
        <p:nvSpPr>
          <p:cNvPr id="6" name="Footer Placeholder 4"/>
          <p:cNvSpPr>
            <a:spLocks noGrp="1"/>
          </p:cNvSpPr>
          <p:nvPr>
            <p:ph type="ftr" sz="quarter" idx="11"/>
          </p:nvPr>
        </p:nvSpPr>
        <p:spPr/>
        <p:txBody>
          <a:bodyPr/>
          <a:lstStyle>
            <a:lvl1pPr>
              <a:defRPr/>
            </a:lvl1pPr>
          </a:lstStyle>
          <a:p>
            <a:pPr>
              <a:defRPr/>
            </a:pPr>
            <a:r>
              <a:rPr lang="en-ZA"/>
              <a:t>5 of 37</a:t>
            </a:r>
          </a:p>
        </p:txBody>
      </p:sp>
      <p:sp>
        <p:nvSpPr>
          <p:cNvPr id="7" name="Slide Number Placeholder 5"/>
          <p:cNvSpPr>
            <a:spLocks noGrp="1"/>
          </p:cNvSpPr>
          <p:nvPr>
            <p:ph type="sldNum" sz="quarter" idx="12"/>
          </p:nvPr>
        </p:nvSpPr>
        <p:spPr/>
        <p:txBody>
          <a:bodyPr/>
          <a:lstStyle>
            <a:lvl1pPr>
              <a:defRPr/>
            </a:lvl1pPr>
          </a:lstStyle>
          <a:p>
            <a:pPr>
              <a:defRPr/>
            </a:pPr>
            <a:fld id="{46FBBE16-833C-4F08-AEC0-CA76AF445D33}" type="slidenum">
              <a:rPr lang="en-ZA"/>
              <a:pPr>
                <a:defRPr/>
              </a:pPr>
              <a:t>‹#›</a:t>
            </a:fld>
            <a:r>
              <a:rPr lang="en-ZA" dirty="0"/>
              <a:t> of 18</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pPr>
              <a:defRPr/>
            </a:pPr>
            <a:fld id="{98B95AD7-F0E6-4D52-93E6-B6F18A9D192D}" type="datetime1">
              <a:rPr lang="en-US"/>
              <a:pPr>
                <a:defRPr/>
              </a:pPr>
              <a:t>12/6/2011</a:t>
            </a:fld>
            <a:endParaRPr lang="en-ZA"/>
          </a:p>
        </p:txBody>
      </p:sp>
      <p:sp>
        <p:nvSpPr>
          <p:cNvPr id="8" name="Footer Placeholder 4"/>
          <p:cNvSpPr>
            <a:spLocks noGrp="1"/>
          </p:cNvSpPr>
          <p:nvPr>
            <p:ph type="ftr" sz="quarter" idx="11"/>
          </p:nvPr>
        </p:nvSpPr>
        <p:spPr/>
        <p:txBody>
          <a:bodyPr/>
          <a:lstStyle>
            <a:lvl1pPr>
              <a:defRPr/>
            </a:lvl1pPr>
          </a:lstStyle>
          <a:p>
            <a:pPr>
              <a:defRPr/>
            </a:pPr>
            <a:r>
              <a:rPr lang="en-ZA"/>
              <a:t>5 of 37</a:t>
            </a:r>
          </a:p>
        </p:txBody>
      </p:sp>
      <p:sp>
        <p:nvSpPr>
          <p:cNvPr id="9" name="Slide Number Placeholder 5"/>
          <p:cNvSpPr>
            <a:spLocks noGrp="1"/>
          </p:cNvSpPr>
          <p:nvPr>
            <p:ph type="sldNum" sz="quarter" idx="12"/>
          </p:nvPr>
        </p:nvSpPr>
        <p:spPr/>
        <p:txBody>
          <a:bodyPr/>
          <a:lstStyle>
            <a:lvl1pPr>
              <a:defRPr/>
            </a:lvl1pPr>
          </a:lstStyle>
          <a:p>
            <a:pPr>
              <a:defRPr/>
            </a:pPr>
            <a:fld id="{2C6D2B44-80E0-4699-9C94-A1CA8C06CAFB}" type="slidenum">
              <a:rPr lang="en-ZA"/>
              <a:pPr>
                <a:defRPr/>
              </a:pPr>
              <a:t>‹#›</a:t>
            </a:fld>
            <a:r>
              <a:rPr lang="en-ZA" dirty="0"/>
              <a:t> of 18</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pPr>
              <a:defRPr/>
            </a:pPr>
            <a:fld id="{72B79F71-474D-4DBB-9B81-3054D2F34A61}" type="datetime1">
              <a:rPr lang="en-US"/>
              <a:pPr>
                <a:defRPr/>
              </a:pPr>
              <a:t>12/6/2011</a:t>
            </a:fld>
            <a:endParaRPr lang="en-ZA"/>
          </a:p>
        </p:txBody>
      </p:sp>
      <p:sp>
        <p:nvSpPr>
          <p:cNvPr id="4" name="Footer Placeholder 4"/>
          <p:cNvSpPr>
            <a:spLocks noGrp="1"/>
          </p:cNvSpPr>
          <p:nvPr>
            <p:ph type="ftr" sz="quarter" idx="11"/>
          </p:nvPr>
        </p:nvSpPr>
        <p:spPr/>
        <p:txBody>
          <a:bodyPr/>
          <a:lstStyle>
            <a:lvl1pPr>
              <a:defRPr/>
            </a:lvl1pPr>
          </a:lstStyle>
          <a:p>
            <a:pPr>
              <a:defRPr/>
            </a:pPr>
            <a:r>
              <a:rPr lang="en-ZA"/>
              <a:t>5 of 37</a:t>
            </a:r>
          </a:p>
        </p:txBody>
      </p:sp>
      <p:sp>
        <p:nvSpPr>
          <p:cNvPr id="5" name="Slide Number Placeholder 5"/>
          <p:cNvSpPr>
            <a:spLocks noGrp="1"/>
          </p:cNvSpPr>
          <p:nvPr>
            <p:ph type="sldNum" sz="quarter" idx="12"/>
          </p:nvPr>
        </p:nvSpPr>
        <p:spPr/>
        <p:txBody>
          <a:bodyPr/>
          <a:lstStyle>
            <a:lvl1pPr>
              <a:defRPr/>
            </a:lvl1pPr>
          </a:lstStyle>
          <a:p>
            <a:pPr>
              <a:defRPr/>
            </a:pPr>
            <a:fld id="{A1D2B2E0-0FD4-4E5B-BEBB-AE5C2991BDDF}" type="slidenum">
              <a:rPr lang="en-ZA"/>
              <a:pPr>
                <a:defRPr/>
              </a:pPr>
              <a:t>‹#›</a:t>
            </a:fld>
            <a:r>
              <a:rPr lang="en-ZA" dirty="0"/>
              <a:t> of 18</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3891F2D-CE82-45C8-A09A-518367805001}" type="datetime1">
              <a:rPr lang="en-US"/>
              <a:pPr>
                <a:defRPr/>
              </a:pPr>
              <a:t>12/6/2011</a:t>
            </a:fld>
            <a:endParaRPr lang="en-ZA"/>
          </a:p>
        </p:txBody>
      </p:sp>
      <p:sp>
        <p:nvSpPr>
          <p:cNvPr id="3" name="Footer Placeholder 4"/>
          <p:cNvSpPr>
            <a:spLocks noGrp="1"/>
          </p:cNvSpPr>
          <p:nvPr>
            <p:ph type="ftr" sz="quarter" idx="11"/>
          </p:nvPr>
        </p:nvSpPr>
        <p:spPr/>
        <p:txBody>
          <a:bodyPr/>
          <a:lstStyle>
            <a:lvl1pPr>
              <a:defRPr/>
            </a:lvl1pPr>
          </a:lstStyle>
          <a:p>
            <a:pPr>
              <a:defRPr/>
            </a:pPr>
            <a:r>
              <a:rPr lang="en-ZA"/>
              <a:t>5 of 37</a:t>
            </a:r>
          </a:p>
        </p:txBody>
      </p:sp>
      <p:sp>
        <p:nvSpPr>
          <p:cNvPr id="4" name="Slide Number Placeholder 5"/>
          <p:cNvSpPr>
            <a:spLocks noGrp="1"/>
          </p:cNvSpPr>
          <p:nvPr>
            <p:ph type="sldNum" sz="quarter" idx="12"/>
          </p:nvPr>
        </p:nvSpPr>
        <p:spPr/>
        <p:txBody>
          <a:bodyPr/>
          <a:lstStyle>
            <a:lvl1pPr>
              <a:defRPr/>
            </a:lvl1pPr>
          </a:lstStyle>
          <a:p>
            <a:pPr>
              <a:defRPr/>
            </a:pPr>
            <a:fld id="{DEBA837A-E6B8-4B0B-A5B2-B465BA53A325}" type="slidenum">
              <a:rPr lang="en-ZA"/>
              <a:pPr>
                <a:defRPr/>
              </a:pPr>
              <a:t>‹#›</a:t>
            </a:fld>
            <a:r>
              <a:rPr lang="en-ZA" dirty="0"/>
              <a:t> of 18</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fld id="{54DB5D88-3115-4880-A5FA-70ED71A0FE68}" type="datetime1">
              <a:rPr lang="en-US"/>
              <a:pPr>
                <a:defRPr/>
              </a:pPr>
              <a:t>12/6/2011</a:t>
            </a:fld>
            <a:endParaRPr lang="en-ZA"/>
          </a:p>
        </p:txBody>
      </p:sp>
      <p:sp>
        <p:nvSpPr>
          <p:cNvPr id="6" name="Footer Placeholder 4"/>
          <p:cNvSpPr>
            <a:spLocks noGrp="1"/>
          </p:cNvSpPr>
          <p:nvPr>
            <p:ph type="ftr" sz="quarter" idx="11"/>
          </p:nvPr>
        </p:nvSpPr>
        <p:spPr/>
        <p:txBody>
          <a:bodyPr/>
          <a:lstStyle>
            <a:lvl1pPr>
              <a:defRPr smtClean="0"/>
            </a:lvl1pPr>
          </a:lstStyle>
          <a:p>
            <a:pPr>
              <a:defRPr/>
            </a:pPr>
            <a:r>
              <a:rPr lang="en-ZA"/>
              <a:t>5 of 37</a:t>
            </a:r>
          </a:p>
        </p:txBody>
      </p:sp>
      <p:sp>
        <p:nvSpPr>
          <p:cNvPr id="7" name="Slide Number Placeholder 5"/>
          <p:cNvSpPr>
            <a:spLocks noGrp="1"/>
          </p:cNvSpPr>
          <p:nvPr>
            <p:ph type="sldNum" sz="quarter" idx="12"/>
          </p:nvPr>
        </p:nvSpPr>
        <p:spPr/>
        <p:txBody>
          <a:bodyPr/>
          <a:lstStyle>
            <a:lvl1pPr>
              <a:defRPr/>
            </a:lvl1pPr>
          </a:lstStyle>
          <a:p>
            <a:pPr>
              <a:defRPr/>
            </a:pPr>
            <a:fld id="{C5EA414D-481C-4891-B1F0-6E6D17B4B670}" type="slidenum">
              <a:rPr lang="en-ZA"/>
              <a:pPr>
                <a:defRPr/>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fld id="{B9554D38-F4A9-4464-B9C8-1865D3C93D4C}" type="datetime1">
              <a:rPr lang="en-US"/>
              <a:pPr>
                <a:defRPr/>
              </a:pPr>
              <a:t>12/6/2011</a:t>
            </a:fld>
            <a:endParaRPr lang="en-ZA"/>
          </a:p>
        </p:txBody>
      </p:sp>
      <p:sp>
        <p:nvSpPr>
          <p:cNvPr id="6" name="Footer Placeholder 4"/>
          <p:cNvSpPr>
            <a:spLocks noGrp="1"/>
          </p:cNvSpPr>
          <p:nvPr>
            <p:ph type="ftr" sz="quarter" idx="11"/>
          </p:nvPr>
        </p:nvSpPr>
        <p:spPr/>
        <p:txBody>
          <a:bodyPr/>
          <a:lstStyle>
            <a:lvl1pPr>
              <a:defRPr smtClean="0"/>
            </a:lvl1pPr>
          </a:lstStyle>
          <a:p>
            <a:pPr>
              <a:defRPr/>
            </a:pPr>
            <a:r>
              <a:rPr lang="en-ZA"/>
              <a:t>5 of 37</a:t>
            </a:r>
          </a:p>
        </p:txBody>
      </p:sp>
      <p:sp>
        <p:nvSpPr>
          <p:cNvPr id="7" name="Slide Number Placeholder 5"/>
          <p:cNvSpPr>
            <a:spLocks noGrp="1"/>
          </p:cNvSpPr>
          <p:nvPr>
            <p:ph type="sldNum" sz="quarter" idx="12"/>
          </p:nvPr>
        </p:nvSpPr>
        <p:spPr/>
        <p:txBody>
          <a:bodyPr/>
          <a:lstStyle>
            <a:lvl1pPr>
              <a:defRPr/>
            </a:lvl1pPr>
          </a:lstStyle>
          <a:p>
            <a:pPr>
              <a:defRPr/>
            </a:pPr>
            <a:fld id="{899D62B0-2388-4BC6-8775-095006F0FA6C}" type="slidenum">
              <a:rPr lang="en-ZA"/>
              <a:pPr>
                <a:defRPr/>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blip>
          <a:srcRect/>
          <a:stretch>
            <a:fillRect l="-2000" r="-2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ZA"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61F61DE-00B4-4EF5-BADF-7FB819545DD9}" type="datetime1">
              <a:rPr lang="en-US"/>
              <a:pPr>
                <a:defRPr/>
              </a:pPr>
              <a:t>12/6/2011</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r>
              <a:rPr lang="en-ZA"/>
              <a:t>5 of 37</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solidFill>
                <a:latin typeface="Book Antiqua" pitchFamily="18" charset="0"/>
                <a:cs typeface="+mn-cs"/>
              </a:defRPr>
            </a:lvl1pPr>
          </a:lstStyle>
          <a:p>
            <a:pPr>
              <a:defRPr/>
            </a:pPr>
            <a:fld id="{7C2F260F-955F-4189-A10F-2A3B39CF0A3B}" type="slidenum">
              <a:rPr lang="en-ZA"/>
              <a:pPr>
                <a:defRPr/>
              </a:pPr>
              <a:t>‹#›</a:t>
            </a:fld>
            <a:r>
              <a:rPr lang="en-ZA" dirty="0"/>
              <a:t> of 18</a:t>
            </a:r>
          </a:p>
        </p:txBody>
      </p:sp>
    </p:spTree>
  </p:cSld>
  <p:clrMap bg1="lt1" tx1="dk1" bg2="lt2" tx2="dk2" accent1="accent1" accent2="accent2" accent3="accent3" accent4="accent4" accent5="accent5" accent6="accent6" hlink="hlink" folHlink="folHlink"/>
  <p:sldLayoutIdLst>
    <p:sldLayoutId id="2147483740" r:id="rId1"/>
    <p:sldLayoutId id="2147483723" r:id="rId2"/>
    <p:sldLayoutId id="2147483724" r:id="rId3"/>
    <p:sldLayoutId id="2147483725" r:id="rId4"/>
    <p:sldLayoutId id="2147483726" r:id="rId5"/>
    <p:sldLayoutId id="2147483727" r:id="rId6"/>
    <p:sldLayoutId id="2147483728" r:id="rId7"/>
    <p:sldLayoutId id="2147483741" r:id="rId8"/>
    <p:sldLayoutId id="2147483742" r:id="rId9"/>
    <p:sldLayoutId id="2147483743" r:id="rId10"/>
    <p:sldLayoutId id="2147483744"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latin typeface="Arial" charset="0"/>
                <a:cs typeface="+mn-cs"/>
              </a:defRPr>
            </a:lvl1pPr>
          </a:lstStyle>
          <a:p>
            <a:pPr>
              <a:defRPr/>
            </a:pPr>
            <a:fld id="{5E2FC14E-8FC3-421A-A1F3-0D6FC72A0AC9}" type="datetime1">
              <a:rPr lang="en-US"/>
              <a:pPr>
                <a:defRPr/>
              </a:pPr>
              <a:t>12/6/2011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latin typeface="Arial" charset="0"/>
                <a:cs typeface="+mn-cs"/>
              </a:defRPr>
            </a:lvl1pPr>
          </a:lstStyle>
          <a:p>
            <a:pPr>
              <a:defRPr/>
            </a:pPr>
            <a:r>
              <a:rPr lang="en-US"/>
              <a:t>5 of 37</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mn-cs"/>
              </a:defRPr>
            </a:lvl1pPr>
          </a:lstStyle>
          <a:p>
            <a:pPr>
              <a:defRPr/>
            </a:pPr>
            <a:fld id="{158A63DF-4082-45A1-9282-71BB5FD407D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eaLnBrk="1" fontAlgn="auto" hangingPunct="1">
              <a:spcAft>
                <a:spcPts val="0"/>
              </a:spcAft>
              <a:defRPr/>
            </a:pPr>
            <a:r>
              <a:rPr lang="en-ZA" sz="2800" b="1" dirty="0" smtClean="0">
                <a:latin typeface="Book Antiqua" pitchFamily="18" charset="0"/>
              </a:rPr>
              <a:t/>
            </a:r>
            <a:br>
              <a:rPr lang="en-ZA" sz="2800" b="1" dirty="0" smtClean="0">
                <a:latin typeface="Book Antiqua" pitchFamily="18" charset="0"/>
              </a:rPr>
            </a:br>
            <a:r>
              <a:rPr lang="en-ZA" sz="2800" b="1" dirty="0" smtClean="0">
                <a:latin typeface="Book Antiqua" pitchFamily="18" charset="0"/>
              </a:rPr>
              <a:t/>
            </a:r>
            <a:br>
              <a:rPr lang="en-ZA" sz="2800" b="1" dirty="0" smtClean="0">
                <a:latin typeface="Book Antiqua" pitchFamily="18" charset="0"/>
              </a:rPr>
            </a:br>
            <a:r>
              <a:rPr lang="en-ZA" sz="2800" b="1" dirty="0" smtClean="0">
                <a:latin typeface="Book Antiqua" pitchFamily="18" charset="0"/>
              </a:rPr>
              <a:t>ECONOMIC IMPACT OF INFRASTRUCTURE EXPENDITURE IN THE RURAL AREAS </a:t>
            </a:r>
            <a:br>
              <a:rPr lang="en-ZA" sz="2800" b="1" dirty="0" smtClean="0">
                <a:latin typeface="Book Antiqua" pitchFamily="18" charset="0"/>
              </a:rPr>
            </a:br>
            <a:r>
              <a:rPr lang="en-ZA" sz="2800" b="1" dirty="0" smtClean="0">
                <a:latin typeface="Book Antiqua" pitchFamily="18" charset="0"/>
              </a:rPr>
              <a:t/>
            </a:r>
            <a:br>
              <a:rPr lang="en-ZA" sz="2800" b="1" dirty="0" smtClean="0">
                <a:latin typeface="Book Antiqua" pitchFamily="18" charset="0"/>
              </a:rPr>
            </a:br>
            <a:r>
              <a:rPr lang="en-ZA" sz="2000" b="1" dirty="0" smtClean="0">
                <a:latin typeface="Book Antiqua" pitchFamily="18" charset="0"/>
              </a:rPr>
              <a:t>Public Sector Economists Forum</a:t>
            </a:r>
            <a:br>
              <a:rPr lang="en-ZA" sz="2000" b="1" dirty="0" smtClean="0">
                <a:latin typeface="Book Antiqua" pitchFamily="18" charset="0"/>
              </a:rPr>
            </a:br>
            <a:r>
              <a:rPr lang="en-ZA" sz="2000" b="1" dirty="0" smtClean="0">
                <a:latin typeface="Book Antiqua" pitchFamily="18" charset="0"/>
              </a:rPr>
              <a:t>28-30 November 2011</a:t>
            </a:r>
            <a:br>
              <a:rPr lang="en-ZA" sz="2000" b="1" dirty="0" smtClean="0">
                <a:latin typeface="Book Antiqua" pitchFamily="18" charset="0"/>
              </a:rPr>
            </a:br>
            <a:r>
              <a:rPr lang="en-ZA" sz="2000" b="1" dirty="0" smtClean="0">
                <a:latin typeface="Book Antiqua" pitchFamily="18" charset="0"/>
              </a:rPr>
              <a:t>Protea Kruger Gate Hotel</a:t>
            </a:r>
            <a:r>
              <a:rPr lang="en-ZA" sz="2800" b="1" dirty="0" smtClean="0">
                <a:latin typeface="Book Antiqua" pitchFamily="18" charset="0"/>
              </a:rPr>
              <a:t/>
            </a:r>
            <a:br>
              <a:rPr lang="en-ZA" sz="2800" b="1" dirty="0" smtClean="0">
                <a:latin typeface="Book Antiqua" pitchFamily="18" charset="0"/>
              </a:rPr>
            </a:br>
            <a:endParaRPr lang="en-ZA" sz="2800" dirty="0"/>
          </a:p>
        </p:txBody>
      </p:sp>
      <p:sp>
        <p:nvSpPr>
          <p:cNvPr id="4" name="Slide Number Placeholder 3"/>
          <p:cNvSpPr>
            <a:spLocks noGrp="1"/>
          </p:cNvSpPr>
          <p:nvPr>
            <p:ph type="sldNum" sz="quarter" idx="12"/>
          </p:nvPr>
        </p:nvSpPr>
        <p:spPr/>
        <p:txBody>
          <a:bodyPr/>
          <a:lstStyle/>
          <a:p>
            <a:pPr>
              <a:defRPr/>
            </a:pPr>
            <a:fld id="{74E30434-5CF0-4D74-AFC7-BD2CDDD98D9C}" type="slidenum">
              <a:rPr lang="en-ZA" smtClean="0"/>
              <a:pPr>
                <a:defRPr/>
              </a:pPr>
              <a:t>1</a:t>
            </a:fld>
            <a:r>
              <a:rPr lang="en-ZA" smtClean="0"/>
              <a:t> of 18</a:t>
            </a:r>
            <a:endParaRPr lang="en-Z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011237"/>
          </a:xfrm>
        </p:spPr>
        <p:txBody>
          <a:bodyPr>
            <a:normAutofit fontScale="90000"/>
          </a:bodyPr>
          <a:lstStyle/>
          <a:p>
            <a:pPr>
              <a:defRPr/>
            </a:pPr>
            <a:r>
              <a:rPr lang="en-ZA" b="1" dirty="0" smtClean="0">
                <a:latin typeface="Book Antiqua" pitchFamily="18" charset="0"/>
              </a:rPr>
              <a:t>INFRASTRUCTURE SPENDING IN THE RURAL AREAS</a:t>
            </a:r>
            <a:endParaRPr lang="en-ZA" b="1" dirty="0">
              <a:latin typeface="Book Antiqua" pitchFamily="18" charset="0"/>
            </a:endParaRPr>
          </a:p>
        </p:txBody>
      </p:sp>
      <p:sp>
        <p:nvSpPr>
          <p:cNvPr id="5" name="Content Placeholder 4"/>
          <p:cNvSpPr>
            <a:spLocks noGrp="1"/>
          </p:cNvSpPr>
          <p:nvPr>
            <p:ph idx="1"/>
          </p:nvPr>
        </p:nvSpPr>
        <p:spPr>
          <a:xfrm>
            <a:off x="457200" y="1600200"/>
            <a:ext cx="8229600" cy="4492625"/>
          </a:xfrm>
        </p:spPr>
        <p:txBody>
          <a:bodyPr>
            <a:normAutofit lnSpcReduction="10000"/>
          </a:bodyPr>
          <a:lstStyle/>
          <a:p>
            <a:pPr>
              <a:defRPr/>
            </a:pPr>
            <a:r>
              <a:rPr lang="en-ZA" sz="2600" dirty="0" smtClean="0">
                <a:latin typeface="Book Antiqua" pitchFamily="18" charset="0"/>
              </a:rPr>
              <a:t>DARDLA – Share of its infrastructure spending in rural municipal areas averaging 70% between 2006/7 and 2009/10</a:t>
            </a:r>
          </a:p>
          <a:p>
            <a:pPr>
              <a:defRPr/>
            </a:pPr>
            <a:endParaRPr lang="en-ZA" sz="1600" dirty="0" smtClean="0">
              <a:latin typeface="Book Antiqua" pitchFamily="18" charset="0"/>
            </a:endParaRPr>
          </a:p>
          <a:p>
            <a:pPr>
              <a:defRPr/>
            </a:pPr>
            <a:r>
              <a:rPr lang="en-ZA" sz="2600" dirty="0" smtClean="0">
                <a:latin typeface="Book Antiqua" pitchFamily="18" charset="0"/>
              </a:rPr>
              <a:t>Culture, Sports &amp; Recreation – Averaging just less than 50% between 2007/8 and 2009/10</a:t>
            </a:r>
          </a:p>
          <a:p>
            <a:pPr>
              <a:defRPr/>
            </a:pPr>
            <a:endParaRPr lang="en-ZA" sz="1600" dirty="0" smtClean="0">
              <a:latin typeface="Book Antiqua" pitchFamily="18" charset="0"/>
            </a:endParaRPr>
          </a:p>
          <a:p>
            <a:pPr>
              <a:defRPr/>
            </a:pPr>
            <a:r>
              <a:rPr lang="en-ZA" sz="2600" dirty="0" smtClean="0">
                <a:latin typeface="Book Antiqua" pitchFamily="18" charset="0"/>
              </a:rPr>
              <a:t>Human Settlements – Averaging almost 60% between 2006/7 and 2009/10</a:t>
            </a:r>
          </a:p>
          <a:p>
            <a:pPr>
              <a:defRPr/>
            </a:pPr>
            <a:endParaRPr lang="en-ZA" sz="1700" dirty="0" smtClean="0">
              <a:latin typeface="Book Antiqua" pitchFamily="18" charset="0"/>
            </a:endParaRPr>
          </a:p>
          <a:p>
            <a:pPr>
              <a:defRPr/>
            </a:pPr>
            <a:r>
              <a:rPr lang="en-ZA" sz="2600" dirty="0" smtClean="0">
                <a:latin typeface="Book Antiqua" pitchFamily="18" charset="0"/>
              </a:rPr>
              <a:t> Social Development – Averaging 75% between 2007/8 and 2009/10</a:t>
            </a:r>
            <a:endParaRPr lang="en-ZA" sz="2600" dirty="0">
              <a:latin typeface="Book Antiqua" pitchFamily="18" charset="0"/>
            </a:endParaRPr>
          </a:p>
        </p:txBody>
      </p:sp>
      <p:sp>
        <p:nvSpPr>
          <p:cNvPr id="17412"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893075-F98D-4BE3-9F55-91B26497D578}" type="slidenum">
              <a:rPr lang="en-ZA"/>
              <a:pPr fontAlgn="base">
                <a:spcBef>
                  <a:spcPct val="0"/>
                </a:spcBef>
                <a:spcAft>
                  <a:spcPct val="0"/>
                </a:spcAft>
              </a:pPr>
              <a:t>10</a:t>
            </a:fld>
            <a:r>
              <a:rPr lang="en-ZA"/>
              <a:t> of 18</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492625"/>
          </a:xfrm>
        </p:spPr>
        <p:txBody>
          <a:bodyPr>
            <a:noAutofit/>
          </a:bodyPr>
          <a:lstStyle/>
          <a:p>
            <a:pPr>
              <a:defRPr/>
            </a:pPr>
            <a:r>
              <a:rPr lang="en-ZA" sz="2050" dirty="0" smtClean="0">
                <a:latin typeface="Book Antiqua" pitchFamily="18" charset="0"/>
              </a:rPr>
              <a:t>Methodology – Social Accounting Matrix (SAM) for the province to model the economic impact</a:t>
            </a:r>
          </a:p>
          <a:p>
            <a:pPr>
              <a:defRPr/>
            </a:pPr>
            <a:r>
              <a:rPr lang="en-ZA" sz="2050" dirty="0" smtClean="0">
                <a:latin typeface="Book Antiqua" pitchFamily="18" charset="0"/>
              </a:rPr>
              <a:t>SAM is a tool that sets out the framework for the structure of the economy</a:t>
            </a:r>
          </a:p>
          <a:p>
            <a:pPr>
              <a:defRPr/>
            </a:pPr>
            <a:r>
              <a:rPr lang="en-ZA" sz="2050" dirty="0" smtClean="0">
                <a:latin typeface="Book Antiqua" pitchFamily="18" charset="0"/>
              </a:rPr>
              <a:t>It maps out the transactions that occur between different institutions within the economy &amp; captures the full circular flow of the economy</a:t>
            </a:r>
          </a:p>
          <a:p>
            <a:pPr>
              <a:defRPr/>
            </a:pPr>
            <a:r>
              <a:rPr lang="en-ZA" sz="2050" dirty="0" smtClean="0">
                <a:latin typeface="Book Antiqua" pitchFamily="18" charset="0"/>
              </a:rPr>
              <a:t>Multiplier analysis (developed by Leontief) to assess the impact of a change in one variable on the rest of the economy – in our case we look at the effect on the provincial and national economy</a:t>
            </a:r>
          </a:p>
          <a:p>
            <a:pPr>
              <a:defRPr/>
            </a:pPr>
            <a:r>
              <a:rPr lang="en-ZA" sz="2050" dirty="0" smtClean="0">
                <a:latin typeface="Book Antiqua" pitchFamily="18" charset="0"/>
              </a:rPr>
              <a:t>It enables us to quantify the direct, indirect and induced impacts of expenditure within the economy</a:t>
            </a:r>
            <a:endParaRPr lang="en-ZA" sz="2050" dirty="0">
              <a:latin typeface="Book Antiqua" pitchFamily="18" charset="0"/>
            </a:endParaRPr>
          </a:p>
        </p:txBody>
      </p:sp>
      <p:sp>
        <p:nvSpPr>
          <p:cNvPr id="3" name="Title 2"/>
          <p:cNvSpPr>
            <a:spLocks noGrp="1"/>
          </p:cNvSpPr>
          <p:nvPr>
            <p:ph type="title"/>
          </p:nvPr>
        </p:nvSpPr>
        <p:spPr>
          <a:xfrm>
            <a:off x="395288" y="274638"/>
            <a:ext cx="8291512" cy="1011237"/>
          </a:xfrm>
        </p:spPr>
        <p:txBody>
          <a:bodyPr>
            <a:normAutofit fontScale="90000"/>
          </a:bodyPr>
          <a:lstStyle/>
          <a:p>
            <a:pPr>
              <a:defRPr/>
            </a:pPr>
            <a:r>
              <a:rPr lang="en-ZA" b="1" dirty="0" smtClean="0">
                <a:latin typeface="Book Antiqua" pitchFamily="18" charset="0"/>
              </a:rPr>
              <a:t>ECONOMIC IMPACT OF RURAL INFRASTRUCTURE SPENDING</a:t>
            </a:r>
            <a:endParaRPr lang="en-ZA" b="1" dirty="0">
              <a:latin typeface="Book Antiqua" pitchFamily="18" charset="0"/>
            </a:endParaRPr>
          </a:p>
        </p:txBody>
      </p:sp>
      <p:sp>
        <p:nvSpPr>
          <p:cNvPr id="18436"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954CB1-56FA-4225-9D2B-A1B9A8808F91}" type="slidenum">
              <a:rPr lang="en-ZA"/>
              <a:pPr fontAlgn="base">
                <a:spcBef>
                  <a:spcPct val="0"/>
                </a:spcBef>
                <a:spcAft>
                  <a:spcPct val="0"/>
                </a:spcAft>
              </a:pPr>
              <a:t>11</a:t>
            </a:fld>
            <a:r>
              <a:rPr lang="en-ZA"/>
              <a:t> of 18</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a:xfrm>
            <a:off x="468313" y="115888"/>
            <a:ext cx="8229600" cy="1143000"/>
          </a:xfrm>
        </p:spPr>
        <p:txBody>
          <a:bodyPr/>
          <a:lstStyle/>
          <a:p>
            <a:r>
              <a:rPr lang="en-ZA" sz="3600" b="1" smtClean="0">
                <a:latin typeface="Book Antiqua" pitchFamily="18" charset="0"/>
              </a:rPr>
              <a:t>ECONOMIC IMPACT OF RURAL INFRASTRUCTURE SPENDING</a:t>
            </a:r>
          </a:p>
        </p:txBody>
      </p:sp>
      <p:sp>
        <p:nvSpPr>
          <p:cNvPr id="19459" name="Content Placeholder 9"/>
          <p:cNvSpPr>
            <a:spLocks noGrp="1"/>
          </p:cNvSpPr>
          <p:nvPr>
            <p:ph idx="1"/>
          </p:nvPr>
        </p:nvSpPr>
        <p:spPr/>
        <p:txBody>
          <a:bodyPr/>
          <a:lstStyle/>
          <a:p>
            <a:pPr marL="177800" indent="-177800" eaLnBrk="1" hangingPunct="1"/>
            <a:r>
              <a:rPr lang="en-ZA" sz="2300" smtClean="0">
                <a:latin typeface="Book Antiqua" pitchFamily="18" charset="0"/>
              </a:rPr>
              <a:t>E.g. building a hospital</a:t>
            </a:r>
          </a:p>
          <a:p>
            <a:pPr marL="177800" indent="-177800" eaLnBrk="1" hangingPunct="1"/>
            <a:r>
              <a:rPr lang="en-ZA" sz="2300" smtClean="0">
                <a:latin typeface="Book Antiqua" pitchFamily="18" charset="0"/>
              </a:rPr>
              <a:t>Construction businesses will undertake additional business activity</a:t>
            </a:r>
          </a:p>
          <a:p>
            <a:pPr marL="177800" indent="-177800" eaLnBrk="1" hangingPunct="1"/>
            <a:r>
              <a:rPr lang="en-ZA" sz="2300" smtClean="0">
                <a:latin typeface="Book Antiqua" pitchFamily="18" charset="0"/>
              </a:rPr>
              <a:t>Increase in the number of people it employs and the goods and services it demands in order to build and equip the hospital</a:t>
            </a:r>
          </a:p>
          <a:p>
            <a:pPr marL="177800" indent="-177800" eaLnBrk="1" hangingPunct="1"/>
            <a:r>
              <a:rPr lang="en-ZA" sz="2300" smtClean="0">
                <a:latin typeface="Book Antiqua" pitchFamily="18" charset="0"/>
              </a:rPr>
              <a:t>Additional people employed have more income to spend on consumption, to save – therefore more income &amp; indirect tax</a:t>
            </a:r>
          </a:p>
          <a:p>
            <a:pPr marL="177800" indent="-177800" eaLnBrk="1" hangingPunct="1"/>
            <a:r>
              <a:rPr lang="en-ZA" sz="2300" smtClean="0">
                <a:latin typeface="Book Antiqua" pitchFamily="18" charset="0"/>
              </a:rPr>
              <a:t>Businesses that supply construction businesses also have an increase in demand for their goods and services</a:t>
            </a:r>
          </a:p>
          <a:p>
            <a:pPr marL="177800" indent="-177800" eaLnBrk="1" hangingPunct="1"/>
            <a:r>
              <a:rPr lang="en-ZA" sz="2300" smtClean="0">
                <a:latin typeface="Book Antiqua" pitchFamily="18" charset="0"/>
              </a:rPr>
              <a:t>Increased business activity leads to increased corporate tax</a:t>
            </a:r>
          </a:p>
        </p:txBody>
      </p:sp>
      <p:sp>
        <p:nvSpPr>
          <p:cNvPr id="19460"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21A596-0B92-46E5-BF63-A65B1CEDD012}" type="slidenum">
              <a:rPr lang="en-ZA"/>
              <a:pPr fontAlgn="base">
                <a:spcBef>
                  <a:spcPct val="0"/>
                </a:spcBef>
                <a:spcAft>
                  <a:spcPct val="0"/>
                </a:spcAft>
              </a:pPr>
              <a:t>12</a:t>
            </a:fld>
            <a:r>
              <a:rPr lang="en-ZA"/>
              <a:t> of 18</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a:buFont typeface="Arial" charset="0"/>
              <a:buNone/>
              <a:defRPr/>
            </a:pPr>
            <a:r>
              <a:rPr lang="en-ZA" sz="2000" b="1" u="sng" dirty="0" smtClean="0">
                <a:latin typeface="Book Antiqua" pitchFamily="18" charset="0"/>
              </a:rPr>
              <a:t>Data</a:t>
            </a:r>
          </a:p>
          <a:p>
            <a:pPr marL="177800" indent="-177800" eaLnBrk="1" hangingPunct="1">
              <a:buFontTx/>
              <a:buChar char="•"/>
              <a:defRPr/>
            </a:pPr>
            <a:r>
              <a:rPr lang="en-ZA" sz="2000" dirty="0" smtClean="0">
                <a:latin typeface="Book Antiqua" pitchFamily="18" charset="0"/>
              </a:rPr>
              <a:t>Primary data source – IRM database</a:t>
            </a:r>
          </a:p>
          <a:p>
            <a:pPr marL="177800" indent="-177800" eaLnBrk="1" hangingPunct="1">
              <a:buFontTx/>
              <a:buChar char="•"/>
              <a:defRPr/>
            </a:pPr>
            <a:r>
              <a:rPr lang="en-ZA" sz="2000" dirty="0" smtClean="0">
                <a:latin typeface="Book Antiqua" pitchFamily="18" charset="0"/>
              </a:rPr>
              <a:t>DARDLA &amp; DPWRT inconsistency in data between different reporting forms – data from budget statements used. IRM database used to inform rural-urban split</a:t>
            </a:r>
          </a:p>
          <a:p>
            <a:pPr marL="177800" indent="-177800" eaLnBrk="1" hangingPunct="1">
              <a:buFontTx/>
              <a:buChar char="•"/>
              <a:defRPr/>
            </a:pPr>
            <a:r>
              <a:rPr lang="en-ZA" sz="2000" dirty="0" smtClean="0">
                <a:latin typeface="Book Antiqua" pitchFamily="18" charset="0"/>
              </a:rPr>
              <a:t>Department of Human Settlements – data directly from department</a:t>
            </a:r>
            <a:endParaRPr lang="en-ZA" sz="2000" dirty="0">
              <a:latin typeface="Book Antiqua" pitchFamily="18" charset="0"/>
            </a:endParaRPr>
          </a:p>
        </p:txBody>
      </p:sp>
      <p:sp>
        <p:nvSpPr>
          <p:cNvPr id="3" name="Title 2"/>
          <p:cNvSpPr>
            <a:spLocks noGrp="1"/>
          </p:cNvSpPr>
          <p:nvPr>
            <p:ph type="title"/>
          </p:nvPr>
        </p:nvSpPr>
        <p:spPr>
          <a:xfrm>
            <a:off x="395288" y="274638"/>
            <a:ext cx="8291512" cy="1011237"/>
          </a:xfrm>
        </p:spPr>
        <p:txBody>
          <a:bodyPr>
            <a:normAutofit fontScale="90000"/>
          </a:bodyPr>
          <a:lstStyle/>
          <a:p>
            <a:pPr>
              <a:defRPr/>
            </a:pPr>
            <a:r>
              <a:rPr lang="en-ZA" b="1" dirty="0" smtClean="0">
                <a:latin typeface="Book Antiqua" pitchFamily="18" charset="0"/>
              </a:rPr>
              <a:t>ECONOMIC IMPACT OF RURAL INFRASTRUCTURE SPENDING</a:t>
            </a:r>
            <a:endParaRPr lang="en-ZA" b="1" dirty="0">
              <a:latin typeface="Book Antiqua" pitchFamily="18" charset="0"/>
            </a:endParaRPr>
          </a:p>
        </p:txBody>
      </p:sp>
      <p:pic>
        <p:nvPicPr>
          <p:cNvPr id="20484" name="Picture 2"/>
          <p:cNvPicPr>
            <a:picLocks noChangeAspect="1" noChangeArrowheads="1"/>
          </p:cNvPicPr>
          <p:nvPr/>
        </p:nvPicPr>
        <p:blipFill>
          <a:blip r:embed="rId2" cstate="email"/>
          <a:srcRect/>
          <a:stretch>
            <a:fillRect/>
          </a:stretch>
        </p:blipFill>
        <p:spPr bwMode="auto">
          <a:xfrm>
            <a:off x="684213" y="3716338"/>
            <a:ext cx="7850187" cy="2652712"/>
          </a:xfrm>
          <a:prstGeom prst="rect">
            <a:avLst/>
          </a:prstGeom>
          <a:noFill/>
          <a:ln w="9525">
            <a:noFill/>
            <a:miter lim="800000"/>
            <a:headEnd/>
            <a:tailEnd/>
          </a:ln>
        </p:spPr>
      </p:pic>
      <p:sp>
        <p:nvSpPr>
          <p:cNvPr id="20485"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330E23-C2F2-4411-BAC9-673695878645}" type="slidenum">
              <a:rPr lang="en-ZA"/>
              <a:pPr fontAlgn="base">
                <a:spcBef>
                  <a:spcPct val="0"/>
                </a:spcBef>
                <a:spcAft>
                  <a:spcPct val="0"/>
                </a:spcAft>
              </a:pPr>
              <a:t>13</a:t>
            </a:fld>
            <a:r>
              <a:rPr lang="en-ZA"/>
              <a:t> of 18</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288" y="274638"/>
            <a:ext cx="8291512" cy="939800"/>
          </a:xfrm>
        </p:spPr>
        <p:txBody>
          <a:bodyPr>
            <a:normAutofit fontScale="90000"/>
          </a:bodyPr>
          <a:lstStyle/>
          <a:p>
            <a:pPr>
              <a:defRPr/>
            </a:pPr>
            <a:r>
              <a:rPr lang="en-ZA" b="1" dirty="0" smtClean="0">
                <a:latin typeface="Book Antiqua" pitchFamily="18" charset="0"/>
              </a:rPr>
              <a:t>ECONOMIC IMPACT OF RURAL INFRASTRUCTURE SPENDING</a:t>
            </a:r>
            <a:endParaRPr lang="en-ZA" b="1" dirty="0">
              <a:latin typeface="Book Antiqua" pitchFamily="18" charset="0"/>
            </a:endParaRPr>
          </a:p>
        </p:txBody>
      </p:sp>
      <p:graphicFrame>
        <p:nvGraphicFramePr>
          <p:cNvPr id="5" name="Content Placeholder 4"/>
          <p:cNvGraphicFramePr>
            <a:graphicFrameLocks noGrp="1"/>
          </p:cNvGraphicFramePr>
          <p:nvPr>
            <p:ph idx="1"/>
          </p:nvPr>
        </p:nvGraphicFramePr>
        <p:xfrm>
          <a:off x="457200" y="1357313"/>
          <a:ext cx="8363271" cy="2720976"/>
        </p:xfrm>
        <a:graphic>
          <a:graphicData uri="http://schemas.openxmlformats.org/drawingml/2006/table">
            <a:tbl>
              <a:tblPr/>
              <a:tblGrid>
                <a:gridCol w="1234479"/>
                <a:gridCol w="3004508"/>
                <a:gridCol w="825356"/>
                <a:gridCol w="825356"/>
                <a:gridCol w="824524"/>
                <a:gridCol w="824524"/>
                <a:gridCol w="824524"/>
              </a:tblGrid>
              <a:tr h="271502">
                <a:tc rowSpan="2">
                  <a:txBody>
                    <a:bodyPr/>
                    <a:lstStyle/>
                    <a:p>
                      <a:pPr>
                        <a:spcAft>
                          <a:spcPts val="0"/>
                        </a:spcAft>
                      </a:pPr>
                      <a:r>
                        <a:rPr lang="en-GB" sz="1400" b="1" dirty="0" smtClean="0">
                          <a:latin typeface="Book Antiqua" pitchFamily="18" charset="0"/>
                          <a:ea typeface="Times New Roman"/>
                          <a:cs typeface="Times New Roman"/>
                        </a:rPr>
                        <a:t>Region</a:t>
                      </a:r>
                      <a:endParaRPr lang="en-GB" sz="1400" b="1" dirty="0">
                        <a:latin typeface="Book Antiqua"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rowSpan="2">
                  <a:txBody>
                    <a:bodyPr/>
                    <a:lstStyle/>
                    <a:p>
                      <a:pPr>
                        <a:spcAft>
                          <a:spcPts val="0"/>
                        </a:spcAft>
                      </a:pPr>
                      <a:r>
                        <a:rPr lang="en-ZA" sz="1400" b="1" dirty="0">
                          <a:solidFill>
                            <a:srgbClr val="000000"/>
                          </a:solidFill>
                          <a:latin typeface="Book Antiqua" pitchFamily="18" charset="0"/>
                          <a:ea typeface="Times New Roman"/>
                          <a:cs typeface="Times New Roman"/>
                        </a:rPr>
                        <a:t> </a:t>
                      </a:r>
                      <a:r>
                        <a:rPr lang="en-ZA" sz="1400" b="1" dirty="0" smtClean="0">
                          <a:solidFill>
                            <a:srgbClr val="000000"/>
                          </a:solidFill>
                          <a:latin typeface="Book Antiqua" pitchFamily="18" charset="0"/>
                          <a:ea typeface="Times New Roman"/>
                          <a:cs typeface="Times New Roman"/>
                        </a:rPr>
                        <a:t>Indicator</a:t>
                      </a:r>
                      <a:endParaRPr lang="en-GB" sz="1400" b="1" dirty="0">
                        <a:latin typeface="Book Antiqua"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b="1" dirty="0" err="1" smtClean="0">
                          <a:solidFill>
                            <a:schemeClr val="tx1"/>
                          </a:solidFill>
                          <a:latin typeface="Book Antiqua" pitchFamily="18" charset="0"/>
                          <a:ea typeface="Times New Roman"/>
                          <a:cs typeface="Times New Roman"/>
                        </a:rPr>
                        <a:t>Capex</a:t>
                      </a:r>
                      <a:r>
                        <a:rPr lang="en-ZA" sz="1400" b="1" dirty="0" smtClean="0">
                          <a:solidFill>
                            <a:schemeClr val="tx1"/>
                          </a:solidFill>
                          <a:latin typeface="Book Antiqua" pitchFamily="18" charset="0"/>
                          <a:ea typeface="Times New Roman"/>
                          <a:cs typeface="Times New Roman"/>
                        </a:rPr>
                        <a:t> and </a:t>
                      </a:r>
                      <a:r>
                        <a:rPr lang="en-ZA" sz="1400" b="1" dirty="0" err="1" smtClean="0">
                          <a:solidFill>
                            <a:schemeClr val="tx1"/>
                          </a:solidFill>
                          <a:latin typeface="Book Antiqua" pitchFamily="18" charset="0"/>
                          <a:ea typeface="Times New Roman"/>
                          <a:cs typeface="Times New Roman"/>
                        </a:rPr>
                        <a:t>Opex</a:t>
                      </a:r>
                      <a:r>
                        <a:rPr lang="en-ZA" sz="1400" b="1" dirty="0" smtClean="0">
                          <a:solidFill>
                            <a:schemeClr val="tx1"/>
                          </a:solidFill>
                          <a:latin typeface="Book Antiqua" pitchFamily="18" charset="0"/>
                          <a:ea typeface="Times New Roman"/>
                          <a:cs typeface="Times New Roman"/>
                        </a:rPr>
                        <a:t>  (R million)</a:t>
                      </a:r>
                      <a:endParaRPr lang="en-GB" sz="1400" dirty="0" smtClean="0">
                        <a:solidFill>
                          <a:schemeClr val="tx1"/>
                        </a:solidFill>
                        <a:latin typeface="Book Antiqua" pitchFamily="18" charset="0"/>
                        <a:ea typeface="Times New Roman"/>
                        <a:cs typeface="Times New Roman"/>
                      </a:endParaRPr>
                    </a:p>
                    <a:p>
                      <a:pPr>
                        <a:spcAft>
                          <a:spcPts val="0"/>
                        </a:spcAft>
                      </a:pPr>
                      <a:endParaRPr lang="en-GB" sz="1400" dirty="0">
                        <a:latin typeface="Book Antiqua"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60000"/>
                        <a:lumOff val="40000"/>
                      </a:schemeClr>
                    </a:solidFill>
                  </a:tcPr>
                </a:tc>
                <a:tc hMerge="1">
                  <a:txBody>
                    <a:bodyPr/>
                    <a:lstStyle/>
                    <a:p>
                      <a:pPr>
                        <a:spcAft>
                          <a:spcPts val="0"/>
                        </a:spcAft>
                      </a:pPr>
                      <a:endParaRPr lang="en-GB" sz="1400" dirty="0">
                        <a:latin typeface="+mn-lt"/>
                        <a:ea typeface="Times New Roman"/>
                        <a:cs typeface="Times New Roman"/>
                      </a:endParaRPr>
                    </a:p>
                  </a:txBody>
                  <a:tcPr marL="68580" marR="68580" marT="0" marB="0" anchor="b">
                    <a:lnL>
                      <a:noFill/>
                    </a:lnL>
                    <a:lnR>
                      <a:noFill/>
                    </a:lnR>
                    <a:lnT w="12700" cap="flat" cmpd="sng" algn="ctr">
                      <a:solidFill>
                        <a:srgbClr val="C2D69A"/>
                      </a:solidFill>
                      <a:prstDash val="solid"/>
                      <a:round/>
                      <a:headEnd type="none" w="med" len="med"/>
                      <a:tailEnd type="none" w="med" len="med"/>
                    </a:lnT>
                    <a:lnB w="12700" cap="flat" cmpd="sng" algn="ctr">
                      <a:solidFill>
                        <a:srgbClr val="C2D69A"/>
                      </a:solidFill>
                      <a:prstDash val="solid"/>
                      <a:round/>
                      <a:headEnd type="none" w="med" len="med"/>
                      <a:tailEnd type="none" w="med" len="med"/>
                    </a:lnB>
                    <a:solidFill>
                      <a:srgbClr val="9BBB59"/>
                    </a:solidFill>
                  </a:tcPr>
                </a:tc>
                <a:tc hMerge="1">
                  <a:txBody>
                    <a:bodyPr/>
                    <a:lstStyle/>
                    <a:p>
                      <a:pPr>
                        <a:spcAft>
                          <a:spcPts val="0"/>
                        </a:spcAft>
                      </a:pPr>
                      <a:endParaRPr lang="en-GB" sz="1400" dirty="0">
                        <a:latin typeface="+mn-lt"/>
                        <a:ea typeface="Times New Roman"/>
                        <a:cs typeface="Times New Roman"/>
                      </a:endParaRPr>
                    </a:p>
                  </a:txBody>
                  <a:tcPr marL="68580" marR="68580" marT="0" marB="0" anchor="b">
                    <a:lnL>
                      <a:noFill/>
                    </a:lnL>
                    <a:lnR>
                      <a:noFill/>
                    </a:lnR>
                    <a:lnT w="12700" cap="flat" cmpd="sng" algn="ctr">
                      <a:solidFill>
                        <a:srgbClr val="C2D69A"/>
                      </a:solidFill>
                      <a:prstDash val="solid"/>
                      <a:round/>
                      <a:headEnd type="none" w="med" len="med"/>
                      <a:tailEnd type="none" w="med" len="med"/>
                    </a:lnT>
                    <a:lnB w="12700" cap="flat" cmpd="sng" algn="ctr">
                      <a:solidFill>
                        <a:srgbClr val="C2D69A"/>
                      </a:solidFill>
                      <a:prstDash val="solid"/>
                      <a:round/>
                      <a:headEnd type="none" w="med" len="med"/>
                      <a:tailEnd type="none" w="med" len="med"/>
                    </a:lnB>
                    <a:solidFill>
                      <a:srgbClr val="9BBB59"/>
                    </a:solidFill>
                  </a:tcPr>
                </a:tc>
                <a:tc hMerge="1">
                  <a:txBody>
                    <a:bodyPr/>
                    <a:lstStyle/>
                    <a:p>
                      <a:pPr>
                        <a:spcAft>
                          <a:spcPts val="0"/>
                        </a:spcAft>
                      </a:pPr>
                      <a:endParaRPr lang="en-GB" sz="1400" dirty="0">
                        <a:latin typeface="+mn-lt"/>
                        <a:ea typeface="Times New Roman"/>
                        <a:cs typeface="Times New Roman"/>
                      </a:endParaRPr>
                    </a:p>
                  </a:txBody>
                  <a:tcPr marL="68580" marR="68580" marT="0" marB="0" anchor="b">
                    <a:lnL>
                      <a:noFill/>
                    </a:lnL>
                    <a:lnR>
                      <a:noFill/>
                    </a:lnR>
                    <a:lnT w="12700" cap="flat" cmpd="sng" algn="ctr">
                      <a:solidFill>
                        <a:srgbClr val="C2D69A"/>
                      </a:solidFill>
                      <a:prstDash val="solid"/>
                      <a:round/>
                      <a:headEnd type="none" w="med" len="med"/>
                      <a:tailEnd type="none" w="med" len="med"/>
                    </a:lnT>
                    <a:lnB w="12700" cap="flat" cmpd="sng" algn="ctr">
                      <a:solidFill>
                        <a:srgbClr val="C2D69A"/>
                      </a:solidFill>
                      <a:prstDash val="solid"/>
                      <a:round/>
                      <a:headEnd type="none" w="med" len="med"/>
                      <a:tailEnd type="none" w="med" len="med"/>
                    </a:lnB>
                    <a:solidFill>
                      <a:srgbClr val="9BBB59"/>
                    </a:solidFill>
                  </a:tcPr>
                </a:tc>
                <a:tc hMerge="1">
                  <a:txBody>
                    <a:bodyPr/>
                    <a:lstStyle/>
                    <a:p>
                      <a:pPr>
                        <a:spcAft>
                          <a:spcPts val="0"/>
                        </a:spcAft>
                      </a:pPr>
                      <a:endParaRPr lang="en-GB" sz="1400" dirty="0">
                        <a:latin typeface="+mn-lt"/>
                        <a:ea typeface="Times New Roman"/>
                        <a:cs typeface="Times New Roman"/>
                      </a:endParaRPr>
                    </a:p>
                  </a:txBody>
                  <a:tcPr marL="68580" marR="68580" marT="0" marB="0" anchor="b">
                    <a:lnL>
                      <a:noFill/>
                    </a:lnL>
                    <a:lnR w="12700" cap="flat" cmpd="sng" algn="ctr">
                      <a:solidFill>
                        <a:srgbClr val="C2D69A"/>
                      </a:solidFill>
                      <a:prstDash val="solid"/>
                      <a:round/>
                      <a:headEnd type="none" w="med" len="med"/>
                      <a:tailEnd type="none" w="med" len="med"/>
                    </a:lnR>
                    <a:lnT w="12700" cap="flat" cmpd="sng" algn="ctr">
                      <a:solidFill>
                        <a:srgbClr val="C2D69A"/>
                      </a:solidFill>
                      <a:prstDash val="solid"/>
                      <a:round/>
                      <a:headEnd type="none" w="med" len="med"/>
                      <a:tailEnd type="none" w="med" len="med"/>
                    </a:lnT>
                    <a:lnB w="12700" cap="flat" cmpd="sng" algn="ctr">
                      <a:solidFill>
                        <a:srgbClr val="C2D69A"/>
                      </a:solidFill>
                      <a:prstDash val="solid"/>
                      <a:round/>
                      <a:headEnd type="none" w="med" len="med"/>
                      <a:tailEnd type="none" w="med" len="med"/>
                    </a:lnB>
                    <a:solidFill>
                      <a:srgbClr val="9BBB59"/>
                    </a:solidFill>
                  </a:tcPr>
                </a:tc>
              </a:tr>
              <a:tr h="276830">
                <a:tc vMerge="1">
                  <a:txBody>
                    <a:bodyPr/>
                    <a:lstStyle/>
                    <a:p>
                      <a:pPr>
                        <a:spcAft>
                          <a:spcPts val="0"/>
                        </a:spcAft>
                      </a:pPr>
                      <a:endParaRPr lang="en-ZA" sz="1400" b="1" dirty="0">
                        <a:solidFill>
                          <a:srgbClr val="000000"/>
                        </a:solidFill>
                        <a:latin typeface="+mn-lt"/>
                        <a:ea typeface="Times New Roman"/>
                        <a:cs typeface="Times New Roman"/>
                      </a:endParaRPr>
                    </a:p>
                  </a:txBody>
                  <a:tcPr marL="68580" marR="68580" marT="0" marB="0">
                    <a:lnL w="12700" cap="flat" cmpd="sng" algn="ctr">
                      <a:solidFill>
                        <a:srgbClr val="C2D69A"/>
                      </a:solidFill>
                      <a:prstDash val="solid"/>
                      <a:round/>
                      <a:headEnd type="none" w="med" len="med"/>
                      <a:tailEnd type="none" w="med" len="med"/>
                    </a:lnL>
                    <a:lnR w="12700" cap="flat" cmpd="sng" algn="ctr">
                      <a:solidFill>
                        <a:srgbClr val="C2D69A"/>
                      </a:solidFill>
                      <a:prstDash val="solid"/>
                      <a:round/>
                      <a:headEnd type="none" w="med" len="med"/>
                      <a:tailEnd type="none" w="med" len="med"/>
                    </a:lnR>
                    <a:lnT w="12700" cap="flat" cmpd="sng" algn="ctr">
                      <a:solidFill>
                        <a:srgbClr val="C2D69A"/>
                      </a:solidFill>
                      <a:prstDash val="solid"/>
                      <a:round/>
                      <a:headEnd type="none" w="med" len="med"/>
                      <a:tailEnd type="none" w="med" len="med"/>
                    </a:lnT>
                    <a:lnB w="12700" cap="flat" cmpd="sng" algn="ctr">
                      <a:solidFill>
                        <a:srgbClr val="C2D69A"/>
                      </a:solidFill>
                      <a:prstDash val="solid"/>
                      <a:round/>
                      <a:headEnd type="none" w="med" len="med"/>
                      <a:tailEnd type="none" w="med" len="med"/>
                    </a:lnB>
                    <a:solidFill>
                      <a:schemeClr val="accent3">
                        <a:lumMod val="60000"/>
                        <a:lumOff val="40000"/>
                      </a:schemeClr>
                    </a:solidFill>
                  </a:tcPr>
                </a:tc>
                <a:tc vMerge="1">
                  <a:txBody>
                    <a:bodyPr/>
                    <a:lstStyle/>
                    <a:p>
                      <a:pPr>
                        <a:spcAft>
                          <a:spcPts val="0"/>
                        </a:spcAft>
                      </a:pPr>
                      <a:endParaRPr lang="en-GB" sz="1400" dirty="0">
                        <a:latin typeface="+mn-lt"/>
                        <a:ea typeface="Times New Roman"/>
                        <a:cs typeface="Times New Roman"/>
                      </a:endParaRPr>
                    </a:p>
                  </a:txBody>
                  <a:tcPr marL="68580" marR="68580" marT="0" marB="0" anchor="b">
                    <a:lnL w="12700" cap="flat" cmpd="sng" algn="ctr">
                      <a:solidFill>
                        <a:srgbClr val="C2D69A"/>
                      </a:solidFill>
                      <a:prstDash val="solid"/>
                      <a:round/>
                      <a:headEnd type="none" w="med" len="med"/>
                      <a:tailEnd type="none" w="med" len="med"/>
                    </a:lnL>
                    <a:lnR>
                      <a:noFill/>
                    </a:lnR>
                    <a:lnT w="12700" cap="flat" cmpd="sng" algn="ctr">
                      <a:solidFill>
                        <a:srgbClr val="C2D69A"/>
                      </a:solidFill>
                      <a:prstDash val="solid"/>
                      <a:round/>
                      <a:headEnd type="none" w="med" len="med"/>
                      <a:tailEnd type="none" w="med" len="med"/>
                    </a:lnT>
                    <a:lnB w="12700" cap="flat" cmpd="sng" algn="ctr">
                      <a:solidFill>
                        <a:srgbClr val="C2D69A"/>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en-ZA" sz="1400" b="1" dirty="0">
                          <a:solidFill>
                            <a:srgbClr val="000000"/>
                          </a:solidFill>
                          <a:latin typeface="Book Antiqua" pitchFamily="18" charset="0"/>
                          <a:ea typeface="Times New Roman"/>
                          <a:cs typeface="Times New Roman"/>
                        </a:rPr>
                        <a:t>2006</a:t>
                      </a:r>
                      <a:endParaRPr lang="en-GB" sz="1400" b="1" dirty="0">
                        <a:latin typeface="Book Antiqua"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en-ZA" sz="1400" b="1" dirty="0">
                          <a:solidFill>
                            <a:srgbClr val="000000"/>
                          </a:solidFill>
                          <a:latin typeface="Book Antiqua" pitchFamily="18" charset="0"/>
                          <a:ea typeface="Times New Roman"/>
                          <a:cs typeface="Times New Roman"/>
                        </a:rPr>
                        <a:t>2007</a:t>
                      </a:r>
                      <a:endParaRPr lang="en-GB" sz="1400" b="1" dirty="0">
                        <a:latin typeface="Book Antiqua"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en-ZA" sz="1400" b="1" dirty="0">
                          <a:solidFill>
                            <a:srgbClr val="000000"/>
                          </a:solidFill>
                          <a:latin typeface="Book Antiqua" pitchFamily="18" charset="0"/>
                          <a:ea typeface="Times New Roman"/>
                          <a:cs typeface="Times New Roman"/>
                        </a:rPr>
                        <a:t>2008</a:t>
                      </a:r>
                      <a:endParaRPr lang="en-GB" sz="1400" b="1" dirty="0">
                        <a:latin typeface="Book Antiqua"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en-ZA" sz="1400" b="1" dirty="0">
                          <a:solidFill>
                            <a:srgbClr val="000000"/>
                          </a:solidFill>
                          <a:latin typeface="Book Antiqua" pitchFamily="18" charset="0"/>
                          <a:ea typeface="Times New Roman"/>
                          <a:cs typeface="Times New Roman"/>
                        </a:rPr>
                        <a:t>2009</a:t>
                      </a:r>
                      <a:endParaRPr lang="en-GB" sz="1400" b="1" dirty="0">
                        <a:latin typeface="Book Antiqua"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en-ZA" sz="1400" b="1" dirty="0">
                          <a:solidFill>
                            <a:srgbClr val="000000"/>
                          </a:solidFill>
                          <a:latin typeface="Book Antiqua" pitchFamily="18" charset="0"/>
                          <a:ea typeface="Times New Roman"/>
                          <a:cs typeface="Times New Roman"/>
                        </a:rPr>
                        <a:t>Total </a:t>
                      </a:r>
                      <a:r>
                        <a:rPr lang="en-ZA" sz="1400" b="1" dirty="0" smtClean="0">
                          <a:solidFill>
                            <a:srgbClr val="000000"/>
                          </a:solidFill>
                          <a:latin typeface="Book Antiqua" pitchFamily="18" charset="0"/>
                          <a:ea typeface="Times New Roman"/>
                          <a:cs typeface="Times New Roman"/>
                        </a:rPr>
                        <a:t> 2006-09</a:t>
                      </a:r>
                      <a:endParaRPr lang="en-GB" sz="1400" b="1" dirty="0">
                        <a:latin typeface="Book Antiqua"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311256">
                <a:tc rowSpan="4">
                  <a:txBody>
                    <a:bodyPr/>
                    <a:lstStyle/>
                    <a:p>
                      <a:pPr>
                        <a:spcAft>
                          <a:spcPts val="0"/>
                        </a:spcAft>
                      </a:pPr>
                      <a:r>
                        <a:rPr lang="en-ZA" sz="1400" b="1" dirty="0">
                          <a:solidFill>
                            <a:srgbClr val="000000"/>
                          </a:solidFill>
                          <a:latin typeface="Book Antiqua" pitchFamily="18" charset="0"/>
                          <a:ea typeface="Times New Roman"/>
                          <a:cs typeface="Times New Roman"/>
                        </a:rPr>
                        <a:t>Mpumalanga</a:t>
                      </a:r>
                      <a:endParaRPr lang="en-GB" sz="1400" b="1" dirty="0">
                        <a:latin typeface="Book Antiqua"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spcAft>
                          <a:spcPts val="0"/>
                        </a:spcAft>
                      </a:pPr>
                      <a:r>
                        <a:rPr lang="en-ZA" sz="1400" b="1" dirty="0" smtClean="0">
                          <a:solidFill>
                            <a:srgbClr val="000000"/>
                          </a:solidFill>
                          <a:latin typeface="Book Antiqua" pitchFamily="18" charset="0"/>
                          <a:ea typeface="Times New Roman"/>
                          <a:cs typeface="Times New Roman"/>
                        </a:rPr>
                        <a:t>Initial</a:t>
                      </a:r>
                      <a:r>
                        <a:rPr lang="en-ZA" sz="1400" b="1" baseline="0" dirty="0" smtClean="0">
                          <a:solidFill>
                            <a:srgbClr val="000000"/>
                          </a:solidFill>
                          <a:latin typeface="Book Antiqua" pitchFamily="18" charset="0"/>
                          <a:ea typeface="Times New Roman"/>
                          <a:cs typeface="Times New Roman"/>
                        </a:rPr>
                        <a:t> expenditure</a:t>
                      </a:r>
                      <a:endParaRPr lang="en-GB" sz="1400" b="1" dirty="0">
                        <a:latin typeface="Book Antiqua"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a:spcAft>
                          <a:spcPts val="0"/>
                        </a:spcAft>
                      </a:pPr>
                      <a:r>
                        <a:rPr lang="en-ZA" sz="1400" dirty="0">
                          <a:solidFill>
                            <a:srgbClr val="000000"/>
                          </a:solidFill>
                          <a:latin typeface="Book Antiqua" pitchFamily="18" charset="0"/>
                          <a:ea typeface="Times New Roman"/>
                          <a:cs typeface="Times New Roman"/>
                        </a:rPr>
                        <a:t>R 637</a:t>
                      </a:r>
                      <a:endParaRPr lang="en-GB" sz="1400" dirty="0">
                        <a:latin typeface="Book Antiqua"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ZA" sz="1400" dirty="0">
                          <a:solidFill>
                            <a:srgbClr val="000000"/>
                          </a:solidFill>
                          <a:latin typeface="Book Antiqua" pitchFamily="18" charset="0"/>
                          <a:ea typeface="Times New Roman"/>
                          <a:cs typeface="Times New Roman"/>
                        </a:rPr>
                        <a:t>R 849</a:t>
                      </a:r>
                      <a:endParaRPr lang="en-GB" sz="1400" dirty="0">
                        <a:latin typeface="Book Antiqua"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ZA" sz="1400" dirty="0">
                          <a:solidFill>
                            <a:srgbClr val="000000"/>
                          </a:solidFill>
                          <a:latin typeface="Book Antiqua" pitchFamily="18" charset="0"/>
                          <a:ea typeface="Times New Roman"/>
                          <a:cs typeface="Times New Roman"/>
                        </a:rPr>
                        <a:t>R 997</a:t>
                      </a:r>
                      <a:endParaRPr lang="en-GB" sz="1400" dirty="0">
                        <a:latin typeface="Book Antiqua"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ZA" sz="1400">
                          <a:solidFill>
                            <a:srgbClr val="000000"/>
                          </a:solidFill>
                          <a:latin typeface="Book Antiqua" pitchFamily="18" charset="0"/>
                          <a:ea typeface="Times New Roman"/>
                          <a:cs typeface="Times New Roman"/>
                        </a:rPr>
                        <a:t>R 835</a:t>
                      </a:r>
                      <a:endParaRPr lang="en-GB" sz="1400">
                        <a:latin typeface="Book Antiqua"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ZA" sz="1400" dirty="0">
                          <a:solidFill>
                            <a:srgbClr val="000000"/>
                          </a:solidFill>
                          <a:latin typeface="Book Antiqua" pitchFamily="18" charset="0"/>
                          <a:ea typeface="Times New Roman"/>
                          <a:cs typeface="Times New Roman"/>
                        </a:rPr>
                        <a:t>R3 318</a:t>
                      </a:r>
                      <a:endParaRPr lang="en-GB" sz="1400" dirty="0">
                        <a:latin typeface="Book Antiqua"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1256">
                <a:tc vMerge="1">
                  <a:txBody>
                    <a:bodyPr/>
                    <a:lstStyle/>
                    <a:p>
                      <a:endParaRPr lang="en-GB"/>
                    </a:p>
                  </a:txBody>
                  <a:tcPr/>
                </a:tc>
                <a:tc>
                  <a:txBody>
                    <a:bodyPr/>
                    <a:lstStyle/>
                    <a:p>
                      <a:pPr>
                        <a:spcAft>
                          <a:spcPts val="0"/>
                        </a:spcAft>
                      </a:pPr>
                      <a:r>
                        <a:rPr lang="en-ZA" sz="1400" b="1" dirty="0">
                          <a:solidFill>
                            <a:srgbClr val="000000"/>
                          </a:solidFill>
                          <a:latin typeface="Book Antiqua" pitchFamily="18" charset="0"/>
                          <a:ea typeface="Times New Roman"/>
                          <a:cs typeface="Times New Roman"/>
                        </a:rPr>
                        <a:t>Total </a:t>
                      </a:r>
                      <a:r>
                        <a:rPr lang="en-ZA" sz="1400" b="1" dirty="0" smtClean="0">
                          <a:solidFill>
                            <a:srgbClr val="000000"/>
                          </a:solidFill>
                          <a:latin typeface="Book Antiqua" pitchFamily="18" charset="0"/>
                          <a:ea typeface="Times New Roman"/>
                          <a:cs typeface="Times New Roman"/>
                        </a:rPr>
                        <a:t>impact on output</a:t>
                      </a:r>
                      <a:endParaRPr lang="en-GB" sz="1400" b="1" dirty="0">
                        <a:latin typeface="Book Antiqua"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a:spcAft>
                          <a:spcPts val="0"/>
                        </a:spcAft>
                      </a:pPr>
                      <a:r>
                        <a:rPr lang="en-ZA" sz="1400">
                          <a:solidFill>
                            <a:srgbClr val="000000"/>
                          </a:solidFill>
                          <a:latin typeface="Book Antiqua" pitchFamily="18" charset="0"/>
                          <a:ea typeface="Times New Roman"/>
                          <a:cs typeface="Times New Roman"/>
                        </a:rPr>
                        <a:t>R 743</a:t>
                      </a:r>
                      <a:endParaRPr lang="en-GB" sz="1400">
                        <a:latin typeface="Book Antiqua"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ZA" sz="1400" dirty="0">
                          <a:solidFill>
                            <a:srgbClr val="000000"/>
                          </a:solidFill>
                          <a:latin typeface="Book Antiqua" pitchFamily="18" charset="0"/>
                          <a:ea typeface="Times New Roman"/>
                          <a:cs typeface="Times New Roman"/>
                        </a:rPr>
                        <a:t>R 977</a:t>
                      </a:r>
                      <a:endParaRPr lang="en-GB" sz="1400" dirty="0">
                        <a:latin typeface="Book Antiqua"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ZA" sz="1400" dirty="0">
                          <a:solidFill>
                            <a:srgbClr val="000000"/>
                          </a:solidFill>
                          <a:latin typeface="Book Antiqua" pitchFamily="18" charset="0"/>
                          <a:ea typeface="Times New Roman"/>
                          <a:cs typeface="Times New Roman"/>
                        </a:rPr>
                        <a:t>R 1 169</a:t>
                      </a:r>
                      <a:endParaRPr lang="en-GB" sz="1400" dirty="0">
                        <a:latin typeface="Book Antiqua"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ZA" sz="1400" dirty="0">
                          <a:solidFill>
                            <a:srgbClr val="000000"/>
                          </a:solidFill>
                          <a:latin typeface="Book Antiqua" pitchFamily="18" charset="0"/>
                          <a:ea typeface="Times New Roman"/>
                          <a:cs typeface="Times New Roman"/>
                        </a:rPr>
                        <a:t>R 1 002</a:t>
                      </a:r>
                      <a:endParaRPr lang="en-GB" sz="1400" dirty="0">
                        <a:latin typeface="Book Antiqua"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ZA" sz="1400" dirty="0">
                          <a:solidFill>
                            <a:srgbClr val="000000"/>
                          </a:solidFill>
                          <a:latin typeface="Book Antiqua" pitchFamily="18" charset="0"/>
                          <a:ea typeface="Times New Roman"/>
                          <a:cs typeface="Times New Roman"/>
                        </a:rPr>
                        <a:t>R 3 891</a:t>
                      </a:r>
                      <a:endParaRPr lang="en-GB" sz="1400" dirty="0">
                        <a:latin typeface="Book Antiqua"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1256">
                <a:tc vMerge="1">
                  <a:txBody>
                    <a:bodyPr/>
                    <a:lstStyle/>
                    <a:p>
                      <a:endParaRPr lang="en-GB"/>
                    </a:p>
                  </a:txBody>
                  <a:tcPr/>
                </a:tc>
                <a:tc>
                  <a:txBody>
                    <a:bodyPr/>
                    <a:lstStyle/>
                    <a:p>
                      <a:pPr>
                        <a:spcAft>
                          <a:spcPts val="0"/>
                        </a:spcAft>
                      </a:pPr>
                      <a:r>
                        <a:rPr lang="en-ZA" sz="1400" b="1" dirty="0">
                          <a:solidFill>
                            <a:srgbClr val="000000"/>
                          </a:solidFill>
                          <a:latin typeface="Book Antiqua" pitchFamily="18" charset="0"/>
                          <a:ea typeface="Times New Roman"/>
                          <a:cs typeface="Times New Roman"/>
                        </a:rPr>
                        <a:t>Total employment impact*</a:t>
                      </a:r>
                      <a:endParaRPr lang="en-GB" sz="1400" b="1" dirty="0">
                        <a:latin typeface="Book Antiqua"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a:spcAft>
                          <a:spcPts val="0"/>
                        </a:spcAft>
                      </a:pPr>
                      <a:r>
                        <a:rPr lang="en-ZA" sz="1400">
                          <a:solidFill>
                            <a:srgbClr val="000000"/>
                          </a:solidFill>
                          <a:latin typeface="Book Antiqua" pitchFamily="18" charset="0"/>
                          <a:ea typeface="Times New Roman"/>
                          <a:cs typeface="Times New Roman"/>
                        </a:rPr>
                        <a:t>2 030</a:t>
                      </a:r>
                      <a:endParaRPr lang="en-GB" sz="1400">
                        <a:latin typeface="Book Antiqua"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ZA" sz="1400">
                          <a:solidFill>
                            <a:srgbClr val="000000"/>
                          </a:solidFill>
                          <a:latin typeface="Book Antiqua" pitchFamily="18" charset="0"/>
                          <a:ea typeface="Times New Roman"/>
                          <a:cs typeface="Times New Roman"/>
                        </a:rPr>
                        <a:t>2 641</a:t>
                      </a:r>
                      <a:endParaRPr lang="en-GB" sz="1400">
                        <a:latin typeface="Book Antiqua"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ZA" sz="1400">
                          <a:solidFill>
                            <a:srgbClr val="000000"/>
                          </a:solidFill>
                          <a:latin typeface="Book Antiqua" pitchFamily="18" charset="0"/>
                          <a:ea typeface="Times New Roman"/>
                          <a:cs typeface="Times New Roman"/>
                        </a:rPr>
                        <a:t>3 392</a:t>
                      </a:r>
                      <a:endParaRPr lang="en-GB" sz="1400">
                        <a:latin typeface="Book Antiqua"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ZA" sz="1400" dirty="0">
                          <a:solidFill>
                            <a:srgbClr val="000000"/>
                          </a:solidFill>
                          <a:latin typeface="Book Antiqua" pitchFamily="18" charset="0"/>
                          <a:ea typeface="Times New Roman"/>
                          <a:cs typeface="Times New Roman"/>
                        </a:rPr>
                        <a:t>2 980</a:t>
                      </a:r>
                      <a:endParaRPr lang="en-GB" sz="1400" dirty="0">
                        <a:latin typeface="Book Antiqua"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ZA" sz="1400" dirty="0">
                          <a:solidFill>
                            <a:srgbClr val="000000"/>
                          </a:solidFill>
                          <a:latin typeface="Book Antiqua" pitchFamily="18" charset="0"/>
                          <a:ea typeface="Times New Roman"/>
                          <a:cs typeface="Times New Roman"/>
                        </a:rPr>
                        <a:t>11 043</a:t>
                      </a:r>
                      <a:endParaRPr lang="en-GB" sz="1400" dirty="0">
                        <a:latin typeface="Book Antiqua"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1256">
                <a:tc vMerge="1">
                  <a:txBody>
                    <a:bodyPr/>
                    <a:lstStyle/>
                    <a:p>
                      <a:endParaRPr lang="en-GB"/>
                    </a:p>
                  </a:txBody>
                  <a:tcPr/>
                </a:tc>
                <a:tc>
                  <a:txBody>
                    <a:bodyPr/>
                    <a:lstStyle/>
                    <a:p>
                      <a:pPr>
                        <a:spcAft>
                          <a:spcPts val="0"/>
                        </a:spcAft>
                      </a:pPr>
                      <a:r>
                        <a:rPr lang="en-ZA" sz="1400" b="1" dirty="0">
                          <a:solidFill>
                            <a:srgbClr val="000000"/>
                          </a:solidFill>
                          <a:latin typeface="Book Antiqua" pitchFamily="18" charset="0"/>
                          <a:ea typeface="Times New Roman"/>
                          <a:cs typeface="Times New Roman"/>
                        </a:rPr>
                        <a:t>Total tax revenue</a:t>
                      </a:r>
                      <a:endParaRPr lang="en-GB" sz="1400" b="1" dirty="0">
                        <a:latin typeface="Book Antiqua"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a:spcAft>
                          <a:spcPts val="0"/>
                        </a:spcAft>
                      </a:pPr>
                      <a:r>
                        <a:rPr lang="en-ZA" sz="1400">
                          <a:solidFill>
                            <a:srgbClr val="000000"/>
                          </a:solidFill>
                          <a:latin typeface="Book Antiqua" pitchFamily="18" charset="0"/>
                          <a:ea typeface="Times New Roman"/>
                          <a:cs typeface="Times New Roman"/>
                        </a:rPr>
                        <a:t>R 264</a:t>
                      </a:r>
                      <a:endParaRPr lang="en-GB" sz="1400">
                        <a:latin typeface="Book Antiqua"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ZA" sz="1400">
                          <a:solidFill>
                            <a:srgbClr val="000000"/>
                          </a:solidFill>
                          <a:latin typeface="Book Antiqua" pitchFamily="18" charset="0"/>
                          <a:ea typeface="Times New Roman"/>
                          <a:cs typeface="Times New Roman"/>
                        </a:rPr>
                        <a:t>R 348</a:t>
                      </a:r>
                      <a:endParaRPr lang="en-GB" sz="1400">
                        <a:latin typeface="Book Antiqua"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ZA" sz="1400">
                          <a:solidFill>
                            <a:srgbClr val="000000"/>
                          </a:solidFill>
                          <a:latin typeface="Book Antiqua" pitchFamily="18" charset="0"/>
                          <a:ea typeface="Times New Roman"/>
                          <a:cs typeface="Times New Roman"/>
                        </a:rPr>
                        <a:t>R 409</a:t>
                      </a:r>
                      <a:endParaRPr lang="en-GB" sz="1400">
                        <a:latin typeface="Book Antiqua"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ZA" sz="1400" dirty="0">
                          <a:solidFill>
                            <a:srgbClr val="000000"/>
                          </a:solidFill>
                          <a:latin typeface="Book Antiqua" pitchFamily="18" charset="0"/>
                          <a:ea typeface="Times New Roman"/>
                          <a:cs typeface="Times New Roman"/>
                        </a:rPr>
                        <a:t>R 349</a:t>
                      </a:r>
                      <a:endParaRPr lang="en-GB" sz="1400" dirty="0">
                        <a:latin typeface="Book Antiqua"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ZA" sz="1400" dirty="0">
                          <a:solidFill>
                            <a:srgbClr val="000000"/>
                          </a:solidFill>
                          <a:latin typeface="Book Antiqua" pitchFamily="18" charset="0"/>
                          <a:ea typeface="Times New Roman"/>
                          <a:cs typeface="Times New Roman"/>
                        </a:rPr>
                        <a:t>R 1369</a:t>
                      </a:r>
                      <a:endParaRPr lang="en-GB" sz="1400" dirty="0">
                        <a:latin typeface="Book Antiqua"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1256">
                <a:tc rowSpan="2">
                  <a:txBody>
                    <a:bodyPr/>
                    <a:lstStyle/>
                    <a:p>
                      <a:pPr>
                        <a:spcAft>
                          <a:spcPts val="0"/>
                        </a:spcAft>
                      </a:pPr>
                      <a:r>
                        <a:rPr lang="en-ZA" sz="1400" b="1" dirty="0">
                          <a:solidFill>
                            <a:srgbClr val="000000"/>
                          </a:solidFill>
                          <a:latin typeface="Book Antiqua" pitchFamily="18" charset="0"/>
                          <a:ea typeface="Times New Roman"/>
                          <a:cs typeface="Times New Roman"/>
                        </a:rPr>
                        <a:t>South Africa</a:t>
                      </a:r>
                      <a:endParaRPr lang="en-GB" sz="1400" b="1" dirty="0">
                        <a:latin typeface="Book Antiqua"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spcAft>
                          <a:spcPts val="0"/>
                        </a:spcAft>
                      </a:pPr>
                      <a:r>
                        <a:rPr lang="en-ZA" sz="1400" b="1" dirty="0">
                          <a:solidFill>
                            <a:srgbClr val="000000"/>
                          </a:solidFill>
                          <a:latin typeface="Book Antiqua" pitchFamily="18" charset="0"/>
                          <a:ea typeface="Times New Roman"/>
                          <a:cs typeface="Times New Roman"/>
                        </a:rPr>
                        <a:t>Economy wide impact</a:t>
                      </a:r>
                      <a:endParaRPr lang="en-GB" sz="1400" b="1" dirty="0">
                        <a:latin typeface="Book Antiqua"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a:spcAft>
                          <a:spcPts val="0"/>
                        </a:spcAft>
                      </a:pPr>
                      <a:r>
                        <a:rPr lang="en-ZA" sz="1400">
                          <a:solidFill>
                            <a:srgbClr val="000000"/>
                          </a:solidFill>
                          <a:latin typeface="Book Antiqua" pitchFamily="18" charset="0"/>
                          <a:ea typeface="Times New Roman"/>
                          <a:cs typeface="Times New Roman"/>
                        </a:rPr>
                        <a:t>R 1 324</a:t>
                      </a:r>
                      <a:endParaRPr lang="en-GB" sz="1400">
                        <a:latin typeface="Book Antiqua"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ZA" sz="1400">
                          <a:solidFill>
                            <a:srgbClr val="000000"/>
                          </a:solidFill>
                          <a:latin typeface="Book Antiqua" pitchFamily="18" charset="0"/>
                          <a:ea typeface="Times New Roman"/>
                          <a:cs typeface="Times New Roman"/>
                        </a:rPr>
                        <a:t>R 1 743</a:t>
                      </a:r>
                      <a:endParaRPr lang="en-GB" sz="1400">
                        <a:latin typeface="Book Antiqua"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ZA" sz="1400">
                          <a:solidFill>
                            <a:srgbClr val="000000"/>
                          </a:solidFill>
                          <a:latin typeface="Book Antiqua" pitchFamily="18" charset="0"/>
                          <a:ea typeface="Times New Roman"/>
                          <a:cs typeface="Times New Roman"/>
                        </a:rPr>
                        <a:t>R 2 086</a:t>
                      </a:r>
                      <a:endParaRPr lang="en-GB" sz="1400">
                        <a:latin typeface="Book Antiqua"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ZA" sz="1400" dirty="0">
                          <a:solidFill>
                            <a:srgbClr val="000000"/>
                          </a:solidFill>
                          <a:latin typeface="Book Antiqua" pitchFamily="18" charset="0"/>
                          <a:ea typeface="Times New Roman"/>
                          <a:cs typeface="Times New Roman"/>
                        </a:rPr>
                        <a:t>R 1 786</a:t>
                      </a:r>
                      <a:endParaRPr lang="en-GB" sz="1400" dirty="0">
                        <a:latin typeface="Book Antiqua"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ZA" sz="1400" dirty="0">
                          <a:solidFill>
                            <a:srgbClr val="000000"/>
                          </a:solidFill>
                          <a:latin typeface="Book Antiqua" pitchFamily="18" charset="0"/>
                          <a:ea typeface="Times New Roman"/>
                          <a:cs typeface="Times New Roman"/>
                        </a:rPr>
                        <a:t>R 6 940</a:t>
                      </a:r>
                      <a:endParaRPr lang="en-GB" sz="1400" dirty="0">
                        <a:latin typeface="Book Antiqua"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1256">
                <a:tc vMerge="1">
                  <a:txBody>
                    <a:bodyPr/>
                    <a:lstStyle/>
                    <a:p>
                      <a:endParaRPr lang="en-GB"/>
                    </a:p>
                  </a:txBody>
                  <a:tcPr/>
                </a:tc>
                <a:tc>
                  <a:txBody>
                    <a:bodyPr/>
                    <a:lstStyle/>
                    <a:p>
                      <a:pPr>
                        <a:spcAft>
                          <a:spcPts val="0"/>
                        </a:spcAft>
                      </a:pPr>
                      <a:r>
                        <a:rPr lang="en-ZA" sz="1400" b="1" dirty="0">
                          <a:solidFill>
                            <a:srgbClr val="000000"/>
                          </a:solidFill>
                          <a:latin typeface="Book Antiqua" pitchFamily="18" charset="0"/>
                          <a:ea typeface="Times New Roman"/>
                          <a:cs typeface="Times New Roman"/>
                        </a:rPr>
                        <a:t>Economy wide employment*</a:t>
                      </a:r>
                      <a:endParaRPr lang="en-GB" sz="1400" b="1" dirty="0">
                        <a:latin typeface="Book Antiqua"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a:spcAft>
                          <a:spcPts val="0"/>
                        </a:spcAft>
                      </a:pPr>
                      <a:r>
                        <a:rPr lang="en-ZA" sz="1400" dirty="0">
                          <a:solidFill>
                            <a:srgbClr val="000000"/>
                          </a:solidFill>
                          <a:latin typeface="Book Antiqua" pitchFamily="18" charset="0"/>
                          <a:ea typeface="Times New Roman"/>
                          <a:cs typeface="Times New Roman"/>
                        </a:rPr>
                        <a:t>3 461</a:t>
                      </a:r>
                      <a:endParaRPr lang="en-GB" sz="1400" dirty="0">
                        <a:latin typeface="Book Antiqua"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ZA" sz="1400">
                          <a:solidFill>
                            <a:srgbClr val="000000"/>
                          </a:solidFill>
                          <a:latin typeface="Book Antiqua" pitchFamily="18" charset="0"/>
                          <a:ea typeface="Times New Roman"/>
                          <a:cs typeface="Times New Roman"/>
                        </a:rPr>
                        <a:t>4 526</a:t>
                      </a:r>
                      <a:endParaRPr lang="en-GB" sz="1400">
                        <a:latin typeface="Book Antiqua"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ZA" sz="1400">
                          <a:solidFill>
                            <a:srgbClr val="000000"/>
                          </a:solidFill>
                          <a:latin typeface="Book Antiqua" pitchFamily="18" charset="0"/>
                          <a:ea typeface="Times New Roman"/>
                          <a:cs typeface="Times New Roman"/>
                        </a:rPr>
                        <a:t>5 658</a:t>
                      </a:r>
                      <a:endParaRPr lang="en-GB" sz="1400">
                        <a:latin typeface="Book Antiqua"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ZA" sz="1400">
                          <a:solidFill>
                            <a:srgbClr val="000000"/>
                          </a:solidFill>
                          <a:latin typeface="Book Antiqua" pitchFamily="18" charset="0"/>
                          <a:ea typeface="Times New Roman"/>
                          <a:cs typeface="Times New Roman"/>
                        </a:rPr>
                        <a:t>4 922</a:t>
                      </a:r>
                      <a:endParaRPr lang="en-GB" sz="1400">
                        <a:latin typeface="Book Antiqua"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ZA" sz="1400" dirty="0">
                          <a:solidFill>
                            <a:srgbClr val="000000"/>
                          </a:solidFill>
                          <a:latin typeface="Book Antiqua" pitchFamily="18" charset="0"/>
                          <a:ea typeface="Times New Roman"/>
                          <a:cs typeface="Times New Roman"/>
                        </a:rPr>
                        <a:t>18 567</a:t>
                      </a:r>
                      <a:endParaRPr lang="en-GB" sz="1400" dirty="0">
                        <a:latin typeface="Book Antiqua" pitchFamily="18" charset="0"/>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1570" name="TextBox 5"/>
          <p:cNvSpPr txBox="1">
            <a:spLocks noChangeArrowheads="1"/>
          </p:cNvSpPr>
          <p:nvPr/>
        </p:nvSpPr>
        <p:spPr bwMode="auto">
          <a:xfrm>
            <a:off x="468313" y="4149725"/>
            <a:ext cx="8351837" cy="1754188"/>
          </a:xfrm>
          <a:prstGeom prst="rect">
            <a:avLst/>
          </a:prstGeom>
          <a:noFill/>
          <a:ln w="9525">
            <a:noFill/>
            <a:miter lim="800000"/>
            <a:headEnd/>
            <a:tailEnd/>
          </a:ln>
        </p:spPr>
        <p:txBody>
          <a:bodyPr>
            <a:spAutoFit/>
          </a:bodyPr>
          <a:lstStyle/>
          <a:p>
            <a:pPr marL="177800" indent="-177800">
              <a:buFontTx/>
              <a:buChar char="•"/>
            </a:pPr>
            <a:r>
              <a:rPr lang="en-ZA">
                <a:latin typeface="Book Antiqua" pitchFamily="18" charset="0"/>
              </a:rPr>
              <a:t>Total impact on output was R3.9 billion, R1.4 billion in tax revenue &amp; 11 043 in person years of employment created</a:t>
            </a:r>
          </a:p>
          <a:p>
            <a:pPr marL="177800" indent="-177800">
              <a:buFontTx/>
              <a:buChar char="•"/>
            </a:pPr>
            <a:r>
              <a:rPr lang="en-ZA">
                <a:latin typeface="Book Antiqua" pitchFamily="18" charset="0"/>
              </a:rPr>
              <a:t> Rural infrastructure spending has a multiplier of approximately 1.17</a:t>
            </a:r>
          </a:p>
          <a:p>
            <a:pPr marL="177800" indent="-177800">
              <a:buFontTx/>
              <a:buChar char="•"/>
            </a:pPr>
            <a:r>
              <a:rPr lang="en-ZA">
                <a:latin typeface="Book Antiqua" pitchFamily="18" charset="0"/>
              </a:rPr>
              <a:t> For each R1 of rural infrastructure expenditure, total output impact was R1.17 </a:t>
            </a:r>
          </a:p>
          <a:p>
            <a:pPr marL="177800" indent="-177800">
              <a:buFontTx/>
              <a:buChar char="•"/>
            </a:pPr>
            <a:r>
              <a:rPr lang="en-ZA">
                <a:latin typeface="Book Antiqua" pitchFamily="18" charset="0"/>
              </a:rPr>
              <a:t> Lower than those generated for the SA economy at 1.28 and 1.36 (multipliers for 2 different SA infrastructure mixes)</a:t>
            </a:r>
            <a:endParaRPr lang="en-GB">
              <a:latin typeface="Book Antiqua" pitchFamily="18" charset="0"/>
            </a:endParaRPr>
          </a:p>
        </p:txBody>
      </p:sp>
      <p:sp>
        <p:nvSpPr>
          <p:cNvPr id="21571"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C2D8D5-CB13-4983-A4BC-F83DDD9F1E18}" type="slidenum">
              <a:rPr lang="en-ZA"/>
              <a:pPr fontAlgn="base">
                <a:spcBef>
                  <a:spcPct val="0"/>
                </a:spcBef>
                <a:spcAft>
                  <a:spcPct val="0"/>
                </a:spcAft>
              </a:pPr>
              <a:t>14</a:t>
            </a:fld>
            <a:r>
              <a:rPr lang="en-ZA"/>
              <a:t> of 18</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288" y="274638"/>
            <a:ext cx="8291512" cy="1143000"/>
          </a:xfrm>
        </p:spPr>
        <p:txBody>
          <a:bodyPr>
            <a:normAutofit fontScale="90000"/>
          </a:bodyPr>
          <a:lstStyle/>
          <a:p>
            <a:pPr>
              <a:defRPr/>
            </a:pPr>
            <a:r>
              <a:rPr lang="en-ZA" b="1" dirty="0" smtClean="0">
                <a:latin typeface="Book Antiqua" pitchFamily="18" charset="0"/>
              </a:rPr>
              <a:t>ECONOMIC IMPACT OF RURAL INFRASTRUCTURE SPENDING</a:t>
            </a:r>
            <a:endParaRPr lang="en-ZA" b="1" dirty="0">
              <a:latin typeface="Book Antiqua" pitchFamily="18" charset="0"/>
            </a:endParaRPr>
          </a:p>
        </p:txBody>
      </p:sp>
      <p:sp>
        <p:nvSpPr>
          <p:cNvPr id="22531" name="TextBox 5"/>
          <p:cNvSpPr txBox="1">
            <a:spLocks noChangeArrowheads="1"/>
          </p:cNvSpPr>
          <p:nvPr/>
        </p:nvSpPr>
        <p:spPr bwMode="auto">
          <a:xfrm>
            <a:off x="179388" y="4292600"/>
            <a:ext cx="8856662" cy="1754188"/>
          </a:xfrm>
          <a:prstGeom prst="rect">
            <a:avLst/>
          </a:prstGeom>
          <a:noFill/>
          <a:ln w="9525">
            <a:noFill/>
            <a:miter lim="800000"/>
            <a:headEnd/>
            <a:tailEnd/>
          </a:ln>
        </p:spPr>
        <p:txBody>
          <a:bodyPr>
            <a:spAutoFit/>
          </a:bodyPr>
          <a:lstStyle/>
          <a:p>
            <a:pPr>
              <a:buFontTx/>
              <a:buChar char="•"/>
            </a:pPr>
            <a:r>
              <a:rPr lang="en-ZA">
                <a:latin typeface="Book Antiqua" pitchFamily="18" charset="0"/>
              </a:rPr>
              <a:t>Departments of Health, Agriculture and Human Settlements had largest multipliers - largest impact on the economy for each rand spent </a:t>
            </a:r>
            <a:r>
              <a:rPr lang="en-ZA" i="1">
                <a:latin typeface="Book Antiqua" pitchFamily="18" charset="0"/>
              </a:rPr>
              <a:t>vs</a:t>
            </a:r>
            <a:r>
              <a:rPr lang="en-ZA">
                <a:latin typeface="Book Antiqua" pitchFamily="18" charset="0"/>
              </a:rPr>
              <a:t> DPWRT lowest</a:t>
            </a:r>
          </a:p>
          <a:p>
            <a:pPr>
              <a:buFontTx/>
              <a:buChar char="•"/>
            </a:pPr>
            <a:r>
              <a:rPr lang="en-ZA">
                <a:latin typeface="Book Antiqua" pitchFamily="18" charset="0"/>
              </a:rPr>
              <a:t> Numerous and complex linkages of these departments with other sectors of the economy - these departments may rely on more resources and inputs from other sectors than DPWRT</a:t>
            </a:r>
          </a:p>
          <a:p>
            <a:pPr>
              <a:buFontTx/>
              <a:buChar char="•"/>
            </a:pPr>
            <a:r>
              <a:rPr lang="en-ZA">
                <a:latin typeface="Book Antiqua" pitchFamily="18" charset="0"/>
              </a:rPr>
              <a:t> DPWRT had highest impact on job creation – responsible for 50% of jobs created</a:t>
            </a:r>
            <a:endParaRPr lang="en-GB">
              <a:latin typeface="Book Antiqua" pitchFamily="18" charset="0"/>
            </a:endParaRPr>
          </a:p>
        </p:txBody>
      </p:sp>
      <p:graphicFrame>
        <p:nvGraphicFramePr>
          <p:cNvPr id="8" name="Content Placeholder 7"/>
          <p:cNvGraphicFramePr>
            <a:graphicFrameLocks noGrp="1"/>
          </p:cNvGraphicFramePr>
          <p:nvPr>
            <p:ph idx="1"/>
          </p:nvPr>
        </p:nvGraphicFramePr>
        <p:xfrm>
          <a:off x="179388" y="1600200"/>
          <a:ext cx="8856981" cy="2743200"/>
        </p:xfrm>
        <a:graphic>
          <a:graphicData uri="http://schemas.openxmlformats.org/drawingml/2006/table">
            <a:tbl>
              <a:tblPr firstRow="1" bandRow="1">
                <a:tableStyleId>{5C22544A-7EE6-4342-B048-85BDC9FD1C3A}</a:tableStyleId>
              </a:tblPr>
              <a:tblGrid>
                <a:gridCol w="984109"/>
                <a:gridCol w="984109"/>
                <a:gridCol w="984109"/>
                <a:gridCol w="984109"/>
                <a:gridCol w="984109"/>
                <a:gridCol w="984109"/>
                <a:gridCol w="984109"/>
                <a:gridCol w="984109"/>
                <a:gridCol w="984109"/>
              </a:tblGrid>
              <a:tr h="370840">
                <a:tc>
                  <a:txBody>
                    <a:bodyPr/>
                    <a:lstStyle/>
                    <a:p>
                      <a:r>
                        <a:rPr lang="en-ZA" sz="1000" b="1" dirty="0" smtClean="0">
                          <a:solidFill>
                            <a:schemeClr val="tx1"/>
                          </a:solidFill>
                          <a:latin typeface="Book Antiqua" pitchFamily="18" charset="0"/>
                        </a:rPr>
                        <a:t>Indicator</a:t>
                      </a:r>
                      <a:endParaRPr lang="en-ZA" sz="1000" b="1" dirty="0">
                        <a:solidFill>
                          <a:schemeClr val="tx1"/>
                        </a:solidFill>
                        <a:latin typeface="Book Antiq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ZA" sz="1000" b="1" dirty="0" smtClean="0">
                          <a:solidFill>
                            <a:schemeClr val="tx1"/>
                          </a:solidFill>
                          <a:latin typeface="Book Antiqua" pitchFamily="18" charset="0"/>
                        </a:rPr>
                        <a:t>Agriculture</a:t>
                      </a:r>
                      <a:r>
                        <a:rPr lang="en-ZA" sz="1000" b="1" baseline="0" dirty="0" smtClean="0">
                          <a:solidFill>
                            <a:schemeClr val="tx1"/>
                          </a:solidFill>
                          <a:latin typeface="Book Antiqua" pitchFamily="18" charset="0"/>
                        </a:rPr>
                        <a:t> (06/07-09/10)</a:t>
                      </a:r>
                      <a:endParaRPr lang="en-ZA" sz="1000" b="1" dirty="0">
                        <a:solidFill>
                          <a:schemeClr val="tx1"/>
                        </a:solidFill>
                        <a:latin typeface="Book Antiq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ZA" sz="1000" b="1" dirty="0" smtClean="0">
                          <a:solidFill>
                            <a:schemeClr val="tx1"/>
                          </a:solidFill>
                          <a:latin typeface="Book Antiqua" pitchFamily="18" charset="0"/>
                        </a:rPr>
                        <a:t>Culture (07/08-09/10)</a:t>
                      </a:r>
                      <a:endParaRPr lang="en-ZA" sz="1000" b="1" dirty="0">
                        <a:solidFill>
                          <a:schemeClr val="tx1"/>
                        </a:solidFill>
                        <a:latin typeface="Book Antiq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ZA" sz="1000" b="1" dirty="0" smtClean="0">
                          <a:solidFill>
                            <a:schemeClr val="tx1"/>
                          </a:solidFill>
                          <a:latin typeface="Book Antiqua" pitchFamily="18" charset="0"/>
                        </a:rPr>
                        <a:t>Education (06/07-09/10)</a:t>
                      </a:r>
                      <a:endParaRPr lang="en-ZA" sz="1000" b="1" dirty="0">
                        <a:solidFill>
                          <a:schemeClr val="tx1"/>
                        </a:solidFill>
                        <a:latin typeface="Book Antiq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ZA" sz="1000" b="1" dirty="0" smtClean="0">
                          <a:solidFill>
                            <a:schemeClr val="tx1"/>
                          </a:solidFill>
                          <a:latin typeface="Book Antiqua" pitchFamily="18" charset="0"/>
                        </a:rPr>
                        <a:t>Health (06/07-09/10)</a:t>
                      </a:r>
                      <a:endParaRPr lang="en-ZA" sz="1000" b="1" dirty="0">
                        <a:solidFill>
                          <a:schemeClr val="tx1"/>
                        </a:solidFill>
                        <a:latin typeface="Book Antiq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ZA" sz="1000" b="1" dirty="0" smtClean="0">
                          <a:solidFill>
                            <a:schemeClr val="tx1"/>
                          </a:solidFill>
                          <a:latin typeface="Book Antiqua" pitchFamily="18" charset="0"/>
                        </a:rPr>
                        <a:t>Human Settlements (06/07-09/10)</a:t>
                      </a:r>
                      <a:endParaRPr lang="en-ZA" sz="1000" b="1" dirty="0">
                        <a:solidFill>
                          <a:schemeClr val="tx1"/>
                        </a:solidFill>
                        <a:latin typeface="Book Antiq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ZA" sz="1000" b="1" dirty="0" smtClean="0">
                          <a:solidFill>
                            <a:schemeClr val="tx1"/>
                          </a:solidFill>
                          <a:latin typeface="Book Antiqua" pitchFamily="18" charset="0"/>
                        </a:rPr>
                        <a:t>Public Works (06/07-09/10)</a:t>
                      </a:r>
                      <a:endParaRPr lang="en-ZA" sz="1000" b="1" dirty="0">
                        <a:solidFill>
                          <a:schemeClr val="tx1"/>
                        </a:solidFill>
                        <a:latin typeface="Book Antiq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ZA" sz="1000" b="1" dirty="0" smtClean="0">
                          <a:solidFill>
                            <a:schemeClr val="tx1"/>
                          </a:solidFill>
                          <a:latin typeface="Book Antiqua" pitchFamily="18" charset="0"/>
                        </a:rPr>
                        <a:t>Social Development (07/08-09/10)</a:t>
                      </a:r>
                      <a:endParaRPr lang="en-ZA" sz="1000" b="1" dirty="0">
                        <a:solidFill>
                          <a:schemeClr val="tx1"/>
                        </a:solidFill>
                        <a:latin typeface="Book Antiq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ZA" sz="1000" b="1" dirty="0" smtClean="0">
                          <a:solidFill>
                            <a:schemeClr val="tx1"/>
                          </a:solidFill>
                          <a:latin typeface="Book Antiqua" pitchFamily="18" charset="0"/>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370840">
                <a:tc>
                  <a:txBody>
                    <a:bodyPr/>
                    <a:lstStyle/>
                    <a:p>
                      <a:r>
                        <a:rPr lang="en-ZA" sz="1000" b="1" dirty="0" smtClean="0">
                          <a:solidFill>
                            <a:schemeClr val="tx1"/>
                          </a:solidFill>
                          <a:latin typeface="Book Antiqua" pitchFamily="18" charset="0"/>
                        </a:rPr>
                        <a:t>Total expenditure (R-million)</a:t>
                      </a:r>
                      <a:endParaRPr lang="en-ZA" sz="1000" b="1" dirty="0">
                        <a:solidFill>
                          <a:schemeClr val="tx1"/>
                        </a:solidFill>
                        <a:latin typeface="Book Antiq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ZA" sz="1400" dirty="0" smtClean="0">
                          <a:solidFill>
                            <a:schemeClr val="tx1"/>
                          </a:solidFill>
                          <a:latin typeface="Book Antiqua" pitchFamily="18" charset="0"/>
                        </a:rPr>
                        <a:t>R132</a:t>
                      </a:r>
                      <a:endParaRPr lang="en-ZA" sz="140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dirty="0" smtClean="0">
                          <a:solidFill>
                            <a:schemeClr val="tx1"/>
                          </a:solidFill>
                          <a:latin typeface="Book Antiqua" pitchFamily="18" charset="0"/>
                        </a:rPr>
                        <a:t>R35</a:t>
                      </a:r>
                      <a:endParaRPr lang="en-ZA" sz="140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dirty="0" smtClean="0">
                          <a:solidFill>
                            <a:schemeClr val="tx1"/>
                          </a:solidFill>
                          <a:latin typeface="Book Antiqua" pitchFamily="18" charset="0"/>
                        </a:rPr>
                        <a:t>R848</a:t>
                      </a:r>
                      <a:endParaRPr lang="en-ZA" sz="140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dirty="0" smtClean="0">
                          <a:solidFill>
                            <a:schemeClr val="tx1"/>
                          </a:solidFill>
                          <a:latin typeface="Book Antiqua" pitchFamily="18" charset="0"/>
                        </a:rPr>
                        <a:t>R273</a:t>
                      </a:r>
                      <a:endParaRPr lang="en-ZA" sz="140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dirty="0" smtClean="0">
                          <a:solidFill>
                            <a:schemeClr val="tx1"/>
                          </a:solidFill>
                          <a:latin typeface="Book Antiqua" pitchFamily="18" charset="0"/>
                        </a:rPr>
                        <a:t>R11</a:t>
                      </a:r>
                      <a:endParaRPr lang="en-ZA" sz="140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dirty="0" smtClean="0">
                          <a:solidFill>
                            <a:schemeClr val="tx1"/>
                          </a:solidFill>
                          <a:latin typeface="Book Antiqua" pitchFamily="18" charset="0"/>
                        </a:rPr>
                        <a:t>R1 979</a:t>
                      </a:r>
                      <a:endParaRPr lang="en-ZA" sz="140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dirty="0" smtClean="0">
                          <a:solidFill>
                            <a:schemeClr val="tx1"/>
                          </a:solidFill>
                          <a:latin typeface="Book Antiqua" pitchFamily="18" charset="0"/>
                        </a:rPr>
                        <a:t>R41</a:t>
                      </a:r>
                      <a:endParaRPr lang="en-ZA" sz="140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dirty="0" smtClean="0">
                          <a:solidFill>
                            <a:schemeClr val="tx1"/>
                          </a:solidFill>
                          <a:latin typeface="Book Antiqua" pitchFamily="18" charset="0"/>
                        </a:rPr>
                        <a:t>R3 319</a:t>
                      </a:r>
                      <a:endParaRPr lang="en-ZA" sz="140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ZA" sz="1000" b="1" dirty="0" smtClean="0">
                          <a:solidFill>
                            <a:schemeClr val="tx1"/>
                          </a:solidFill>
                          <a:latin typeface="Book Antiqua" pitchFamily="18" charset="0"/>
                        </a:rPr>
                        <a:t>Total impact of expenditure (R-million)</a:t>
                      </a:r>
                      <a:endParaRPr lang="en-ZA" sz="1000" b="1" dirty="0">
                        <a:solidFill>
                          <a:schemeClr val="tx1"/>
                        </a:solidFill>
                        <a:latin typeface="Book Antiq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ZA" sz="1400" dirty="0" smtClean="0">
                          <a:solidFill>
                            <a:schemeClr val="tx1"/>
                          </a:solidFill>
                          <a:latin typeface="Book Antiqua" pitchFamily="18" charset="0"/>
                        </a:rPr>
                        <a:t>R171</a:t>
                      </a:r>
                      <a:endParaRPr lang="en-ZA" sz="140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dirty="0" smtClean="0">
                          <a:solidFill>
                            <a:schemeClr val="tx1"/>
                          </a:solidFill>
                          <a:latin typeface="Book Antiqua" pitchFamily="18" charset="0"/>
                        </a:rPr>
                        <a:t>R42</a:t>
                      </a:r>
                      <a:endParaRPr lang="en-ZA" sz="140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dirty="0" smtClean="0">
                          <a:solidFill>
                            <a:schemeClr val="tx1"/>
                          </a:solidFill>
                          <a:latin typeface="Book Antiqua" pitchFamily="18" charset="0"/>
                        </a:rPr>
                        <a:t>R1</a:t>
                      </a:r>
                      <a:r>
                        <a:rPr lang="en-ZA" sz="1400" baseline="0" dirty="0" smtClean="0">
                          <a:solidFill>
                            <a:schemeClr val="tx1"/>
                          </a:solidFill>
                          <a:latin typeface="Book Antiqua" pitchFamily="18" charset="0"/>
                        </a:rPr>
                        <a:t> 025</a:t>
                      </a:r>
                      <a:endParaRPr lang="en-ZA" sz="140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dirty="0" smtClean="0">
                          <a:solidFill>
                            <a:schemeClr val="tx1"/>
                          </a:solidFill>
                          <a:latin typeface="Book Antiqua" pitchFamily="18" charset="0"/>
                        </a:rPr>
                        <a:t>R371</a:t>
                      </a:r>
                      <a:endParaRPr lang="en-ZA" sz="140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dirty="0" smtClean="0">
                          <a:solidFill>
                            <a:schemeClr val="tx1"/>
                          </a:solidFill>
                          <a:latin typeface="Book Antiqua" pitchFamily="18" charset="0"/>
                        </a:rPr>
                        <a:t>R14</a:t>
                      </a:r>
                      <a:endParaRPr lang="en-ZA" sz="140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dirty="0" smtClean="0">
                          <a:solidFill>
                            <a:schemeClr val="tx1"/>
                          </a:solidFill>
                          <a:latin typeface="Book Antiqua" pitchFamily="18" charset="0"/>
                        </a:rPr>
                        <a:t>R2 220</a:t>
                      </a:r>
                      <a:endParaRPr lang="en-ZA" sz="140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dirty="0" smtClean="0">
                          <a:solidFill>
                            <a:schemeClr val="tx1"/>
                          </a:solidFill>
                          <a:latin typeface="Book Antiqua" pitchFamily="18" charset="0"/>
                        </a:rPr>
                        <a:t>R48</a:t>
                      </a:r>
                      <a:endParaRPr lang="en-ZA" sz="140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dirty="0" smtClean="0">
                          <a:solidFill>
                            <a:schemeClr val="tx1"/>
                          </a:solidFill>
                          <a:latin typeface="Book Antiqua" pitchFamily="18" charset="0"/>
                        </a:rPr>
                        <a:t>R3 891</a:t>
                      </a:r>
                      <a:endParaRPr lang="en-ZA" sz="140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ZA" sz="1000" b="1" dirty="0" smtClean="0">
                          <a:solidFill>
                            <a:schemeClr val="tx1"/>
                          </a:solidFill>
                          <a:latin typeface="Book Antiqua" pitchFamily="18" charset="0"/>
                        </a:rPr>
                        <a:t>Expenditure multiplier</a:t>
                      </a:r>
                      <a:endParaRPr lang="en-ZA" sz="1000" b="1" dirty="0">
                        <a:solidFill>
                          <a:schemeClr val="tx1"/>
                        </a:solidFill>
                        <a:latin typeface="Book Antiq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ZA" sz="1400" dirty="0" smtClean="0">
                          <a:solidFill>
                            <a:schemeClr val="tx1"/>
                          </a:solidFill>
                          <a:latin typeface="Book Antiqua" pitchFamily="18" charset="0"/>
                        </a:rPr>
                        <a:t>1.30</a:t>
                      </a:r>
                      <a:endParaRPr lang="en-ZA" sz="140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dirty="0" smtClean="0">
                          <a:solidFill>
                            <a:schemeClr val="tx1"/>
                          </a:solidFill>
                          <a:latin typeface="Book Antiqua" pitchFamily="18" charset="0"/>
                        </a:rPr>
                        <a:t>1.20</a:t>
                      </a:r>
                      <a:endParaRPr lang="en-ZA" sz="140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dirty="0" smtClean="0">
                          <a:solidFill>
                            <a:schemeClr val="tx1"/>
                          </a:solidFill>
                          <a:latin typeface="Book Antiqua" pitchFamily="18" charset="0"/>
                        </a:rPr>
                        <a:t>1.21</a:t>
                      </a:r>
                      <a:endParaRPr lang="en-ZA" sz="140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dirty="0" smtClean="0">
                          <a:solidFill>
                            <a:schemeClr val="tx1"/>
                          </a:solidFill>
                          <a:latin typeface="Book Antiqua" pitchFamily="18" charset="0"/>
                        </a:rPr>
                        <a:t>1.36</a:t>
                      </a:r>
                      <a:endParaRPr lang="en-ZA" sz="140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dirty="0" smtClean="0">
                          <a:solidFill>
                            <a:schemeClr val="tx1"/>
                          </a:solidFill>
                          <a:latin typeface="Book Antiqua" pitchFamily="18" charset="0"/>
                        </a:rPr>
                        <a:t>1.27</a:t>
                      </a:r>
                      <a:endParaRPr lang="en-ZA" sz="140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dirty="0" smtClean="0">
                          <a:solidFill>
                            <a:schemeClr val="tx1"/>
                          </a:solidFill>
                          <a:latin typeface="Book Antiqua" pitchFamily="18" charset="0"/>
                        </a:rPr>
                        <a:t>1.12</a:t>
                      </a:r>
                      <a:endParaRPr lang="en-ZA" sz="140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dirty="0" smtClean="0">
                          <a:solidFill>
                            <a:schemeClr val="tx1"/>
                          </a:solidFill>
                          <a:latin typeface="Book Antiqua" pitchFamily="18" charset="0"/>
                        </a:rPr>
                        <a:t>1.17</a:t>
                      </a:r>
                      <a:endParaRPr lang="en-ZA" sz="140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dirty="0" smtClean="0">
                          <a:solidFill>
                            <a:schemeClr val="tx1"/>
                          </a:solidFill>
                          <a:latin typeface="Book Antiqua" pitchFamily="18" charset="0"/>
                        </a:rPr>
                        <a:t>1.17</a:t>
                      </a:r>
                      <a:endParaRPr lang="en-ZA" sz="140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ZA" sz="1000" b="1" dirty="0" smtClean="0">
                          <a:solidFill>
                            <a:schemeClr val="tx1"/>
                          </a:solidFill>
                          <a:latin typeface="Book Antiqua" pitchFamily="18" charset="0"/>
                        </a:rPr>
                        <a:t>Total employment impact</a:t>
                      </a:r>
                      <a:endParaRPr lang="en-ZA" sz="1000" b="1" dirty="0">
                        <a:solidFill>
                          <a:schemeClr val="tx1"/>
                        </a:solidFill>
                        <a:latin typeface="Book Antiq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ZA" sz="1400" dirty="0" smtClean="0">
                          <a:solidFill>
                            <a:schemeClr val="tx1"/>
                          </a:solidFill>
                          <a:latin typeface="Book Antiqua" pitchFamily="18" charset="0"/>
                        </a:rPr>
                        <a:t>427</a:t>
                      </a:r>
                      <a:endParaRPr lang="en-ZA" sz="140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dirty="0" smtClean="0">
                          <a:solidFill>
                            <a:schemeClr val="tx1"/>
                          </a:solidFill>
                          <a:latin typeface="Book Antiqua" pitchFamily="18" charset="0"/>
                        </a:rPr>
                        <a:t>157</a:t>
                      </a:r>
                      <a:endParaRPr lang="en-ZA" sz="140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dirty="0" smtClean="0">
                          <a:solidFill>
                            <a:schemeClr val="tx1"/>
                          </a:solidFill>
                          <a:latin typeface="Book Antiqua" pitchFamily="18" charset="0"/>
                        </a:rPr>
                        <a:t>4 003</a:t>
                      </a:r>
                      <a:endParaRPr lang="en-ZA" sz="140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dirty="0" smtClean="0">
                          <a:solidFill>
                            <a:schemeClr val="tx1"/>
                          </a:solidFill>
                          <a:latin typeface="Book Antiqua" pitchFamily="18" charset="0"/>
                        </a:rPr>
                        <a:t>876</a:t>
                      </a:r>
                      <a:endParaRPr lang="en-ZA" sz="140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dirty="0" smtClean="0">
                          <a:solidFill>
                            <a:schemeClr val="tx1"/>
                          </a:solidFill>
                          <a:latin typeface="Book Antiqua" pitchFamily="18" charset="0"/>
                        </a:rPr>
                        <a:t>36</a:t>
                      </a:r>
                      <a:endParaRPr lang="en-ZA" sz="140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dirty="0" smtClean="0">
                          <a:solidFill>
                            <a:schemeClr val="tx1"/>
                          </a:solidFill>
                          <a:latin typeface="Book Antiqua" pitchFamily="18" charset="0"/>
                        </a:rPr>
                        <a:t>5 332</a:t>
                      </a:r>
                      <a:endParaRPr lang="en-ZA" sz="140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dirty="0" smtClean="0">
                          <a:solidFill>
                            <a:schemeClr val="tx1"/>
                          </a:solidFill>
                          <a:latin typeface="Book Antiqua" pitchFamily="18" charset="0"/>
                        </a:rPr>
                        <a:t>212</a:t>
                      </a:r>
                      <a:endParaRPr lang="en-ZA" sz="140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dirty="0" smtClean="0">
                          <a:solidFill>
                            <a:schemeClr val="tx1"/>
                          </a:solidFill>
                          <a:latin typeface="Book Antiqua" pitchFamily="18" charset="0"/>
                        </a:rPr>
                        <a:t>11 043</a:t>
                      </a:r>
                      <a:endParaRPr lang="en-ZA" sz="140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2594"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64BF52-A006-4E97-A58D-44D30C32D2D0}" type="slidenum">
              <a:rPr lang="en-ZA"/>
              <a:pPr fontAlgn="base">
                <a:spcBef>
                  <a:spcPct val="0"/>
                </a:spcBef>
                <a:spcAft>
                  <a:spcPct val="0"/>
                </a:spcAft>
              </a:pPr>
              <a:t>15</a:t>
            </a:fld>
            <a:r>
              <a:rPr lang="en-ZA"/>
              <a:t> of 18</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6"/>
          <p:cNvSpPr>
            <a:spLocks noGrp="1"/>
          </p:cNvSpPr>
          <p:nvPr>
            <p:ph idx="1"/>
          </p:nvPr>
        </p:nvSpPr>
        <p:spPr/>
        <p:txBody>
          <a:bodyPr/>
          <a:lstStyle/>
          <a:p>
            <a:r>
              <a:rPr lang="en-ZA" sz="2300" smtClean="0">
                <a:latin typeface="Book Antiqua" pitchFamily="18" charset="0"/>
              </a:rPr>
              <a:t>Classifying local municipalities (rural and urban) was a significant challenge in undertaking the study – importance of guidance from National Government, especially Statistics South Africa</a:t>
            </a:r>
          </a:p>
          <a:p>
            <a:r>
              <a:rPr lang="en-ZA" sz="2300" smtClean="0">
                <a:latin typeface="Book Antiqua" pitchFamily="18" charset="0"/>
              </a:rPr>
              <a:t>The project illustrated a clear development gap between urban and rural municipal areas in Mpumalanga – the importance of continued &amp; accelerated infrastructure spending in the rural areas of the province – interventions in the rural areas (especially CRDP areas)</a:t>
            </a:r>
          </a:p>
          <a:p>
            <a:r>
              <a:rPr lang="en-ZA" sz="2300" smtClean="0">
                <a:latin typeface="Book Antiqua" pitchFamily="18" charset="0"/>
              </a:rPr>
              <a:t>Infrastructure data challenges – implementation of IRM must continue and the importance of cross-checking data</a:t>
            </a:r>
          </a:p>
        </p:txBody>
      </p:sp>
      <p:sp>
        <p:nvSpPr>
          <p:cNvPr id="23555" name="Title 5"/>
          <p:cNvSpPr>
            <a:spLocks noGrp="1"/>
          </p:cNvSpPr>
          <p:nvPr>
            <p:ph type="title"/>
          </p:nvPr>
        </p:nvSpPr>
        <p:spPr>
          <a:xfrm>
            <a:off x="457200" y="274638"/>
            <a:ext cx="8229600" cy="1011237"/>
          </a:xfrm>
        </p:spPr>
        <p:txBody>
          <a:bodyPr/>
          <a:lstStyle/>
          <a:p>
            <a:r>
              <a:rPr lang="en-ZA" b="1" smtClean="0">
                <a:latin typeface="Book Antiqua" pitchFamily="18" charset="0"/>
              </a:rPr>
              <a:t>CHALLENGES &amp; RECOMMENDATIONS</a:t>
            </a:r>
          </a:p>
        </p:txBody>
      </p:sp>
      <p:sp>
        <p:nvSpPr>
          <p:cNvPr id="23556"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C68519-292E-4E75-9766-9D32F3B25BDD}" type="slidenum">
              <a:rPr lang="en-ZA"/>
              <a:pPr fontAlgn="base">
                <a:spcBef>
                  <a:spcPct val="0"/>
                </a:spcBef>
                <a:spcAft>
                  <a:spcPct val="0"/>
                </a:spcAft>
              </a:pPr>
              <a:t>16</a:t>
            </a:fld>
            <a:r>
              <a:rPr lang="en-ZA"/>
              <a:t> of 18</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6"/>
          <p:cNvSpPr>
            <a:spLocks noGrp="1"/>
          </p:cNvSpPr>
          <p:nvPr>
            <p:ph idx="1"/>
          </p:nvPr>
        </p:nvSpPr>
        <p:spPr/>
        <p:txBody>
          <a:bodyPr/>
          <a:lstStyle/>
          <a:p>
            <a:r>
              <a:rPr lang="en-ZA" sz="2400" smtClean="0">
                <a:latin typeface="Book Antiqua" pitchFamily="18" charset="0"/>
              </a:rPr>
              <a:t>Departments must make sure their infrastructure spending is in line with national &amp; provincial policy regarding rural development (i.e. CRDP)</a:t>
            </a:r>
          </a:p>
          <a:p>
            <a:r>
              <a:rPr lang="en-ZA" sz="2400" smtClean="0">
                <a:latin typeface="Book Antiqua" pitchFamily="18" charset="0"/>
              </a:rPr>
              <a:t>The study’s findings must inform Departmental plans &amp; budgets regarding infrastructure spending and rural development – the budget is an important tool for growth and development! </a:t>
            </a:r>
          </a:p>
          <a:p>
            <a:r>
              <a:rPr lang="en-ZA" sz="2400" smtClean="0">
                <a:latin typeface="Book Antiqua" pitchFamily="18" charset="0"/>
              </a:rPr>
              <a:t>The importance &amp; relevance of economic impact assessment for policy &amp; budget purposes</a:t>
            </a:r>
          </a:p>
          <a:p>
            <a:r>
              <a:rPr lang="en-ZA" sz="2400" smtClean="0">
                <a:latin typeface="Book Antiqua" pitchFamily="18" charset="0"/>
              </a:rPr>
              <a:t>The importance of future impact studies by Finance and Sector Departments – regarding the CRDP areas etc </a:t>
            </a:r>
          </a:p>
          <a:p>
            <a:endParaRPr lang="en-ZA" sz="2400" smtClean="0">
              <a:latin typeface="Book Antiqua" pitchFamily="18" charset="0"/>
            </a:endParaRPr>
          </a:p>
        </p:txBody>
      </p:sp>
      <p:sp>
        <p:nvSpPr>
          <p:cNvPr id="24579" name="Title 5"/>
          <p:cNvSpPr>
            <a:spLocks noGrp="1"/>
          </p:cNvSpPr>
          <p:nvPr>
            <p:ph type="title"/>
          </p:nvPr>
        </p:nvSpPr>
        <p:spPr>
          <a:xfrm>
            <a:off x="457200" y="214313"/>
            <a:ext cx="8229600" cy="1000125"/>
          </a:xfrm>
        </p:spPr>
        <p:txBody>
          <a:bodyPr/>
          <a:lstStyle/>
          <a:p>
            <a:r>
              <a:rPr lang="en-ZA" b="1" smtClean="0">
                <a:latin typeface="Book Antiqua" pitchFamily="18" charset="0"/>
              </a:rPr>
              <a:t>CHALLENGES &amp; RECOMMENDATIONS</a:t>
            </a:r>
          </a:p>
        </p:txBody>
      </p:sp>
      <p:sp>
        <p:nvSpPr>
          <p:cNvPr id="24580"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E162A1-CC2E-452D-8CB6-8042949A6FE7}" type="slidenum">
              <a:rPr lang="en-ZA"/>
              <a:pPr fontAlgn="base">
                <a:spcBef>
                  <a:spcPct val="0"/>
                </a:spcBef>
                <a:spcAft>
                  <a:spcPct val="0"/>
                </a:spcAft>
              </a:pPr>
              <a:t>17</a:t>
            </a:fld>
            <a:r>
              <a:rPr lang="en-ZA"/>
              <a:t> of 18</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p:txBody>
          <a:bodyPr/>
          <a:lstStyle/>
          <a:p>
            <a:r>
              <a:rPr lang="en-ZA" b="1" smtClean="0">
                <a:latin typeface="Book Antiqua" pitchFamily="18" charset="0"/>
              </a:rPr>
              <a:t>Thank you</a:t>
            </a:r>
          </a:p>
        </p:txBody>
      </p:sp>
      <p:sp>
        <p:nvSpPr>
          <p:cNvPr id="25603" name="Slide Number Placeholder 3"/>
          <p:cNvSpPr>
            <a:spLocks noGrp="1"/>
          </p:cNvSpPr>
          <p:nvPr>
            <p:ph type="sldNum" sz="quarter" idx="12"/>
          </p:nvPr>
        </p:nvSpPr>
        <p:spPr bwMode="auto">
          <a:noFill/>
          <a:ln>
            <a:miter lim="800000"/>
            <a:headEnd/>
            <a:tailEnd/>
          </a:ln>
        </p:spPr>
        <p:txBody>
          <a:bodyPr/>
          <a:lstStyle/>
          <a:p>
            <a:fld id="{42CDE8DB-EF9A-420C-9BDE-38E9F0B27278}" type="slidenum">
              <a:rPr lang="en-ZA"/>
              <a:pPr/>
              <a:t>18</a:t>
            </a:fld>
            <a:r>
              <a:rPr lang="en-ZA"/>
              <a:t> of 18</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p:txBody>
          <a:bodyPr/>
          <a:lstStyle/>
          <a:p>
            <a:r>
              <a:rPr lang="en-ZA" b="1" smtClean="0">
                <a:latin typeface="Book Antiqua" pitchFamily="18" charset="0"/>
              </a:rPr>
              <a:t>CONTENTS</a:t>
            </a:r>
            <a:endParaRPr lang="en-US" b="1" smtClean="0">
              <a:latin typeface="Book Antiqua" pitchFamily="18" charset="0"/>
            </a:endParaRPr>
          </a:p>
        </p:txBody>
      </p:sp>
      <p:sp>
        <p:nvSpPr>
          <p:cNvPr id="9219" name="Content Placeholder 1"/>
          <p:cNvSpPr>
            <a:spLocks noGrp="1"/>
          </p:cNvSpPr>
          <p:nvPr>
            <p:ph sz="half" idx="1"/>
          </p:nvPr>
        </p:nvSpPr>
        <p:spPr>
          <a:xfrm>
            <a:off x="457200" y="1600200"/>
            <a:ext cx="8147050" cy="4614863"/>
          </a:xfrm>
        </p:spPr>
        <p:txBody>
          <a:bodyPr/>
          <a:lstStyle/>
          <a:p>
            <a:pPr marL="457200" indent="-457200">
              <a:lnSpc>
                <a:spcPct val="90000"/>
              </a:lnSpc>
            </a:pPr>
            <a:r>
              <a:rPr lang="en-ZA" smtClean="0">
                <a:latin typeface="Book Antiqua" pitchFamily="18" charset="0"/>
              </a:rPr>
              <a:t>Purpose &amp; Scope</a:t>
            </a:r>
          </a:p>
          <a:p>
            <a:pPr marL="457200" indent="-457200">
              <a:lnSpc>
                <a:spcPct val="90000"/>
              </a:lnSpc>
            </a:pPr>
            <a:r>
              <a:rPr lang="en-ZA" smtClean="0">
                <a:latin typeface="Book Antiqua" pitchFamily="18" charset="0"/>
              </a:rPr>
              <a:t>Criteria for Rural/Urban Classification</a:t>
            </a:r>
          </a:p>
          <a:p>
            <a:pPr marL="457200" indent="-457200">
              <a:lnSpc>
                <a:spcPct val="90000"/>
              </a:lnSpc>
            </a:pPr>
            <a:r>
              <a:rPr lang="en-ZA" smtClean="0">
                <a:latin typeface="Book Antiqua" pitchFamily="18" charset="0"/>
              </a:rPr>
              <a:t>Provincial Government Infrastructure Expenditure in Rural Municipal Areas</a:t>
            </a:r>
          </a:p>
          <a:p>
            <a:pPr marL="457200" indent="-457200">
              <a:lnSpc>
                <a:spcPct val="90000"/>
              </a:lnSpc>
            </a:pPr>
            <a:r>
              <a:rPr lang="en-ZA" smtClean="0">
                <a:latin typeface="Book Antiqua" pitchFamily="18" charset="0"/>
              </a:rPr>
              <a:t>Economic Impact of Provincial Government Infrastructure Expenditure in Rural Municipal Areas</a:t>
            </a:r>
          </a:p>
          <a:p>
            <a:pPr marL="457200" indent="-457200">
              <a:lnSpc>
                <a:spcPct val="90000"/>
              </a:lnSpc>
            </a:pPr>
            <a:r>
              <a:rPr lang="en-ZA" smtClean="0">
                <a:latin typeface="Book Antiqua" pitchFamily="18" charset="0"/>
              </a:rPr>
              <a:t>Challenges &amp; Recommendations</a:t>
            </a:r>
          </a:p>
        </p:txBody>
      </p:sp>
      <p:sp>
        <p:nvSpPr>
          <p:cNvPr id="9220"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56EA93-7BA7-4684-964C-AB218F03C006}" type="slidenum">
              <a:rPr lang="en-ZA"/>
              <a:pPr fontAlgn="base">
                <a:spcBef>
                  <a:spcPct val="0"/>
                </a:spcBef>
                <a:spcAft>
                  <a:spcPct val="0"/>
                </a:spcAft>
              </a:pPr>
              <a:t>2</a:t>
            </a:fld>
            <a:r>
              <a:rPr lang="en-ZA"/>
              <a:t> of 18</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idx="1"/>
          </p:nvPr>
        </p:nvSpPr>
        <p:spPr>
          <a:xfrm>
            <a:off x="457200" y="1600200"/>
            <a:ext cx="8229600" cy="4565650"/>
          </a:xfrm>
        </p:spPr>
        <p:txBody>
          <a:bodyPr>
            <a:normAutofit fontScale="55000" lnSpcReduction="20000"/>
          </a:bodyPr>
          <a:lstStyle/>
          <a:p>
            <a:pPr algn="just">
              <a:defRPr/>
            </a:pPr>
            <a:r>
              <a:rPr lang="en-ZA" dirty="0" smtClean="0">
                <a:latin typeface="Book Antiqua" pitchFamily="18" charset="0"/>
              </a:rPr>
              <a:t>A core function of Provincial Treasury is to provide economic and social research and analysis that informs the fiscal policy development and the annual budget process.</a:t>
            </a:r>
          </a:p>
          <a:p>
            <a:pPr algn="just">
              <a:defRPr/>
            </a:pPr>
            <a:r>
              <a:rPr lang="en-ZA" dirty="0" smtClean="0">
                <a:latin typeface="Book Antiqua" pitchFamily="18" charset="0"/>
              </a:rPr>
              <a:t>According to the 2007/2008 report of the Portfolio Committee on Finance (Mpumalanga), the Economic Analysis Unit should assess the impact that government’s services-delivery has on the lives of the citizens of this province on a continuous basis.</a:t>
            </a:r>
          </a:p>
          <a:p>
            <a:pPr algn="just">
              <a:defRPr/>
            </a:pPr>
            <a:r>
              <a:rPr lang="en-ZA" dirty="0" smtClean="0">
                <a:latin typeface="Book Antiqua" pitchFamily="18" charset="0"/>
              </a:rPr>
              <a:t>Main objective of the study was to quantify the economic impact of provincial government infrastructure expenditure in rural areas of the Mpumalanga Province, in line with MTSF priorities.</a:t>
            </a:r>
          </a:p>
          <a:p>
            <a:pPr algn="just">
              <a:defRPr/>
            </a:pPr>
            <a:r>
              <a:rPr lang="en-ZA" dirty="0" smtClean="0">
                <a:latin typeface="Book Antiqua" pitchFamily="18" charset="0"/>
              </a:rPr>
              <a:t>Scope of study –</a:t>
            </a:r>
          </a:p>
          <a:p>
            <a:pPr marL="914400" lvl="1" indent="-514350" algn="just">
              <a:buFont typeface="+mj-lt"/>
              <a:buAutoNum type="arabicPeriod"/>
              <a:defRPr/>
            </a:pPr>
            <a:r>
              <a:rPr lang="en-ZA" sz="2500" dirty="0" smtClean="0">
                <a:latin typeface="Book Antiqua" pitchFamily="18" charset="0"/>
              </a:rPr>
              <a:t>Theoretical framework/study</a:t>
            </a:r>
          </a:p>
          <a:p>
            <a:pPr marL="914400" lvl="1" indent="-514350" algn="just">
              <a:buFont typeface="+mj-lt"/>
              <a:buAutoNum type="arabicPeriod"/>
              <a:defRPr/>
            </a:pPr>
            <a:r>
              <a:rPr lang="en-ZA" sz="2500" dirty="0" smtClean="0">
                <a:latin typeface="Book Antiqua" pitchFamily="18" charset="0"/>
              </a:rPr>
              <a:t>Rural development in Mpumalanga</a:t>
            </a:r>
          </a:p>
          <a:p>
            <a:pPr marL="914400" lvl="1" indent="-514350" algn="just">
              <a:buFont typeface="+mj-lt"/>
              <a:buAutoNum type="arabicPeriod"/>
              <a:defRPr/>
            </a:pPr>
            <a:r>
              <a:rPr lang="en-ZA" sz="2500" dirty="0" smtClean="0">
                <a:latin typeface="Book Antiqua" pitchFamily="18" charset="0"/>
              </a:rPr>
              <a:t>Assessment of provincial government infrastructure spending in the rural areas </a:t>
            </a:r>
          </a:p>
          <a:p>
            <a:pPr marL="914400" lvl="1" indent="-514350" algn="just">
              <a:buFont typeface="+mj-lt"/>
              <a:buAutoNum type="arabicPeriod"/>
              <a:defRPr/>
            </a:pPr>
            <a:r>
              <a:rPr lang="en-ZA" sz="2500" dirty="0" smtClean="0">
                <a:latin typeface="Book Antiqua" pitchFamily="18" charset="0"/>
              </a:rPr>
              <a:t>Economic impact of provincial government infrastructure spending in the rural areas - SAM</a:t>
            </a:r>
          </a:p>
          <a:p>
            <a:pPr marL="914400" lvl="1" indent="-514350" algn="just">
              <a:buFont typeface="+mj-lt"/>
              <a:buAutoNum type="arabicPeriod"/>
              <a:defRPr/>
            </a:pPr>
            <a:r>
              <a:rPr lang="en-ZA" sz="2500" dirty="0" smtClean="0">
                <a:latin typeface="Book Antiqua" pitchFamily="18" charset="0"/>
              </a:rPr>
              <a:t>Challenges &amp; recommendations</a:t>
            </a:r>
          </a:p>
          <a:p>
            <a:pPr marL="355600" indent="-355600" algn="just">
              <a:defRPr/>
            </a:pPr>
            <a:r>
              <a:rPr lang="en-ZA" dirty="0" smtClean="0">
                <a:latin typeface="Book Antiqua" pitchFamily="18" charset="0"/>
              </a:rPr>
              <a:t>Data challenges of study</a:t>
            </a:r>
          </a:p>
        </p:txBody>
      </p:sp>
      <p:sp>
        <p:nvSpPr>
          <p:cNvPr id="10243" name="Title 2"/>
          <p:cNvSpPr>
            <a:spLocks noGrp="1"/>
          </p:cNvSpPr>
          <p:nvPr>
            <p:ph type="title"/>
          </p:nvPr>
        </p:nvSpPr>
        <p:spPr>
          <a:xfrm>
            <a:off x="457200" y="274638"/>
            <a:ext cx="8229600" cy="1011237"/>
          </a:xfrm>
        </p:spPr>
        <p:txBody>
          <a:bodyPr/>
          <a:lstStyle/>
          <a:p>
            <a:r>
              <a:rPr lang="en-ZA" b="1" smtClean="0">
                <a:latin typeface="Book Antiqua" pitchFamily="18" charset="0"/>
              </a:rPr>
              <a:t>PURPOSE &amp; SCOPE</a:t>
            </a:r>
          </a:p>
        </p:txBody>
      </p:sp>
      <p:sp>
        <p:nvSpPr>
          <p:cNvPr id="10244"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EE9F4D-2150-41B3-B58A-FB8812E6B54B}" type="slidenum">
              <a:rPr lang="en-ZA"/>
              <a:pPr fontAlgn="base">
                <a:spcBef>
                  <a:spcPct val="0"/>
                </a:spcBef>
                <a:spcAft>
                  <a:spcPct val="0"/>
                </a:spcAft>
              </a:pPr>
              <a:t>3</a:t>
            </a:fld>
            <a:r>
              <a:rPr lang="en-ZA"/>
              <a:t> of 18</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457200" y="1600200"/>
            <a:ext cx="8229600" cy="4492625"/>
          </a:xfrm>
        </p:spPr>
        <p:txBody>
          <a:bodyPr/>
          <a:lstStyle/>
          <a:p>
            <a:pPr algn="just"/>
            <a:r>
              <a:rPr lang="en-ZA" sz="1800" smtClean="0">
                <a:latin typeface="Book Antiqua" pitchFamily="18" charset="0"/>
              </a:rPr>
              <a:t>Defining rural areas has been contentious both nationally &amp; internationally</a:t>
            </a:r>
          </a:p>
          <a:p>
            <a:pPr algn="just"/>
            <a:r>
              <a:rPr lang="en-ZA" sz="1800" smtClean="0">
                <a:latin typeface="Book Antiqua" pitchFamily="18" charset="0"/>
              </a:rPr>
              <a:t>No standard national or international definition - therefore no commonly accepted criteria to be used when attempting to classify an area as rural</a:t>
            </a:r>
          </a:p>
          <a:p>
            <a:pPr algn="just"/>
            <a:r>
              <a:rPr lang="en-ZA" sz="1800" smtClean="0">
                <a:latin typeface="Book Antiqua" pitchFamily="18" charset="0"/>
              </a:rPr>
              <a:t>International benchmarks: North American &amp; European countries define rural areas as 400 people per km</a:t>
            </a:r>
            <a:r>
              <a:rPr lang="en-ZA" sz="1800" baseline="30000" smtClean="0">
                <a:latin typeface="Book Antiqua" pitchFamily="18" charset="0"/>
              </a:rPr>
              <a:t>2 </a:t>
            </a:r>
            <a:r>
              <a:rPr lang="en-ZA" sz="1800" b="1" smtClean="0">
                <a:latin typeface="Book Antiqua" pitchFamily="18" charset="0"/>
              </a:rPr>
              <a:t>BUT</a:t>
            </a:r>
            <a:r>
              <a:rPr lang="en-ZA" sz="1800" smtClean="0">
                <a:latin typeface="Book Antiqua" pitchFamily="18" charset="0"/>
              </a:rPr>
              <a:t> for Australia 200 people per km</a:t>
            </a:r>
            <a:r>
              <a:rPr lang="en-ZA" sz="1800" baseline="30000" smtClean="0">
                <a:latin typeface="Book Antiqua" pitchFamily="18" charset="0"/>
              </a:rPr>
              <a:t>2 </a:t>
            </a:r>
          </a:p>
          <a:p>
            <a:pPr algn="just"/>
            <a:r>
              <a:rPr lang="en-ZA" sz="1800" smtClean="0">
                <a:latin typeface="Book Antiqua" pitchFamily="18" charset="0"/>
              </a:rPr>
              <a:t>StatsSA - reliance on one criterion for classification is insufficient &amp; ineffective</a:t>
            </a:r>
          </a:p>
          <a:p>
            <a:pPr algn="just"/>
            <a:r>
              <a:rPr lang="en-ZA" sz="1800" smtClean="0">
                <a:latin typeface="Book Antiqua" pitchFamily="18" charset="0"/>
              </a:rPr>
              <a:t>StatsSA suggest looking at the following three broad areas:</a:t>
            </a:r>
          </a:p>
          <a:p>
            <a:pPr lvl="1" algn="just">
              <a:buFont typeface="Lucida Sans" pitchFamily="34" charset="0"/>
              <a:buAutoNum type="arabicPeriod"/>
            </a:pPr>
            <a:r>
              <a:rPr lang="en-ZA" sz="1400" smtClean="0">
                <a:latin typeface="Book Antiqua" pitchFamily="18" charset="0"/>
              </a:rPr>
              <a:t>Economic criteria</a:t>
            </a:r>
            <a:r>
              <a:rPr lang="en-ZA" sz="1400" smtClean="0">
                <a:solidFill>
                  <a:srgbClr val="006600"/>
                </a:solidFill>
                <a:latin typeface="Book Antiqua" pitchFamily="18" charset="0"/>
              </a:rPr>
              <a:t>		</a:t>
            </a:r>
            <a:r>
              <a:rPr lang="en-ZA" sz="1400" i="1" smtClean="0">
                <a:solidFill>
                  <a:srgbClr val="006600"/>
                </a:solidFill>
                <a:latin typeface="Book Antiqua" pitchFamily="18" charset="0"/>
              </a:rPr>
              <a:t>Contribution to economic activity</a:t>
            </a:r>
          </a:p>
          <a:p>
            <a:pPr lvl="1" algn="just">
              <a:buFont typeface="Lucida Sans" pitchFamily="34" charset="0"/>
              <a:buAutoNum type="arabicPeriod"/>
            </a:pPr>
            <a:r>
              <a:rPr lang="en-ZA" sz="1400" smtClean="0">
                <a:latin typeface="Book Antiqua" pitchFamily="18" charset="0"/>
              </a:rPr>
              <a:t>Demographic indicators		</a:t>
            </a:r>
            <a:r>
              <a:rPr lang="en-ZA" sz="1400" i="1" smtClean="0">
                <a:solidFill>
                  <a:srgbClr val="006600"/>
                </a:solidFill>
                <a:latin typeface="Book Antiqua" pitchFamily="18" charset="0"/>
              </a:rPr>
              <a:t>Population density</a:t>
            </a:r>
          </a:p>
          <a:p>
            <a:pPr lvl="1" algn="just">
              <a:buFont typeface="Lucida Sans" pitchFamily="34" charset="0"/>
              <a:buAutoNum type="arabicPeriod"/>
            </a:pPr>
            <a:r>
              <a:rPr lang="en-ZA" sz="1400" smtClean="0">
                <a:latin typeface="Book Antiqua" pitchFamily="18" charset="0"/>
              </a:rPr>
              <a:t>Urban characteristics		</a:t>
            </a:r>
            <a:r>
              <a:rPr lang="en-ZA" sz="1400" i="1" smtClean="0">
                <a:solidFill>
                  <a:srgbClr val="006600"/>
                </a:solidFill>
                <a:latin typeface="Book Antiqua" pitchFamily="18" charset="0"/>
              </a:rPr>
              <a:t>Classification of town size</a:t>
            </a:r>
          </a:p>
          <a:p>
            <a:pPr algn="just"/>
            <a:r>
              <a:rPr lang="en-ZA" sz="1800" smtClean="0">
                <a:latin typeface="Book Antiqua" pitchFamily="18" charset="0"/>
              </a:rPr>
              <a:t> Finance &amp; service provider agreed on the use of </a:t>
            </a:r>
            <a:r>
              <a:rPr lang="en-ZA" sz="1800" u="sng" smtClean="0">
                <a:solidFill>
                  <a:srgbClr val="006600"/>
                </a:solidFill>
                <a:latin typeface="Book Antiqua" pitchFamily="18" charset="0"/>
              </a:rPr>
              <a:t>economic contribution</a:t>
            </a:r>
            <a:r>
              <a:rPr lang="en-ZA" sz="1800" smtClean="0">
                <a:latin typeface="Book Antiqua" pitchFamily="18" charset="0"/>
              </a:rPr>
              <a:t>, </a:t>
            </a:r>
            <a:r>
              <a:rPr lang="en-ZA" sz="1800" u="sng" smtClean="0">
                <a:solidFill>
                  <a:srgbClr val="006600"/>
                </a:solidFill>
                <a:latin typeface="Book Antiqua" pitchFamily="18" charset="0"/>
              </a:rPr>
              <a:t>population density</a:t>
            </a:r>
            <a:r>
              <a:rPr lang="en-ZA" sz="1800" smtClean="0">
                <a:latin typeface="Book Antiqua" pitchFamily="18" charset="0"/>
              </a:rPr>
              <a:t>, </a:t>
            </a:r>
            <a:r>
              <a:rPr lang="en-ZA" sz="1800" u="sng" smtClean="0">
                <a:solidFill>
                  <a:srgbClr val="006600"/>
                </a:solidFill>
                <a:latin typeface="Book Antiqua" pitchFamily="18" charset="0"/>
              </a:rPr>
              <a:t>town classification </a:t>
            </a:r>
            <a:r>
              <a:rPr lang="en-ZA" sz="1800" smtClean="0">
                <a:latin typeface="Book Antiqua" pitchFamily="18" charset="0"/>
              </a:rPr>
              <a:t>&amp; </a:t>
            </a:r>
            <a:r>
              <a:rPr lang="en-ZA" sz="1800" u="sng" smtClean="0">
                <a:solidFill>
                  <a:srgbClr val="006600"/>
                </a:solidFill>
                <a:latin typeface="Book Antiqua" pitchFamily="18" charset="0"/>
              </a:rPr>
              <a:t>COGTA classification </a:t>
            </a:r>
            <a:r>
              <a:rPr lang="en-ZA" sz="1800" smtClean="0">
                <a:latin typeface="Book Antiqua" pitchFamily="18" charset="0"/>
              </a:rPr>
              <a:t>as the four classification criteria</a:t>
            </a:r>
          </a:p>
        </p:txBody>
      </p:sp>
      <p:sp>
        <p:nvSpPr>
          <p:cNvPr id="11267" name="Title 2"/>
          <p:cNvSpPr>
            <a:spLocks noGrp="1"/>
          </p:cNvSpPr>
          <p:nvPr>
            <p:ph type="title"/>
          </p:nvPr>
        </p:nvSpPr>
        <p:spPr>
          <a:xfrm>
            <a:off x="457200" y="142875"/>
            <a:ext cx="8229600" cy="1143000"/>
          </a:xfrm>
        </p:spPr>
        <p:txBody>
          <a:bodyPr/>
          <a:lstStyle/>
          <a:p>
            <a:r>
              <a:rPr lang="en-ZA" sz="4000" b="1" smtClean="0">
                <a:latin typeface="Book Antiqua" pitchFamily="18" charset="0"/>
              </a:rPr>
              <a:t>CRITERIA FOR CLASSIFICATION OF RURAL</a:t>
            </a:r>
          </a:p>
        </p:txBody>
      </p:sp>
      <p:sp>
        <p:nvSpPr>
          <p:cNvPr id="11268"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E7E26A-79B7-4F01-92E5-3205DCC283D6}" type="slidenum">
              <a:rPr lang="en-ZA"/>
              <a:pPr fontAlgn="base">
                <a:spcBef>
                  <a:spcPct val="0"/>
                </a:spcBef>
                <a:spcAft>
                  <a:spcPct val="0"/>
                </a:spcAft>
              </a:pPr>
              <a:t>4</a:t>
            </a:fld>
            <a:r>
              <a:rPr lang="en-ZA"/>
              <a:t> of 18</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a:xfrm>
            <a:off x="457200" y="274638"/>
            <a:ext cx="8229600" cy="939800"/>
          </a:xfrm>
        </p:spPr>
        <p:txBody>
          <a:bodyPr/>
          <a:lstStyle/>
          <a:p>
            <a:r>
              <a:rPr lang="en-ZA" b="1" smtClean="0">
                <a:latin typeface="Book Antiqua" pitchFamily="18" charset="0"/>
              </a:rPr>
              <a:t>CRITERIA FOR CLASSIFICATION OF RURAL</a:t>
            </a:r>
          </a:p>
        </p:txBody>
      </p:sp>
      <p:pic>
        <p:nvPicPr>
          <p:cNvPr id="12291" name="Picture 2"/>
          <p:cNvPicPr>
            <a:picLocks noGrp="1" noChangeAspect="1" noChangeArrowheads="1"/>
          </p:cNvPicPr>
          <p:nvPr>
            <p:ph idx="1"/>
          </p:nvPr>
        </p:nvPicPr>
        <p:blipFill>
          <a:blip r:embed="rId3" cstate="email"/>
          <a:srcRect/>
          <a:stretch>
            <a:fillRect/>
          </a:stretch>
        </p:blipFill>
        <p:spPr>
          <a:xfrm>
            <a:off x="323850" y="1628775"/>
            <a:ext cx="7032625" cy="4492625"/>
          </a:xfrm>
        </p:spPr>
      </p:pic>
      <p:sp>
        <p:nvSpPr>
          <p:cNvPr id="12292" name="TextBox 10"/>
          <p:cNvSpPr txBox="1">
            <a:spLocks noChangeArrowheads="1"/>
          </p:cNvSpPr>
          <p:nvPr/>
        </p:nvSpPr>
        <p:spPr bwMode="auto">
          <a:xfrm>
            <a:off x="7235825" y="1628775"/>
            <a:ext cx="1727200" cy="3878263"/>
          </a:xfrm>
          <a:prstGeom prst="rect">
            <a:avLst/>
          </a:prstGeom>
          <a:noFill/>
          <a:ln w="9525">
            <a:noFill/>
            <a:miter lim="800000"/>
            <a:headEnd/>
            <a:tailEnd/>
          </a:ln>
        </p:spPr>
        <p:txBody>
          <a:bodyPr lIns="0" tIns="0" rIns="0" bIns="0">
            <a:spAutoFit/>
          </a:bodyPr>
          <a:lstStyle/>
          <a:p>
            <a:r>
              <a:rPr lang="en-ZA">
                <a:latin typeface="Book Antiqua" pitchFamily="18" charset="0"/>
              </a:rPr>
              <a:t>HOMT – Higher Order Medium-sized Town</a:t>
            </a:r>
          </a:p>
          <a:p>
            <a:endParaRPr lang="en-ZA">
              <a:latin typeface="Book Antiqua" pitchFamily="18" charset="0"/>
            </a:endParaRPr>
          </a:p>
          <a:p>
            <a:r>
              <a:rPr lang="en-ZA">
                <a:latin typeface="Book Antiqua" pitchFamily="18" charset="0"/>
              </a:rPr>
              <a:t>HOST – Higher Order Small-sized town</a:t>
            </a:r>
          </a:p>
          <a:p>
            <a:endParaRPr lang="en-ZA">
              <a:latin typeface="Book Antiqua" pitchFamily="18" charset="0"/>
            </a:endParaRPr>
          </a:p>
          <a:p>
            <a:r>
              <a:rPr lang="en-ZA">
                <a:latin typeface="Book Antiqua" pitchFamily="18" charset="0"/>
              </a:rPr>
              <a:t>LOMT – Lower Order Medium-sized Town</a:t>
            </a:r>
          </a:p>
          <a:p>
            <a:endParaRPr lang="en-ZA"/>
          </a:p>
          <a:p>
            <a:endParaRPr lang="en-ZA"/>
          </a:p>
          <a:p>
            <a:endParaRPr lang="en-ZA"/>
          </a:p>
        </p:txBody>
      </p:sp>
      <p:sp>
        <p:nvSpPr>
          <p:cNvPr id="12293" name="Rectangle 11"/>
          <p:cNvSpPr>
            <a:spLocks noChangeArrowheads="1"/>
          </p:cNvSpPr>
          <p:nvPr/>
        </p:nvSpPr>
        <p:spPr bwMode="auto">
          <a:xfrm>
            <a:off x="7072313" y="4643438"/>
            <a:ext cx="1871662" cy="1784350"/>
          </a:xfrm>
          <a:prstGeom prst="rect">
            <a:avLst/>
          </a:prstGeom>
          <a:noFill/>
          <a:ln w="9525">
            <a:noFill/>
            <a:miter lim="800000"/>
            <a:headEnd/>
            <a:tailEnd/>
          </a:ln>
        </p:spPr>
        <p:txBody>
          <a:bodyPr>
            <a:spAutoFit/>
          </a:bodyPr>
          <a:lstStyle/>
          <a:p>
            <a:r>
              <a:rPr lang="en-ZA" sz="1000">
                <a:latin typeface="Book Antiqua" pitchFamily="18" charset="0"/>
              </a:rPr>
              <a:t>The town classification measure was developed by the CSIR and is provided within their Geospatial Analysis Platform developed in 2007. In using this classification, local municipalities that contained only very small villages were classified as rural for this criterion.</a:t>
            </a:r>
            <a:endParaRPr lang="en-GB" sz="1000">
              <a:latin typeface="Book Antiqua" pitchFamily="18" charset="0"/>
            </a:endParaRPr>
          </a:p>
        </p:txBody>
      </p:sp>
      <p:sp>
        <p:nvSpPr>
          <p:cNvPr id="8" name="Rounded Rectangle 7"/>
          <p:cNvSpPr/>
          <p:nvPr/>
        </p:nvSpPr>
        <p:spPr>
          <a:xfrm>
            <a:off x="395288" y="2205038"/>
            <a:ext cx="6192837" cy="215900"/>
          </a:xfrm>
          <a:prstGeom prst="roundRect">
            <a:avLst/>
          </a:prstGeom>
          <a:solidFill>
            <a:schemeClr val="accent6">
              <a:lumMod val="7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
        <p:nvSpPr>
          <p:cNvPr id="9" name="Rounded Rectangle 8"/>
          <p:cNvSpPr/>
          <p:nvPr/>
        </p:nvSpPr>
        <p:spPr>
          <a:xfrm>
            <a:off x="395288" y="3644900"/>
            <a:ext cx="6192837" cy="215900"/>
          </a:xfrm>
          <a:prstGeom prst="roundRect">
            <a:avLst/>
          </a:prstGeom>
          <a:solidFill>
            <a:schemeClr val="accent6">
              <a:lumMod val="7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
        <p:nvSpPr>
          <p:cNvPr id="10" name="Rounded Rectangle 9"/>
          <p:cNvSpPr/>
          <p:nvPr/>
        </p:nvSpPr>
        <p:spPr>
          <a:xfrm>
            <a:off x="395288" y="4652963"/>
            <a:ext cx="6192837" cy="215900"/>
          </a:xfrm>
          <a:prstGeom prst="roundRect">
            <a:avLst/>
          </a:prstGeom>
          <a:solidFill>
            <a:schemeClr val="accent6">
              <a:lumMod val="7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
        <p:nvSpPr>
          <p:cNvPr id="11" name="Rounded Rectangle 10"/>
          <p:cNvSpPr/>
          <p:nvPr/>
        </p:nvSpPr>
        <p:spPr>
          <a:xfrm>
            <a:off x="395288" y="5373688"/>
            <a:ext cx="6192837" cy="215900"/>
          </a:xfrm>
          <a:prstGeom prst="roundRect">
            <a:avLst/>
          </a:prstGeom>
          <a:solidFill>
            <a:schemeClr val="accent6">
              <a:lumMod val="7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
        <p:nvSpPr>
          <p:cNvPr id="12298" name="TextBox 12"/>
          <p:cNvSpPr txBox="1">
            <a:spLocks noChangeArrowheads="1"/>
          </p:cNvSpPr>
          <p:nvPr/>
        </p:nvSpPr>
        <p:spPr bwMode="auto">
          <a:xfrm>
            <a:off x="4211638" y="4652963"/>
            <a:ext cx="288925" cy="261937"/>
          </a:xfrm>
          <a:prstGeom prst="rect">
            <a:avLst/>
          </a:prstGeom>
          <a:noFill/>
          <a:ln w="9525">
            <a:noFill/>
            <a:miter lim="800000"/>
            <a:headEnd/>
            <a:tailEnd/>
          </a:ln>
        </p:spPr>
        <p:txBody>
          <a:bodyPr>
            <a:spAutoFit/>
          </a:bodyPr>
          <a:lstStyle/>
          <a:p>
            <a:r>
              <a:rPr lang="en-ZA" sz="1100"/>
              <a:t>*</a:t>
            </a:r>
          </a:p>
        </p:txBody>
      </p:sp>
      <p:sp>
        <p:nvSpPr>
          <p:cNvPr id="12299" name="Slide Number Placeholder 1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2EAA08-104D-4D4E-8F62-B6686B32BED3}" type="slidenum">
              <a:rPr lang="en-ZA"/>
              <a:pPr fontAlgn="base">
                <a:spcBef>
                  <a:spcPct val="0"/>
                </a:spcBef>
                <a:spcAft>
                  <a:spcPct val="0"/>
                </a:spcAft>
              </a:pPr>
              <a:t>5</a:t>
            </a:fld>
            <a:r>
              <a:rPr lang="en-ZA"/>
              <a:t> of 18</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600200"/>
            <a:ext cx="8229600" cy="4565650"/>
          </a:xfrm>
        </p:spPr>
        <p:txBody>
          <a:bodyPr>
            <a:normAutofit fontScale="92500" lnSpcReduction="20000"/>
          </a:bodyPr>
          <a:lstStyle/>
          <a:p>
            <a:pPr>
              <a:defRPr/>
            </a:pPr>
            <a:r>
              <a:rPr lang="en-ZA" sz="2800" dirty="0" smtClean="0">
                <a:latin typeface="Book Antiqua" pitchFamily="18" charset="0"/>
              </a:rPr>
              <a:t>Total infrastructure expenditure in Mpumalanga was R2.2 billion in 2009/10, amounting to 2.1% of provincial GVA </a:t>
            </a:r>
          </a:p>
          <a:p>
            <a:pPr>
              <a:defRPr/>
            </a:pPr>
            <a:endParaRPr lang="en-ZA" sz="1700" dirty="0" smtClean="0">
              <a:latin typeface="Book Antiqua" pitchFamily="18" charset="0"/>
            </a:endParaRPr>
          </a:p>
          <a:p>
            <a:pPr>
              <a:defRPr/>
            </a:pPr>
            <a:r>
              <a:rPr lang="en-ZA" sz="2800" dirty="0" smtClean="0">
                <a:latin typeface="Book Antiqua" pitchFamily="18" charset="0"/>
              </a:rPr>
              <a:t>Mpumalanga has the second lowest per capita spending on infrastructure relative to the other provinces, amounting to a mere R590 in 2009/10. Gauteng the highest per capita infrastructure spend at R1 197</a:t>
            </a:r>
          </a:p>
          <a:p>
            <a:pPr>
              <a:defRPr/>
            </a:pPr>
            <a:endParaRPr lang="en-ZA" sz="1700" dirty="0" smtClean="0">
              <a:latin typeface="Book Antiqua" pitchFamily="18" charset="0"/>
            </a:endParaRPr>
          </a:p>
          <a:p>
            <a:pPr>
              <a:defRPr/>
            </a:pPr>
            <a:r>
              <a:rPr lang="en-ZA" sz="2800" dirty="0" smtClean="0">
                <a:latin typeface="Book Antiqua" pitchFamily="18" charset="0"/>
              </a:rPr>
              <a:t>It should be noted, though, that per capita spending on infrastructure has increased by just under 220% since 2006/07</a:t>
            </a:r>
          </a:p>
        </p:txBody>
      </p:sp>
      <p:sp>
        <p:nvSpPr>
          <p:cNvPr id="3" name="Title 2"/>
          <p:cNvSpPr>
            <a:spLocks noGrp="1"/>
          </p:cNvSpPr>
          <p:nvPr>
            <p:ph type="title"/>
          </p:nvPr>
        </p:nvSpPr>
        <p:spPr>
          <a:xfrm>
            <a:off x="457200" y="274638"/>
            <a:ext cx="8229600" cy="1011237"/>
          </a:xfrm>
        </p:spPr>
        <p:txBody>
          <a:bodyPr>
            <a:normAutofit fontScale="90000"/>
          </a:bodyPr>
          <a:lstStyle/>
          <a:p>
            <a:pPr>
              <a:defRPr/>
            </a:pPr>
            <a:r>
              <a:rPr lang="en-ZA" b="1" dirty="0" smtClean="0">
                <a:latin typeface="Book Antiqua" pitchFamily="18" charset="0"/>
              </a:rPr>
              <a:t>INFRASTRUCTURE SPENDING IN THE RURAL AREAS</a:t>
            </a:r>
            <a:endParaRPr lang="en-ZA" b="1" dirty="0">
              <a:latin typeface="Book Antiqua" pitchFamily="18" charset="0"/>
            </a:endParaRPr>
          </a:p>
        </p:txBody>
      </p:sp>
      <p:sp>
        <p:nvSpPr>
          <p:cNvPr id="13316"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D36E7E-2378-4F09-B67D-9326CEECE4AA}" type="slidenum">
              <a:rPr lang="en-ZA"/>
              <a:pPr fontAlgn="base">
                <a:spcBef>
                  <a:spcPct val="0"/>
                </a:spcBef>
                <a:spcAft>
                  <a:spcPct val="0"/>
                </a:spcAft>
              </a:pPr>
              <a:t>6</a:t>
            </a:fld>
            <a:r>
              <a:rPr lang="en-ZA"/>
              <a:t> of 18</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011237"/>
          </a:xfrm>
        </p:spPr>
        <p:txBody>
          <a:bodyPr>
            <a:normAutofit fontScale="90000"/>
          </a:bodyPr>
          <a:lstStyle/>
          <a:p>
            <a:pPr>
              <a:defRPr/>
            </a:pPr>
            <a:r>
              <a:rPr lang="en-ZA" b="1" dirty="0" smtClean="0">
                <a:latin typeface="Book Antiqua" pitchFamily="18" charset="0"/>
              </a:rPr>
              <a:t>INFRASTRUCTURE SPENDING IN THE RURAL AREAS</a:t>
            </a:r>
            <a:endParaRPr lang="en-ZA" b="1" dirty="0">
              <a:latin typeface="Book Antiqua" pitchFamily="18" charset="0"/>
            </a:endParaRPr>
          </a:p>
        </p:txBody>
      </p:sp>
      <p:graphicFrame>
        <p:nvGraphicFramePr>
          <p:cNvPr id="7" name="Content Placeholder 6"/>
          <p:cNvGraphicFramePr>
            <a:graphicFrameLocks noGrp="1"/>
          </p:cNvGraphicFramePr>
          <p:nvPr>
            <p:ph idx="1"/>
          </p:nvPr>
        </p:nvGraphicFramePr>
        <p:xfrm>
          <a:off x="457200" y="1772816"/>
          <a:ext cx="8229600"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14340" name="TextBox 7"/>
          <p:cNvSpPr txBox="1">
            <a:spLocks noChangeArrowheads="1"/>
          </p:cNvSpPr>
          <p:nvPr/>
        </p:nvSpPr>
        <p:spPr bwMode="auto">
          <a:xfrm>
            <a:off x="1042988" y="1484313"/>
            <a:ext cx="7489825" cy="338137"/>
          </a:xfrm>
          <a:prstGeom prst="rect">
            <a:avLst/>
          </a:prstGeom>
          <a:noFill/>
          <a:ln w="9525">
            <a:noFill/>
            <a:miter lim="800000"/>
            <a:headEnd/>
            <a:tailEnd/>
          </a:ln>
        </p:spPr>
        <p:txBody>
          <a:bodyPr>
            <a:spAutoFit/>
          </a:bodyPr>
          <a:lstStyle/>
          <a:p>
            <a:pPr algn="ctr"/>
            <a:r>
              <a:rPr lang="en-ZA" sz="1600" b="1">
                <a:latin typeface="Book Antiqua" pitchFamily="18" charset="0"/>
              </a:rPr>
              <a:t>Infrastructure expenditure by department, Mpumalanga, 2007/08-2009/10</a:t>
            </a:r>
          </a:p>
        </p:txBody>
      </p:sp>
      <p:sp>
        <p:nvSpPr>
          <p:cNvPr id="14341"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4D1E77-9D08-4052-9412-8F2C66B5DB3B}" type="slidenum">
              <a:rPr lang="en-ZA"/>
              <a:pPr fontAlgn="base">
                <a:spcBef>
                  <a:spcPct val="0"/>
                </a:spcBef>
                <a:spcAft>
                  <a:spcPct val="0"/>
                </a:spcAft>
              </a:pPr>
              <a:t>7</a:t>
            </a:fld>
            <a:r>
              <a:rPr lang="en-ZA"/>
              <a:t> of 18</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7"/>
          <p:cNvSpPr txBox="1">
            <a:spLocks noChangeArrowheads="1"/>
          </p:cNvSpPr>
          <p:nvPr/>
        </p:nvSpPr>
        <p:spPr bwMode="auto">
          <a:xfrm>
            <a:off x="1042988" y="1484313"/>
            <a:ext cx="7489825" cy="584200"/>
          </a:xfrm>
          <a:prstGeom prst="rect">
            <a:avLst/>
          </a:prstGeom>
          <a:noFill/>
          <a:ln w="9525">
            <a:noFill/>
            <a:miter lim="800000"/>
            <a:headEnd/>
            <a:tailEnd/>
          </a:ln>
        </p:spPr>
        <p:txBody>
          <a:bodyPr>
            <a:spAutoFit/>
          </a:bodyPr>
          <a:lstStyle/>
          <a:p>
            <a:pPr algn="ctr"/>
            <a:r>
              <a:rPr lang="en-ZA" sz="1600" b="1">
                <a:latin typeface="Book Antiqua" pitchFamily="18" charset="0"/>
              </a:rPr>
              <a:t>Infrastructure expenditure as a share of total expenditure by Department, Mpumalanga, 2009/10</a:t>
            </a:r>
          </a:p>
        </p:txBody>
      </p:sp>
      <p:graphicFrame>
        <p:nvGraphicFramePr>
          <p:cNvPr id="11" name="Content Placeholder 10"/>
          <p:cNvGraphicFramePr>
            <a:graphicFrameLocks noGrp="1"/>
          </p:cNvGraphicFramePr>
          <p:nvPr>
            <p:ph idx="1"/>
          </p:nvPr>
        </p:nvGraphicFramePr>
        <p:xfrm>
          <a:off x="500034" y="1928802"/>
          <a:ext cx="8229600" cy="460851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rmAutofit fontScale="90000"/>
          </a:bodyPr>
          <a:lstStyle/>
          <a:p>
            <a:pPr>
              <a:defRPr/>
            </a:pPr>
            <a:r>
              <a:rPr lang="en-ZA" b="1" dirty="0" smtClean="0">
                <a:latin typeface="Book Antiqua" pitchFamily="18" charset="0"/>
              </a:rPr>
              <a:t>INFRASTRUCTURE SPENDING IN THE RURAL AREAS</a:t>
            </a:r>
            <a:endParaRPr lang="en-ZA" b="1" dirty="0">
              <a:latin typeface="Book Antiqua" pitchFamily="18" charset="0"/>
            </a:endParaRPr>
          </a:p>
        </p:txBody>
      </p:sp>
      <p:sp>
        <p:nvSpPr>
          <p:cNvPr id="15365"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76E8D3-F28D-41ED-A099-1235EE1306D5}" type="slidenum">
              <a:rPr lang="en-ZA"/>
              <a:pPr fontAlgn="base">
                <a:spcBef>
                  <a:spcPct val="0"/>
                </a:spcBef>
                <a:spcAft>
                  <a:spcPct val="0"/>
                </a:spcAft>
              </a:pPr>
              <a:t>8</a:t>
            </a:fld>
            <a:r>
              <a:rPr lang="en-ZA"/>
              <a:t> of 18</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011237"/>
          </a:xfrm>
        </p:spPr>
        <p:txBody>
          <a:bodyPr>
            <a:normAutofit fontScale="90000"/>
          </a:bodyPr>
          <a:lstStyle/>
          <a:p>
            <a:pPr>
              <a:defRPr/>
            </a:pPr>
            <a:r>
              <a:rPr lang="en-ZA" b="1" dirty="0" smtClean="0">
                <a:latin typeface="Book Antiqua" pitchFamily="18" charset="0"/>
              </a:rPr>
              <a:t>INFRASTRUCTURE SPENDING IN THE RURAL AREAS</a:t>
            </a:r>
            <a:endParaRPr lang="en-ZA" b="1" dirty="0">
              <a:latin typeface="Book Antiqua" pitchFamily="18" charset="0"/>
            </a:endParaRPr>
          </a:p>
        </p:txBody>
      </p:sp>
      <p:graphicFrame>
        <p:nvGraphicFramePr>
          <p:cNvPr id="12" name="Content Placeholder 11"/>
          <p:cNvGraphicFramePr>
            <a:graphicFrameLocks noGrp="1"/>
          </p:cNvGraphicFramePr>
          <p:nvPr>
            <p:ph idx="1"/>
          </p:nvPr>
        </p:nvGraphicFramePr>
        <p:xfrm>
          <a:off x="457200" y="1600200"/>
          <a:ext cx="8229600" cy="452628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latin typeface="Book Antiqua" pitchFamily="18" charset="0"/>
                        </a:rPr>
                        <a:t>Department of Public Works, Roads and Transport</a:t>
                      </a:r>
                      <a:endParaRPr lang="en-GB" sz="1400" b="1" dirty="0" smtClean="0">
                        <a:solidFill>
                          <a:schemeClr val="tx1"/>
                        </a:solidFill>
                        <a:latin typeface="Book Antiqua" pitchFamily="18" charset="0"/>
                      </a:endParaRPr>
                    </a:p>
                    <a:p>
                      <a:pPr algn="ctr"/>
                      <a:endParaRPr lang="en-ZA" sz="1400" dirty="0">
                        <a:solidFill>
                          <a:schemeClr val="tx1"/>
                        </a:solidFill>
                        <a:latin typeface="Book Antiq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ZA" sz="1400" dirty="0" smtClean="0">
                          <a:solidFill>
                            <a:schemeClr val="tx1"/>
                          </a:solidFill>
                          <a:latin typeface="Book Antiqua" pitchFamily="18" charset="0"/>
                        </a:rPr>
                        <a:t>Department of Health</a:t>
                      </a:r>
                      <a:endParaRPr lang="en-ZA" sz="1400" dirty="0">
                        <a:solidFill>
                          <a:schemeClr val="tx1"/>
                        </a:solidFill>
                        <a:latin typeface="Book Antiq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ZA" sz="1400" dirty="0" smtClean="0">
                          <a:solidFill>
                            <a:schemeClr val="tx1"/>
                          </a:solidFill>
                          <a:latin typeface="Book Antiqua" pitchFamily="18" charset="0"/>
                        </a:rPr>
                        <a:t>Department of Education</a:t>
                      </a:r>
                      <a:endParaRPr lang="en-ZA" sz="1400" dirty="0">
                        <a:solidFill>
                          <a:schemeClr val="tx1"/>
                        </a:solidFill>
                        <a:latin typeface="Book Antiq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370840">
                <a:tc>
                  <a:txBody>
                    <a:bodyPr/>
                    <a:lstStyle/>
                    <a:p>
                      <a:pPr lvl="0">
                        <a:buFont typeface="Arial" pitchFamily="34" charset="0"/>
                        <a:buChar char="•"/>
                      </a:pPr>
                      <a:r>
                        <a:rPr lang="en-ZA" sz="1350" u="sng" dirty="0" smtClean="0">
                          <a:solidFill>
                            <a:schemeClr val="tx1"/>
                          </a:solidFill>
                          <a:latin typeface="Book Antiqua" pitchFamily="18" charset="0"/>
                        </a:rPr>
                        <a:t>Total infrastructure spending: </a:t>
                      </a:r>
                      <a:r>
                        <a:rPr lang="en-ZA" sz="1350" dirty="0" smtClean="0">
                          <a:solidFill>
                            <a:schemeClr val="tx1"/>
                          </a:solidFill>
                          <a:latin typeface="Book Antiqua" pitchFamily="18" charset="0"/>
                        </a:rPr>
                        <a:t>R928 million in 2009/10 (35% of</a:t>
                      </a:r>
                      <a:r>
                        <a:rPr lang="en-ZA" sz="1350" baseline="0" dirty="0" smtClean="0">
                          <a:solidFill>
                            <a:schemeClr val="tx1"/>
                          </a:solidFill>
                          <a:latin typeface="Book Antiqua" pitchFamily="18" charset="0"/>
                        </a:rPr>
                        <a:t> </a:t>
                      </a:r>
                      <a:r>
                        <a:rPr lang="en-ZA" sz="1350" dirty="0" smtClean="0">
                          <a:solidFill>
                            <a:schemeClr val="tx1"/>
                          </a:solidFill>
                          <a:latin typeface="Book Antiqua" pitchFamily="18" charset="0"/>
                        </a:rPr>
                        <a:t>budget)</a:t>
                      </a:r>
                      <a:endParaRPr lang="en-GB" sz="1350" dirty="0" smtClean="0">
                        <a:solidFill>
                          <a:schemeClr val="tx1"/>
                        </a:solidFill>
                        <a:latin typeface="Book Antiqua" pitchFamily="18" charset="0"/>
                      </a:endParaRPr>
                    </a:p>
                    <a:p>
                      <a:pPr lvl="0">
                        <a:buFont typeface="Arial" pitchFamily="34" charset="0"/>
                        <a:buChar char="•"/>
                      </a:pPr>
                      <a:endParaRPr lang="en-GB" sz="1350" dirty="0" smtClean="0">
                        <a:solidFill>
                          <a:schemeClr val="tx1"/>
                        </a:solidFill>
                        <a:latin typeface="Book Antiqua" pitchFamily="18" charset="0"/>
                      </a:endParaRPr>
                    </a:p>
                    <a:p>
                      <a:pPr lvl="0">
                        <a:buFont typeface="Arial" pitchFamily="34" charset="0"/>
                        <a:buChar char="•"/>
                      </a:pPr>
                      <a:r>
                        <a:rPr lang="en-ZA" sz="1350" dirty="0" smtClean="0">
                          <a:solidFill>
                            <a:schemeClr val="tx1"/>
                          </a:solidFill>
                          <a:latin typeface="Book Antiqua" pitchFamily="18" charset="0"/>
                        </a:rPr>
                        <a:t>Rural share of infrastructure spending declined from 75% in 2006/07</a:t>
                      </a:r>
                      <a:r>
                        <a:rPr lang="en-ZA" sz="1350" baseline="0" dirty="0" smtClean="0">
                          <a:solidFill>
                            <a:schemeClr val="tx1"/>
                          </a:solidFill>
                          <a:latin typeface="Book Antiqua" pitchFamily="18" charset="0"/>
                        </a:rPr>
                        <a:t> </a:t>
                      </a:r>
                      <a:r>
                        <a:rPr lang="en-ZA" sz="1350" dirty="0" smtClean="0">
                          <a:solidFill>
                            <a:schemeClr val="tx1"/>
                          </a:solidFill>
                          <a:latin typeface="Book Antiqua" pitchFamily="18" charset="0"/>
                        </a:rPr>
                        <a:t>to 41%</a:t>
                      </a:r>
                      <a:r>
                        <a:rPr lang="en-ZA" sz="1350" baseline="0" dirty="0" smtClean="0">
                          <a:solidFill>
                            <a:schemeClr val="tx1"/>
                          </a:solidFill>
                          <a:latin typeface="Book Antiqua" pitchFamily="18" charset="0"/>
                        </a:rPr>
                        <a:t> </a:t>
                      </a:r>
                      <a:r>
                        <a:rPr lang="en-ZA" sz="1350" dirty="0" smtClean="0">
                          <a:solidFill>
                            <a:schemeClr val="tx1"/>
                          </a:solidFill>
                          <a:latin typeface="Book Antiqua" pitchFamily="18" charset="0"/>
                        </a:rPr>
                        <a:t>in 2009/10</a:t>
                      </a:r>
                      <a:endParaRPr lang="en-GB" sz="1350" dirty="0" smtClean="0">
                        <a:solidFill>
                          <a:schemeClr val="tx1"/>
                        </a:solidFill>
                        <a:latin typeface="Book Antiqua" pitchFamily="18" charset="0"/>
                      </a:endParaRPr>
                    </a:p>
                    <a:p>
                      <a:pPr lvl="0">
                        <a:buFont typeface="Arial" pitchFamily="34" charset="0"/>
                        <a:buChar char="•"/>
                      </a:pPr>
                      <a:endParaRPr lang="en-GB" sz="1350" dirty="0" smtClean="0">
                        <a:solidFill>
                          <a:schemeClr val="tx1"/>
                        </a:solidFill>
                        <a:latin typeface="Book Antiqua" pitchFamily="18" charset="0"/>
                      </a:endParaRPr>
                    </a:p>
                    <a:p>
                      <a:pPr lvl="0">
                        <a:buFont typeface="Arial" pitchFamily="34" charset="0"/>
                        <a:buChar char="•"/>
                      </a:pPr>
                      <a:r>
                        <a:rPr lang="en-ZA" sz="1350" dirty="0" smtClean="0">
                          <a:solidFill>
                            <a:schemeClr val="tx1"/>
                          </a:solidFill>
                          <a:latin typeface="Book Antiqua" pitchFamily="18" charset="0"/>
                        </a:rPr>
                        <a:t>Rural share of infrastructure spending averaging 60% between</a:t>
                      </a:r>
                      <a:r>
                        <a:rPr lang="en-ZA" sz="1350" baseline="0" dirty="0" smtClean="0">
                          <a:solidFill>
                            <a:schemeClr val="tx1"/>
                          </a:solidFill>
                          <a:latin typeface="Book Antiqua" pitchFamily="18" charset="0"/>
                        </a:rPr>
                        <a:t> 2006/07 and 2009/10</a:t>
                      </a:r>
                      <a:endParaRPr lang="en-GB" sz="1350" dirty="0" smtClean="0">
                        <a:solidFill>
                          <a:schemeClr val="tx1"/>
                        </a:solidFill>
                        <a:latin typeface="Book Antiqua" pitchFamily="18" charset="0"/>
                      </a:endParaRPr>
                    </a:p>
                    <a:p>
                      <a:pPr lvl="0">
                        <a:buFont typeface="Arial" pitchFamily="34" charset="0"/>
                        <a:buChar char="•"/>
                      </a:pPr>
                      <a:endParaRPr lang="en-GB" sz="1350" dirty="0" smtClean="0">
                        <a:solidFill>
                          <a:schemeClr val="tx1"/>
                        </a:solidFill>
                        <a:latin typeface="Book Antiqua" pitchFamily="18" charset="0"/>
                      </a:endParaRPr>
                    </a:p>
                    <a:p>
                      <a:pPr lvl="0">
                        <a:buFont typeface="Arial" pitchFamily="34" charset="0"/>
                        <a:buChar char="•"/>
                      </a:pPr>
                      <a:r>
                        <a:rPr lang="en-ZA" sz="1350" dirty="0" smtClean="0">
                          <a:solidFill>
                            <a:schemeClr val="tx1"/>
                          </a:solidFill>
                          <a:latin typeface="Book Antiqua" pitchFamily="18" charset="0"/>
                        </a:rPr>
                        <a:t>A large share of infrastructure spending in this department can be attributed to projects that include road upgrades,</a:t>
                      </a:r>
                      <a:r>
                        <a:rPr lang="en-ZA" sz="1350" baseline="0" dirty="0" smtClean="0">
                          <a:solidFill>
                            <a:schemeClr val="tx1"/>
                          </a:solidFill>
                          <a:latin typeface="Book Antiqua" pitchFamily="18" charset="0"/>
                        </a:rPr>
                        <a:t> </a:t>
                      </a:r>
                      <a:r>
                        <a:rPr lang="en-ZA" sz="1350" dirty="0" smtClean="0">
                          <a:solidFill>
                            <a:schemeClr val="tx1"/>
                          </a:solidFill>
                          <a:latin typeface="Book Antiqua" pitchFamily="18" charset="0"/>
                        </a:rPr>
                        <a:t>storm water drainage and design of coal haulage routes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buFont typeface="Arial" pitchFamily="34" charset="0"/>
                        <a:buChar char="•"/>
                      </a:pPr>
                      <a:r>
                        <a:rPr lang="en-ZA" sz="1350" u="sng" dirty="0" smtClean="0">
                          <a:solidFill>
                            <a:schemeClr val="tx1"/>
                          </a:solidFill>
                          <a:latin typeface="Book Antiqua" pitchFamily="18" charset="0"/>
                        </a:rPr>
                        <a:t>Total infrastructure spending: </a:t>
                      </a:r>
                      <a:r>
                        <a:rPr lang="en-ZA" sz="1350" u="none" dirty="0" smtClean="0">
                          <a:solidFill>
                            <a:schemeClr val="tx1"/>
                          </a:solidFill>
                          <a:latin typeface="Book Antiqua" pitchFamily="18" charset="0"/>
                        </a:rPr>
                        <a:t>R526 million in 2009/10 (10% of</a:t>
                      </a:r>
                      <a:r>
                        <a:rPr lang="en-ZA" sz="1350" u="none" baseline="0" dirty="0" smtClean="0">
                          <a:solidFill>
                            <a:schemeClr val="tx1"/>
                          </a:solidFill>
                          <a:latin typeface="Book Antiqua" pitchFamily="18" charset="0"/>
                        </a:rPr>
                        <a:t> </a:t>
                      </a:r>
                      <a:r>
                        <a:rPr lang="en-ZA" sz="1350" u="none" dirty="0" smtClean="0">
                          <a:solidFill>
                            <a:schemeClr val="tx1"/>
                          </a:solidFill>
                          <a:latin typeface="Book Antiqua" pitchFamily="18" charset="0"/>
                        </a:rPr>
                        <a:t>budget)</a:t>
                      </a:r>
                      <a:endParaRPr lang="en-GB" sz="1350" dirty="0" smtClean="0">
                        <a:solidFill>
                          <a:schemeClr val="tx1"/>
                        </a:solidFill>
                        <a:latin typeface="Book Antiqua" pitchFamily="18" charset="0"/>
                      </a:endParaRPr>
                    </a:p>
                    <a:p>
                      <a:pPr lvl="0">
                        <a:buFont typeface="Arial" pitchFamily="34" charset="0"/>
                        <a:buChar char="•"/>
                      </a:pPr>
                      <a:endParaRPr lang="en-GB" sz="1350" dirty="0" smtClean="0">
                        <a:solidFill>
                          <a:schemeClr val="tx1"/>
                        </a:solidFill>
                        <a:latin typeface="Book Antiqua" pitchFamily="18" charset="0"/>
                      </a:endParaRPr>
                    </a:p>
                    <a:p>
                      <a:pPr lvl="0">
                        <a:buFont typeface="Arial" pitchFamily="34" charset="0"/>
                        <a:buChar char="•"/>
                      </a:pPr>
                      <a:r>
                        <a:rPr lang="en-ZA" sz="1350" dirty="0" smtClean="0">
                          <a:solidFill>
                            <a:schemeClr val="tx1"/>
                          </a:solidFill>
                          <a:latin typeface="Book Antiqua" pitchFamily="18" charset="0"/>
                        </a:rPr>
                        <a:t>Spent a relatively small share of its infrastructure budget in rural municipalities – averaging 37% between 2006/07 and 2009/10</a:t>
                      </a:r>
                      <a:endParaRPr lang="en-GB" sz="1350" dirty="0" smtClean="0">
                        <a:solidFill>
                          <a:schemeClr val="tx1"/>
                        </a:solidFill>
                        <a:latin typeface="Book Antiqua" pitchFamily="18" charset="0"/>
                      </a:endParaRPr>
                    </a:p>
                    <a:p>
                      <a:pPr lvl="0">
                        <a:buFont typeface="Arial" pitchFamily="34" charset="0"/>
                        <a:buChar char="•"/>
                      </a:pPr>
                      <a:endParaRPr lang="en-GB" sz="1350" dirty="0" smtClean="0">
                        <a:solidFill>
                          <a:schemeClr val="tx1"/>
                        </a:solidFill>
                        <a:latin typeface="Book Antiqua" pitchFamily="18" charset="0"/>
                      </a:endParaRPr>
                    </a:p>
                    <a:p>
                      <a:pPr lvl="0">
                        <a:buFont typeface="Arial" pitchFamily="34" charset="0"/>
                        <a:buChar char="•"/>
                      </a:pPr>
                      <a:r>
                        <a:rPr lang="en-ZA" sz="1350" dirty="0" smtClean="0">
                          <a:solidFill>
                            <a:schemeClr val="tx1"/>
                          </a:solidFill>
                          <a:latin typeface="Book Antiqua" pitchFamily="18" charset="0"/>
                        </a:rPr>
                        <a:t>Increase in infrastructure budget over review period</a:t>
                      </a:r>
                      <a:endParaRPr lang="en-GB" sz="1350" dirty="0" smtClean="0">
                        <a:solidFill>
                          <a:schemeClr val="tx1"/>
                        </a:solidFill>
                        <a:latin typeface="Book Antiqua" pitchFamily="18" charset="0"/>
                      </a:endParaRPr>
                    </a:p>
                    <a:p>
                      <a:pPr lvl="0">
                        <a:buFont typeface="Arial" pitchFamily="34" charset="0"/>
                        <a:buChar char="•"/>
                      </a:pPr>
                      <a:endParaRPr lang="en-GB" sz="1350" dirty="0" smtClean="0">
                        <a:solidFill>
                          <a:schemeClr val="tx1"/>
                        </a:solidFill>
                        <a:latin typeface="Book Antiqua" pitchFamily="18" charset="0"/>
                      </a:endParaRPr>
                    </a:p>
                    <a:p>
                      <a:pPr lvl="0">
                        <a:buFont typeface="Arial" pitchFamily="34" charset="0"/>
                        <a:buChar char="•"/>
                      </a:pPr>
                      <a:r>
                        <a:rPr lang="en-ZA" sz="1350" dirty="0" smtClean="0">
                          <a:solidFill>
                            <a:schemeClr val="tx1"/>
                          </a:solidFill>
                          <a:latin typeface="Book Antiqua" pitchFamily="18" charset="0"/>
                        </a:rPr>
                        <a:t>The increase can be linked to the “</a:t>
                      </a:r>
                      <a:r>
                        <a:rPr lang="en-ZA" sz="1350" dirty="0" err="1" smtClean="0">
                          <a:solidFill>
                            <a:schemeClr val="tx1"/>
                          </a:solidFill>
                          <a:latin typeface="Book Antiqua" pitchFamily="18" charset="0"/>
                        </a:rPr>
                        <a:t>Trisano</a:t>
                      </a:r>
                      <a:r>
                        <a:rPr lang="en-ZA" sz="1350" dirty="0" smtClean="0">
                          <a:solidFill>
                            <a:schemeClr val="tx1"/>
                          </a:solidFill>
                          <a:latin typeface="Book Antiqua" pitchFamily="18" charset="0"/>
                        </a:rPr>
                        <a:t>” campaign, which was launched in 2009 with the aim of bringing integrated health services to rural areas</a:t>
                      </a:r>
                    </a:p>
                    <a:p>
                      <a:endParaRPr lang="en-ZA" sz="135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buFont typeface="Arial" pitchFamily="34" charset="0"/>
                        <a:buChar char="•"/>
                      </a:pPr>
                      <a:r>
                        <a:rPr lang="en-ZA" sz="1350" u="sng" dirty="0" smtClean="0">
                          <a:solidFill>
                            <a:schemeClr val="tx1"/>
                          </a:solidFill>
                          <a:latin typeface="Book Antiqua" pitchFamily="18" charset="0"/>
                        </a:rPr>
                        <a:t>Total infrastructure spending:</a:t>
                      </a:r>
                      <a:r>
                        <a:rPr lang="en-ZA" sz="1350" u="none" dirty="0" smtClean="0">
                          <a:solidFill>
                            <a:schemeClr val="tx1"/>
                          </a:solidFill>
                          <a:latin typeface="Book Antiqua" pitchFamily="18" charset="0"/>
                        </a:rPr>
                        <a:t> R379 million in 2009/10 (4% of budget)</a:t>
                      </a:r>
                      <a:endParaRPr lang="en-GB" sz="1350" dirty="0" smtClean="0">
                        <a:solidFill>
                          <a:schemeClr val="tx1"/>
                        </a:solidFill>
                        <a:latin typeface="Book Antiqua" pitchFamily="18" charset="0"/>
                      </a:endParaRPr>
                    </a:p>
                    <a:p>
                      <a:pPr lvl="0">
                        <a:buFont typeface="Arial" pitchFamily="34" charset="0"/>
                        <a:buChar char="•"/>
                      </a:pPr>
                      <a:endParaRPr lang="en-GB" sz="1350" dirty="0" smtClean="0">
                        <a:solidFill>
                          <a:schemeClr val="tx1"/>
                        </a:solidFill>
                        <a:latin typeface="Book Antiqua" pitchFamily="18" charset="0"/>
                      </a:endParaRPr>
                    </a:p>
                    <a:p>
                      <a:pPr lvl="0">
                        <a:buFont typeface="Arial" pitchFamily="34" charset="0"/>
                        <a:buChar char="•"/>
                      </a:pPr>
                      <a:r>
                        <a:rPr lang="en-ZA" sz="1350" dirty="0" smtClean="0">
                          <a:solidFill>
                            <a:schemeClr val="tx1"/>
                          </a:solidFill>
                          <a:latin typeface="Book Antiqua" pitchFamily="18" charset="0"/>
                        </a:rPr>
                        <a:t>Between 2006/07 and 2009/10, an average of 75% of this department’s infrastructure budget was spent in rural areas</a:t>
                      </a:r>
                      <a:endParaRPr lang="en-GB" sz="1350" dirty="0" smtClean="0">
                        <a:solidFill>
                          <a:schemeClr val="tx1"/>
                        </a:solidFill>
                        <a:latin typeface="Book Antiqua" pitchFamily="18" charset="0"/>
                      </a:endParaRPr>
                    </a:p>
                    <a:p>
                      <a:pPr lvl="0">
                        <a:buFont typeface="Arial" pitchFamily="34" charset="0"/>
                        <a:buChar char="•"/>
                      </a:pPr>
                      <a:endParaRPr lang="en-GB" sz="1350" dirty="0" smtClean="0">
                        <a:solidFill>
                          <a:schemeClr val="tx1"/>
                        </a:solidFill>
                        <a:latin typeface="Book Antiqua" pitchFamily="18" charset="0"/>
                      </a:endParaRPr>
                    </a:p>
                    <a:p>
                      <a:pPr lvl="0">
                        <a:buFont typeface="Arial" pitchFamily="34" charset="0"/>
                        <a:buChar char="•"/>
                      </a:pPr>
                      <a:r>
                        <a:rPr lang="en-ZA" sz="1350" dirty="0" smtClean="0">
                          <a:solidFill>
                            <a:schemeClr val="tx1"/>
                          </a:solidFill>
                          <a:latin typeface="Book Antiqua" pitchFamily="18" charset="0"/>
                        </a:rPr>
                        <a:t>Most infrastructure spending is concentrated on the upgrading of school buildings, with the main beneficiaries of the 2009/10 year being </a:t>
                      </a:r>
                      <a:r>
                        <a:rPr lang="en-ZA" sz="1350" dirty="0" err="1" smtClean="0">
                          <a:solidFill>
                            <a:schemeClr val="tx1"/>
                          </a:solidFill>
                          <a:latin typeface="Book Antiqua" pitchFamily="18" charset="0"/>
                        </a:rPr>
                        <a:t>Nzunza</a:t>
                      </a:r>
                      <a:r>
                        <a:rPr lang="en-ZA" sz="1350" dirty="0" smtClean="0">
                          <a:solidFill>
                            <a:schemeClr val="tx1"/>
                          </a:solidFill>
                          <a:latin typeface="Book Antiqua" pitchFamily="18" charset="0"/>
                        </a:rPr>
                        <a:t> </a:t>
                      </a:r>
                      <a:r>
                        <a:rPr lang="en-ZA" sz="1350" dirty="0" err="1" smtClean="0">
                          <a:solidFill>
                            <a:schemeClr val="tx1"/>
                          </a:solidFill>
                          <a:latin typeface="Book Antiqua" pitchFamily="18" charset="0"/>
                        </a:rPr>
                        <a:t>Mabhoko</a:t>
                      </a:r>
                      <a:r>
                        <a:rPr lang="en-ZA" sz="1350" dirty="0" smtClean="0">
                          <a:solidFill>
                            <a:schemeClr val="tx1"/>
                          </a:solidFill>
                          <a:latin typeface="Book Antiqua" pitchFamily="18" charset="0"/>
                        </a:rPr>
                        <a:t>, </a:t>
                      </a:r>
                      <a:r>
                        <a:rPr lang="en-ZA" sz="1350" dirty="0" err="1" smtClean="0">
                          <a:solidFill>
                            <a:schemeClr val="tx1"/>
                          </a:solidFill>
                          <a:latin typeface="Book Antiqua" pitchFamily="18" charset="0"/>
                        </a:rPr>
                        <a:t>Nalithuba</a:t>
                      </a:r>
                      <a:r>
                        <a:rPr lang="en-ZA" sz="1350" dirty="0" smtClean="0">
                          <a:solidFill>
                            <a:schemeClr val="tx1"/>
                          </a:solidFill>
                          <a:latin typeface="Book Antiqua" pitchFamily="18" charset="0"/>
                        </a:rPr>
                        <a:t> and </a:t>
                      </a:r>
                      <a:r>
                        <a:rPr lang="en-ZA" sz="1350" dirty="0" err="1" smtClean="0">
                          <a:solidFill>
                            <a:schemeClr val="tx1"/>
                          </a:solidFill>
                          <a:latin typeface="Book Antiqua" pitchFamily="18" charset="0"/>
                        </a:rPr>
                        <a:t>Mtimandze</a:t>
                      </a:r>
                      <a:r>
                        <a:rPr lang="en-ZA" sz="1350" dirty="0" smtClean="0">
                          <a:solidFill>
                            <a:schemeClr val="tx1"/>
                          </a:solidFill>
                          <a:latin typeface="Book Antiqua" pitchFamily="18" charset="0"/>
                        </a:rPr>
                        <a:t> Secondary Schools</a:t>
                      </a:r>
                      <a:endParaRPr lang="en-GB" sz="1350" dirty="0" smtClean="0">
                        <a:solidFill>
                          <a:schemeClr val="tx1"/>
                        </a:solidFill>
                        <a:latin typeface="Book Antiqua" pitchFamily="18" charset="0"/>
                      </a:endParaRPr>
                    </a:p>
                    <a:p>
                      <a:endParaRPr lang="en-ZA" sz="14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6401"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77FC51-F41F-4496-8DD3-84433F3B741C}" type="slidenum">
              <a:rPr lang="en-ZA"/>
              <a:pPr fontAlgn="base">
                <a:spcBef>
                  <a:spcPct val="0"/>
                </a:spcBef>
                <a:spcAft>
                  <a:spcPct val="0"/>
                </a:spcAft>
              </a:pPr>
              <a:t>9</a:t>
            </a:fld>
            <a:r>
              <a:rPr lang="en-ZA"/>
              <a:t> of 18</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2629</TotalTime>
  <Words>1550</Words>
  <Application>Microsoft Office PowerPoint</Application>
  <PresentationFormat>On-screen Show (4:3)</PresentationFormat>
  <Paragraphs>238</Paragraphs>
  <Slides>18</Slides>
  <Notes>11</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Custom Design</vt:lpstr>
      <vt:lpstr>  ECONOMIC IMPACT OF INFRASTRUCTURE EXPENDITURE IN THE RURAL AREAS   Public Sector Economists Forum 28-30 November 2011 Protea Kruger Gate Hotel </vt:lpstr>
      <vt:lpstr>CONTENTS</vt:lpstr>
      <vt:lpstr>PURPOSE &amp; SCOPE</vt:lpstr>
      <vt:lpstr>CRITERIA FOR CLASSIFICATION OF RURAL</vt:lpstr>
      <vt:lpstr>CRITERIA FOR CLASSIFICATION OF RURAL</vt:lpstr>
      <vt:lpstr>INFRASTRUCTURE SPENDING IN THE RURAL AREAS</vt:lpstr>
      <vt:lpstr>INFRASTRUCTURE SPENDING IN THE RURAL AREAS</vt:lpstr>
      <vt:lpstr>INFRASTRUCTURE SPENDING IN THE RURAL AREAS</vt:lpstr>
      <vt:lpstr>INFRASTRUCTURE SPENDING IN THE RURAL AREAS</vt:lpstr>
      <vt:lpstr>INFRASTRUCTURE SPENDING IN THE RURAL AREAS</vt:lpstr>
      <vt:lpstr>ECONOMIC IMPACT OF RURAL INFRASTRUCTURE SPENDING</vt:lpstr>
      <vt:lpstr>ECONOMIC IMPACT OF RURAL INFRASTRUCTURE SPENDING</vt:lpstr>
      <vt:lpstr>ECONOMIC IMPACT OF RURAL INFRASTRUCTURE SPENDING</vt:lpstr>
      <vt:lpstr>ECONOMIC IMPACT OF RURAL INFRASTRUCTURE SPENDING</vt:lpstr>
      <vt:lpstr>ECONOMIC IMPACT OF RURAL INFRASTRUCTURE SPENDING</vt:lpstr>
      <vt:lpstr>CHALLENGES &amp; RECOMMENDATIONS</vt:lpstr>
      <vt:lpstr>CHALLENGES &amp; RECOMMENDATIONS</vt:lpstr>
      <vt:lpstr>Thank you</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letshelej</dc:creator>
  <cp:lastModifiedBy>user</cp:lastModifiedBy>
  <cp:revision>138</cp:revision>
  <dcterms:created xsi:type="dcterms:W3CDTF">2011-02-11T14:23:01Z</dcterms:created>
  <dcterms:modified xsi:type="dcterms:W3CDTF">2011-12-06T17:05:04Z</dcterms:modified>
</cp:coreProperties>
</file>