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59" y="6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21A9E7-8ECE-468F-94B5-C55A780A760E}" type="datetimeFigureOut">
              <a:rPr lang="en-ZA" smtClean="0"/>
              <a:pPr/>
              <a:t>2011/12/02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103175-F140-436C-9A05-F5892C285DCB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The impact of the global meltdown on banking regulation and supervision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 err="1" smtClean="0"/>
              <a:t>Jaco</a:t>
            </a:r>
            <a:r>
              <a:rPr lang="en-ZA" dirty="0" smtClean="0"/>
              <a:t> </a:t>
            </a:r>
            <a:r>
              <a:rPr lang="en-ZA" dirty="0" err="1" smtClean="0"/>
              <a:t>Mostert</a:t>
            </a:r>
            <a:endParaRPr lang="en-ZA" dirty="0"/>
          </a:p>
          <a:p>
            <a:r>
              <a:rPr lang="en-ZA" dirty="0" smtClean="0"/>
              <a:t>Northern Cape </a:t>
            </a:r>
            <a:r>
              <a:rPr lang="en-ZA" dirty="0" err="1" smtClean="0"/>
              <a:t>Dept</a:t>
            </a:r>
            <a:r>
              <a:rPr lang="en-ZA" dirty="0" smtClean="0"/>
              <a:t> of Econ </a:t>
            </a:r>
            <a:r>
              <a:rPr lang="en-ZA" dirty="0" err="1" smtClean="0"/>
              <a:t>Dev</a:t>
            </a:r>
            <a:r>
              <a:rPr lang="en-ZA" dirty="0" smtClean="0"/>
              <a:t> and Tourism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2438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Walters (2011:2) BCBS long term impact assessment- positive impact</a:t>
            </a:r>
          </a:p>
          <a:p>
            <a:r>
              <a:rPr lang="en-ZA" dirty="0" err="1" smtClean="0"/>
              <a:t>Angelini</a:t>
            </a:r>
            <a:r>
              <a:rPr lang="en-ZA" dirty="0" smtClean="0"/>
              <a:t>- 0,09% decline due to capital requirement , 0,08% liquidity proposals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The regulatory burden of Basel III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3682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418" y="764704"/>
            <a:ext cx="811276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8743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2675" y="260648"/>
            <a:ext cx="601879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70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Quality of capital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r>
              <a:rPr lang="en-ZA" dirty="0" err="1" smtClean="0"/>
              <a:t>Wellink</a:t>
            </a:r>
            <a:r>
              <a:rPr lang="en-ZA" dirty="0" smtClean="0"/>
              <a:t> – support proposal. More stringent requirements will limit risk taking by banks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208935" cy="339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81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Tier 1 capital as % of assets</a:t>
            </a:r>
          </a:p>
          <a:p>
            <a:r>
              <a:rPr lang="en-ZA" dirty="0" err="1" smtClean="0"/>
              <a:t>Hannoun</a:t>
            </a:r>
            <a:r>
              <a:rPr lang="en-ZA" dirty="0" smtClean="0"/>
              <a:t> – will address systemic risks in the system</a:t>
            </a:r>
          </a:p>
          <a:p>
            <a:r>
              <a:rPr lang="en-ZA" dirty="0" smtClean="0"/>
              <a:t>Walter – clear discriminator between failing banks and banks requiring assistance</a:t>
            </a:r>
          </a:p>
          <a:p>
            <a:r>
              <a:rPr lang="en-ZA" dirty="0" smtClean="0"/>
              <a:t>Low risks exposures in one bank can lead to concerns in broader system</a:t>
            </a:r>
          </a:p>
          <a:p>
            <a:r>
              <a:rPr lang="en-ZA" dirty="0" smtClean="0"/>
              <a:t>The importance of the leverage ratio can be deducted from ratio between build up in assets </a:t>
            </a:r>
            <a:r>
              <a:rPr lang="en-ZA" dirty="0" err="1" smtClean="0"/>
              <a:t>vs</a:t>
            </a:r>
            <a:r>
              <a:rPr lang="en-ZA" dirty="0" smtClean="0"/>
              <a:t> risk based asset before the crisis.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Leverage ratio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5387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Trading book and </a:t>
            </a:r>
            <a:r>
              <a:rPr lang="en-ZA" dirty="0" err="1" smtClean="0"/>
              <a:t>securitations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 smtClean="0"/>
              <a:t>Hannoun</a:t>
            </a:r>
            <a:r>
              <a:rPr lang="en-ZA" dirty="0" smtClean="0"/>
              <a:t> – major losses in 2007-2009 crisis on trading book and especially securitisations</a:t>
            </a:r>
          </a:p>
          <a:p>
            <a:endParaRPr lang="en-ZA" dirty="0"/>
          </a:p>
          <a:p>
            <a:pPr marL="109728" indent="0">
              <a:buNone/>
            </a:pPr>
            <a:endParaRPr lang="en-Z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3808" y="2420888"/>
            <a:ext cx="626761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48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Expect that banks will build capital buffers during times of growth to have it available during crisis times</a:t>
            </a:r>
          </a:p>
          <a:p>
            <a:r>
              <a:rPr lang="en-ZA" dirty="0" smtClean="0"/>
              <a:t>Banks continued to pay dividends, bonuses to shareholders and workers and other capital contributors instead of conserving capital</a:t>
            </a:r>
          </a:p>
          <a:p>
            <a:r>
              <a:rPr lang="en-ZA" dirty="0" smtClean="0"/>
              <a:t>2,5% buffer of risk-weighted assets to be held in common equity capital</a:t>
            </a:r>
          </a:p>
          <a:p>
            <a:r>
              <a:rPr lang="en-ZA" dirty="0" smtClean="0"/>
              <a:t>Regulators can force restrictions of distributable items like dividends, bonuses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Capital conservation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7863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Joint forum (2010) study –risk aggregation in internal models will perform adequately in </a:t>
            </a:r>
            <a:r>
              <a:rPr lang="en-ZA" smtClean="0"/>
              <a:t>varying circumstances, like </a:t>
            </a:r>
            <a:r>
              <a:rPr lang="en-ZA" dirty="0" smtClean="0"/>
              <a:t>in recent crisis.</a:t>
            </a:r>
          </a:p>
          <a:p>
            <a:r>
              <a:rPr lang="en-ZA" dirty="0" smtClean="0"/>
              <a:t>Models not used for intended purpose</a:t>
            </a:r>
          </a:p>
          <a:p>
            <a:r>
              <a:rPr lang="en-ZA" dirty="0" smtClean="0"/>
              <a:t>Caution against models p21</a:t>
            </a:r>
          </a:p>
          <a:p>
            <a:r>
              <a:rPr lang="en-ZA" dirty="0" err="1" smtClean="0"/>
              <a:t>Hannoun</a:t>
            </a:r>
            <a:r>
              <a:rPr lang="en-ZA" dirty="0" smtClean="0"/>
              <a:t>- supervision to be more intrusive to ensure that systematic risk and tail events are captured in the banks’ models and stress testing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Systemic risk capture in risk model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8920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ABSA – R300 million</a:t>
            </a:r>
          </a:p>
          <a:p>
            <a:r>
              <a:rPr lang="en-ZA" dirty="0" smtClean="0"/>
              <a:t>Worries about the availability of enough liquid assets in the market</a:t>
            </a:r>
          </a:p>
          <a:p>
            <a:r>
              <a:rPr lang="en-ZA" dirty="0" smtClean="0"/>
              <a:t>Economist - $ 1,6 trillion in Europe</a:t>
            </a:r>
          </a:p>
          <a:p>
            <a:r>
              <a:rPr lang="en-ZA" dirty="0" smtClean="0"/>
              <a:t>Barclays capital estimated 16% loss in profit due to domestic legislation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Regulatory impact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2273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 smtClean="0"/>
              <a:t>Wellink</a:t>
            </a:r>
            <a:r>
              <a:rPr lang="en-ZA" dirty="0" smtClean="0"/>
              <a:t>- liquidity framework will be properly calibrated with data collection</a:t>
            </a:r>
          </a:p>
          <a:p>
            <a:r>
              <a:rPr lang="en-ZA" dirty="0" smtClean="0"/>
              <a:t>Issue not discussed in literature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Calibration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8437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Introduction</a:t>
            </a:r>
          </a:p>
          <a:p>
            <a:r>
              <a:rPr lang="en-ZA" dirty="0" smtClean="0"/>
              <a:t>Historical overview</a:t>
            </a:r>
          </a:p>
          <a:p>
            <a:r>
              <a:rPr lang="en-ZA" dirty="0" smtClean="0"/>
              <a:t>Overview Basel III proposals</a:t>
            </a:r>
          </a:p>
          <a:p>
            <a:r>
              <a:rPr lang="en-ZA" dirty="0" smtClean="0"/>
              <a:t>Critical evaluation of Basel III proposal</a:t>
            </a:r>
          </a:p>
          <a:p>
            <a:r>
              <a:rPr lang="en-ZA" dirty="0" smtClean="0"/>
              <a:t>Conclusion</a:t>
            </a:r>
          </a:p>
          <a:p>
            <a:r>
              <a:rPr lang="en-ZA" dirty="0" smtClean="0"/>
              <a:t>Questions</a:t>
            </a:r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Overview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68388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Cao and </a:t>
            </a:r>
            <a:r>
              <a:rPr lang="en-ZA" dirty="0" err="1" smtClean="0"/>
              <a:t>Iling</a:t>
            </a:r>
            <a:r>
              <a:rPr lang="en-ZA" dirty="0" smtClean="0"/>
              <a:t> – Short run support to solvent banks can lead to moral hazard.  Provide to market not individual banks</a:t>
            </a:r>
          </a:p>
          <a:p>
            <a:r>
              <a:rPr lang="en-ZA" dirty="0" err="1" smtClean="0"/>
              <a:t>Buiter</a:t>
            </a:r>
            <a:r>
              <a:rPr lang="en-ZA" dirty="0" smtClean="0"/>
              <a:t> and </a:t>
            </a:r>
            <a:r>
              <a:rPr lang="en-ZA" dirty="0" err="1" smtClean="0"/>
              <a:t>Sibert</a:t>
            </a:r>
            <a:r>
              <a:rPr lang="en-ZA" dirty="0" smtClean="0"/>
              <a:t> – central bank should provide liquidity because they can create it at any stage</a:t>
            </a:r>
          </a:p>
          <a:p>
            <a:r>
              <a:rPr lang="en-ZA" dirty="0" smtClean="0"/>
              <a:t>Walters- will lead to greater diversification of pool of liquid assets. Currently mainly exposures to sovereigns, central banks and zero </a:t>
            </a:r>
            <a:r>
              <a:rPr lang="en-ZA" dirty="0" err="1" smtClean="0"/>
              <a:t>percent</a:t>
            </a:r>
            <a:r>
              <a:rPr lang="en-ZA" dirty="0" smtClean="0"/>
              <a:t> risk weighted public entities.  Basel III also corporate and covered bonds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Role of central banks in Liquidity crisis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6113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Implemented rigorously and consistently across jurisdictions</a:t>
            </a:r>
          </a:p>
          <a:p>
            <a:r>
              <a:rPr lang="en-ZA" dirty="0" smtClean="0"/>
              <a:t>Enforced by supervisors</a:t>
            </a:r>
          </a:p>
          <a:p>
            <a:r>
              <a:rPr lang="en-ZA" dirty="0" smtClean="0"/>
              <a:t>Internal risk based model complicates implementation</a:t>
            </a:r>
          </a:p>
          <a:p>
            <a:r>
              <a:rPr lang="en-ZA" dirty="0" smtClean="0"/>
              <a:t>Could lead to race to the bottom </a:t>
            </a:r>
          </a:p>
          <a:p>
            <a:r>
              <a:rPr lang="en-ZA" dirty="0" smtClean="0"/>
              <a:t>Cooperation and coordination between supervisors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Implementation of proposals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0823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Recent crisis highlighted issue of correct amount and type of capital</a:t>
            </a:r>
          </a:p>
          <a:p>
            <a:r>
              <a:rPr lang="en-ZA" dirty="0" smtClean="0"/>
              <a:t>Liquidity requirement will be difficult to implement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49037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Basel I- one-size-fits-all</a:t>
            </a:r>
          </a:p>
          <a:p>
            <a:r>
              <a:rPr lang="en-ZA" dirty="0" smtClean="0"/>
              <a:t>Basel II- risk based. Banks able to use own risk models</a:t>
            </a:r>
          </a:p>
          <a:p>
            <a:r>
              <a:rPr lang="en-ZA" dirty="0" smtClean="0"/>
              <a:t>How will Basel II perform in global crisis?</a:t>
            </a:r>
          </a:p>
          <a:p>
            <a:r>
              <a:rPr lang="en-ZA" dirty="0" smtClean="0"/>
              <a:t>Crisis highlighted- too-big-to-fail, moral hazard and the role of regulators</a:t>
            </a:r>
          </a:p>
          <a:p>
            <a:r>
              <a:rPr lang="en-ZA" dirty="0" smtClean="0"/>
              <a:t>Basel III – definition of capital, liquidity proposals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6322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First need to look at limitations in Basel I and II to be addressed in Basel III</a:t>
            </a:r>
          </a:p>
          <a:p>
            <a:r>
              <a:rPr lang="en-ZA" dirty="0" smtClean="0"/>
              <a:t>Basel I – soundness and stability, consistency</a:t>
            </a:r>
          </a:p>
          <a:p>
            <a:r>
              <a:rPr lang="en-ZA" dirty="0" smtClean="0"/>
              <a:t>Basel I- only credit risk, four risk buckets, solvency level</a:t>
            </a:r>
          </a:p>
          <a:p>
            <a:r>
              <a:rPr lang="en-ZA" dirty="0" smtClean="0"/>
              <a:t>Allen- levelled playing field will improve the efficiency, safety and soundness of the global financial system</a:t>
            </a:r>
          </a:p>
          <a:p>
            <a:r>
              <a:rPr lang="en-ZA" dirty="0" smtClean="0"/>
              <a:t>Basel II- Internal models and operational risk</a:t>
            </a:r>
          </a:p>
          <a:p>
            <a:r>
              <a:rPr lang="en-ZA" dirty="0" smtClean="0"/>
              <a:t>Critique- </a:t>
            </a:r>
            <a:r>
              <a:rPr lang="en-ZA" dirty="0" err="1" smtClean="0"/>
              <a:t>Mostert</a:t>
            </a:r>
            <a:r>
              <a:rPr lang="en-ZA" dirty="0" smtClean="0"/>
              <a:t> (2003) Use of credit ratings</a:t>
            </a:r>
          </a:p>
          <a:p>
            <a:r>
              <a:rPr lang="en-ZA" dirty="0" smtClean="0"/>
              <a:t>Will Basel II avoid banking crisis?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Historical overview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04488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Basel III proposals</a:t>
            </a:r>
            <a:endParaRPr lang="en-Z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29463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Improve quality and quantity of capital</a:t>
            </a:r>
          </a:p>
          <a:p>
            <a:r>
              <a:rPr lang="en-ZA" dirty="0" smtClean="0"/>
              <a:t>Deals with systemic risks like </a:t>
            </a:r>
            <a:r>
              <a:rPr lang="en-ZA" dirty="0" err="1" smtClean="0"/>
              <a:t>procyclicality</a:t>
            </a:r>
            <a:r>
              <a:rPr lang="en-ZA" dirty="0" smtClean="0"/>
              <a:t> and interconnectedness of banks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Capital adequacy of banks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5285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r>
              <a:rPr lang="en-ZA" dirty="0" smtClean="0"/>
              <a:t>Recent crisis showed that liquidity is as important as capital for banking system stability</a:t>
            </a:r>
          </a:p>
          <a:p>
            <a:r>
              <a:rPr lang="en-ZA" dirty="0" err="1" smtClean="0"/>
              <a:t>Tarullo</a:t>
            </a:r>
            <a:r>
              <a:rPr lang="en-ZA" dirty="0" smtClean="0"/>
              <a:t> (2011) doubt about capital caused liquidity crisis.</a:t>
            </a:r>
          </a:p>
          <a:p>
            <a:r>
              <a:rPr lang="en-ZA" dirty="0" smtClean="0"/>
              <a:t>Liquidity cover ratio – liquidity stress one month – p8</a:t>
            </a:r>
          </a:p>
          <a:p>
            <a:r>
              <a:rPr lang="en-ZA" dirty="0" smtClean="0"/>
              <a:t>Net Stable Funding ratio</a:t>
            </a:r>
          </a:p>
          <a:p>
            <a:r>
              <a:rPr lang="en-ZA" dirty="0" smtClean="0"/>
              <a:t>Limits reliance of short term wholesale funding –especially during times of buoyant market liquidity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ZA" dirty="0" smtClean="0"/>
              <a:t>Liquidity of banks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87774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Critical evaluation of the Basel III proposals</a:t>
            </a:r>
            <a:endParaRPr lang="en-Z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60908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ZA" sz="3200" dirty="0" smtClean="0"/>
              <a:t>Walters (2011:1) losses of economic output to about 60% of pre crisis GDP</a:t>
            </a:r>
          </a:p>
          <a:p>
            <a:r>
              <a:rPr lang="en-ZA" sz="3200" dirty="0" smtClean="0"/>
              <a:t>Also the important role that banks play in the financial intermediation process</a:t>
            </a:r>
          </a:p>
          <a:p>
            <a:r>
              <a:rPr lang="en-ZA" sz="3200" dirty="0" smtClean="0"/>
              <a:t>Increase debt-to-GDP ratio by 10-25%</a:t>
            </a:r>
          </a:p>
          <a:p>
            <a:r>
              <a:rPr lang="en-ZA" sz="3200" dirty="0" err="1" smtClean="0"/>
              <a:t>Mostert</a:t>
            </a:r>
            <a:r>
              <a:rPr lang="en-ZA" sz="3200" dirty="0" smtClean="0"/>
              <a:t> (2003) stable financial systems leads to higher economic growth</a:t>
            </a:r>
            <a:endParaRPr lang="en-ZA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Importance of banking sector to avoid crises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7620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</TotalTime>
  <Words>740</Words>
  <Application>Microsoft Office PowerPoint</Application>
  <PresentationFormat>On-screen Show (4:3)</PresentationFormat>
  <Paragraphs>84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The impact of the global meltdown on banking regulation and supervision</vt:lpstr>
      <vt:lpstr>Overview</vt:lpstr>
      <vt:lpstr>Introduction</vt:lpstr>
      <vt:lpstr>Historical overview</vt:lpstr>
      <vt:lpstr>Basel III proposals</vt:lpstr>
      <vt:lpstr>Capital adequacy of banks</vt:lpstr>
      <vt:lpstr>Liquidity of banks</vt:lpstr>
      <vt:lpstr>Critical evaluation of the Basel III proposals</vt:lpstr>
      <vt:lpstr>Importance of banking sector to avoid crises</vt:lpstr>
      <vt:lpstr>The regulatory burden of Basel III</vt:lpstr>
      <vt:lpstr>Slide 11</vt:lpstr>
      <vt:lpstr>Slide 12</vt:lpstr>
      <vt:lpstr>Quality of capital</vt:lpstr>
      <vt:lpstr>Leverage ratio</vt:lpstr>
      <vt:lpstr>Trading book and securitations </vt:lpstr>
      <vt:lpstr>Capital conservation</vt:lpstr>
      <vt:lpstr>Systemic risk capture in risk model</vt:lpstr>
      <vt:lpstr>Regulatory impact</vt:lpstr>
      <vt:lpstr>Calibration</vt:lpstr>
      <vt:lpstr>Role of central banks in Liquidity crisis</vt:lpstr>
      <vt:lpstr>Implementation of proposals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the global meltdown on banking regulation and supervision</dc:title>
  <dc:creator>user</dc:creator>
  <cp:lastModifiedBy>Jacobus j. Verster</cp:lastModifiedBy>
  <cp:revision>33</cp:revision>
  <dcterms:created xsi:type="dcterms:W3CDTF">2011-09-01T03:35:38Z</dcterms:created>
  <dcterms:modified xsi:type="dcterms:W3CDTF">2011-12-02T09:57:25Z</dcterms:modified>
</cp:coreProperties>
</file>