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427" r:id="rId2"/>
    <p:sldId id="428" r:id="rId3"/>
    <p:sldId id="432" r:id="rId4"/>
    <p:sldId id="429" r:id="rId5"/>
    <p:sldId id="421" r:id="rId6"/>
    <p:sldId id="434" r:id="rId7"/>
    <p:sldId id="430" r:id="rId8"/>
    <p:sldId id="431" r:id="rId9"/>
    <p:sldId id="433" r:id="rId10"/>
    <p:sldId id="437" r:id="rId11"/>
    <p:sldId id="438" r:id="rId12"/>
    <p:sldId id="403" r:id="rId13"/>
    <p:sldId id="406" r:id="rId14"/>
    <p:sldId id="407" r:id="rId15"/>
    <p:sldId id="408" r:id="rId16"/>
    <p:sldId id="404" r:id="rId17"/>
    <p:sldId id="410" r:id="rId18"/>
    <p:sldId id="441" r:id="rId19"/>
    <p:sldId id="398" r:id="rId20"/>
    <p:sldId id="399" r:id="rId21"/>
    <p:sldId id="439" r:id="rId22"/>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52"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52"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52"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52"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52" charset="-128"/>
        <a:cs typeface="+mn-cs"/>
      </a:defRPr>
    </a:lvl5pPr>
    <a:lvl6pPr marL="2286000" algn="l" defTabSz="914400" rtl="0" eaLnBrk="1" latinLnBrk="0" hangingPunct="1">
      <a:defRPr kern="1200">
        <a:solidFill>
          <a:schemeClr val="tx1"/>
        </a:solidFill>
        <a:latin typeface="Arial" charset="0"/>
        <a:ea typeface="ＭＳ Ｐゴシック" pitchFamily="-52" charset="-128"/>
        <a:cs typeface="+mn-cs"/>
      </a:defRPr>
    </a:lvl6pPr>
    <a:lvl7pPr marL="2743200" algn="l" defTabSz="914400" rtl="0" eaLnBrk="1" latinLnBrk="0" hangingPunct="1">
      <a:defRPr kern="1200">
        <a:solidFill>
          <a:schemeClr val="tx1"/>
        </a:solidFill>
        <a:latin typeface="Arial" charset="0"/>
        <a:ea typeface="ＭＳ Ｐゴシック" pitchFamily="-52" charset="-128"/>
        <a:cs typeface="+mn-cs"/>
      </a:defRPr>
    </a:lvl7pPr>
    <a:lvl8pPr marL="3200400" algn="l" defTabSz="914400" rtl="0" eaLnBrk="1" latinLnBrk="0" hangingPunct="1">
      <a:defRPr kern="1200">
        <a:solidFill>
          <a:schemeClr val="tx1"/>
        </a:solidFill>
        <a:latin typeface="Arial" charset="0"/>
        <a:ea typeface="ＭＳ Ｐゴシック" pitchFamily="-52" charset="-128"/>
        <a:cs typeface="+mn-cs"/>
      </a:defRPr>
    </a:lvl8pPr>
    <a:lvl9pPr marL="3657600" algn="l" defTabSz="914400" rtl="0" eaLnBrk="1" latinLnBrk="0" hangingPunct="1">
      <a:defRPr kern="1200">
        <a:solidFill>
          <a:schemeClr val="tx1"/>
        </a:solidFill>
        <a:latin typeface="Arial" charset="0"/>
        <a:ea typeface="ＭＳ Ｐゴシック" pitchFamily="-52" charset="-128"/>
        <a:cs typeface="+mn-cs"/>
      </a:defRPr>
    </a:lvl9pPr>
  </p:defaultTextStyle>
  <p:extLst>
    <p:ext uri="{521415D9-36F7-43E2-AB2F-B90AF26B5E84}">
      <p14:sectionLst xmlns="" xmlns:p14="http://schemas.microsoft.com/office/powerpoint/2010/main">
        <p14:section name="Untitled Section" id="{DF7D95EA-0AB6-4DD8-92AA-8745998CC549}">
          <p14:sldIdLst>
            <p14:sldId id="427"/>
            <p14:sldId id="428"/>
            <p14:sldId id="432"/>
            <p14:sldId id="429"/>
            <p14:sldId id="421"/>
            <p14:sldId id="434"/>
            <p14:sldId id="430"/>
            <p14:sldId id="431"/>
            <p14:sldId id="433"/>
            <p14:sldId id="437"/>
            <p14:sldId id="438"/>
            <p14:sldId id="403"/>
            <p14:sldId id="406"/>
            <p14:sldId id="407"/>
            <p14:sldId id="408"/>
            <p14:sldId id="404"/>
            <p14:sldId id="410"/>
            <p14:sldId id="441"/>
            <p14:sldId id="398"/>
            <p14:sldId id="399"/>
            <p14:sldId id="43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79C0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6" autoAdjust="0"/>
  </p:normalViewPr>
  <p:slideViewPr>
    <p:cSldViewPr snapToGrid="0" snapToObjects="1">
      <p:cViewPr>
        <p:scale>
          <a:sx n="69" d="100"/>
          <a:sy n="69" d="100"/>
        </p:scale>
        <p:origin x="-787" y="10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3904" tIns="46952" rIns="93904" bIns="46952" numCol="1" anchor="t" anchorCtr="0" compatLnSpc="1">
            <a:prstTxWarp prst="textNoShape">
              <a:avLst/>
            </a:prstTxWarp>
          </a:bodyPr>
          <a:lstStyle>
            <a:lvl1pPr>
              <a:defRPr sz="1200">
                <a:latin typeface="Calibri" pitchFamily="-52" charset="0"/>
              </a:defRPr>
            </a:lvl1pPr>
          </a:lstStyle>
          <a:p>
            <a:pPr>
              <a:defRPr/>
            </a:pPr>
            <a:endParaRPr lang="en-US" dirty="0"/>
          </a:p>
        </p:txBody>
      </p:sp>
      <p:sp>
        <p:nvSpPr>
          <p:cNvPr id="3" name="Date Placeholder 2"/>
          <p:cNvSpPr>
            <a:spLocks noGrp="1"/>
          </p:cNvSpPr>
          <p:nvPr>
            <p:ph type="dt" sz="quarter" idx="1"/>
          </p:nvPr>
        </p:nvSpPr>
        <p:spPr>
          <a:xfrm>
            <a:off x="3850444" y="0"/>
            <a:ext cx="2945659" cy="496332"/>
          </a:xfrm>
          <a:prstGeom prst="rect">
            <a:avLst/>
          </a:prstGeom>
        </p:spPr>
        <p:txBody>
          <a:bodyPr vert="horz" wrap="square" lIns="93904" tIns="46952" rIns="93904" bIns="46952" numCol="1" anchor="t" anchorCtr="0" compatLnSpc="1">
            <a:prstTxWarp prst="textNoShape">
              <a:avLst/>
            </a:prstTxWarp>
          </a:bodyPr>
          <a:lstStyle>
            <a:lvl1pPr algn="r">
              <a:defRPr sz="1200">
                <a:latin typeface="Calibri" pitchFamily="-52" charset="0"/>
              </a:defRPr>
            </a:lvl1pPr>
          </a:lstStyle>
          <a:p>
            <a:pPr>
              <a:defRPr/>
            </a:pPr>
            <a:fld id="{4A8E7652-3870-4A1D-8998-5C59CFFDD217}" type="datetime1">
              <a:rPr lang="en-US"/>
              <a:pPr>
                <a:defRPr/>
              </a:pPr>
              <a:t>12/2/2011</a:t>
            </a:fld>
            <a:endParaRPr lang="en-US" dirty="0"/>
          </a:p>
        </p:txBody>
      </p:sp>
      <p:sp>
        <p:nvSpPr>
          <p:cNvPr id="4" name="Footer Placeholder 3"/>
          <p:cNvSpPr>
            <a:spLocks noGrp="1"/>
          </p:cNvSpPr>
          <p:nvPr>
            <p:ph type="ftr" sz="quarter" idx="2"/>
          </p:nvPr>
        </p:nvSpPr>
        <p:spPr>
          <a:xfrm>
            <a:off x="0" y="9428584"/>
            <a:ext cx="2945659" cy="496332"/>
          </a:xfrm>
          <a:prstGeom prst="rect">
            <a:avLst/>
          </a:prstGeom>
        </p:spPr>
        <p:txBody>
          <a:bodyPr vert="horz" wrap="square" lIns="93904" tIns="46952" rIns="93904" bIns="46952" numCol="1" anchor="b" anchorCtr="0" compatLnSpc="1">
            <a:prstTxWarp prst="textNoShape">
              <a:avLst/>
            </a:prstTxWarp>
          </a:bodyPr>
          <a:lstStyle>
            <a:lvl1pPr>
              <a:defRPr sz="1200">
                <a:latin typeface="Calibri" pitchFamily="-52" charset="0"/>
              </a:defRPr>
            </a:lvl1pPr>
          </a:lstStyle>
          <a:p>
            <a:pPr>
              <a:defRPr/>
            </a:pPr>
            <a:endParaRPr lang="en-US" dirty="0"/>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wrap="square" lIns="93904" tIns="46952" rIns="93904" bIns="46952" numCol="1" anchor="b" anchorCtr="0" compatLnSpc="1">
            <a:prstTxWarp prst="textNoShape">
              <a:avLst/>
            </a:prstTxWarp>
          </a:bodyPr>
          <a:lstStyle>
            <a:lvl1pPr algn="r">
              <a:defRPr sz="1200">
                <a:latin typeface="Calibri" pitchFamily="-52" charset="0"/>
              </a:defRPr>
            </a:lvl1pPr>
          </a:lstStyle>
          <a:p>
            <a:pPr>
              <a:defRPr/>
            </a:pPr>
            <a:fld id="{BA5B114B-E02B-41C8-A9C7-66F191FDE961}" type="slidenum">
              <a:rPr lang="en-US"/>
              <a:pPr>
                <a:defRPr/>
              </a:pPr>
              <a:t>‹#›</a:t>
            </a:fld>
            <a:endParaRPr lang="en-US" dirty="0"/>
          </a:p>
        </p:txBody>
      </p:sp>
    </p:spTree>
    <p:extLst>
      <p:ext uri="{BB962C8B-B14F-4D97-AF65-F5344CB8AC3E}">
        <p14:creationId xmlns="" xmlns:p14="http://schemas.microsoft.com/office/powerpoint/2010/main" val="939721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3904" tIns="46952" rIns="93904" bIns="46952" numCol="1" anchor="t" anchorCtr="0" compatLnSpc="1">
            <a:prstTxWarp prst="textNoShape">
              <a:avLst/>
            </a:prstTxWarp>
          </a:bodyPr>
          <a:lstStyle>
            <a:lvl1pPr>
              <a:defRPr sz="1200">
                <a:latin typeface="Calibri" pitchFamily="-52" charset="0"/>
              </a:defRPr>
            </a:lvl1pPr>
          </a:lstStyle>
          <a:p>
            <a:pPr>
              <a:defRPr/>
            </a:pPr>
            <a:endParaRPr lang="en-US" dirty="0"/>
          </a:p>
        </p:txBody>
      </p:sp>
      <p:sp>
        <p:nvSpPr>
          <p:cNvPr id="3" name="Date Placeholder 2"/>
          <p:cNvSpPr>
            <a:spLocks noGrp="1"/>
          </p:cNvSpPr>
          <p:nvPr>
            <p:ph type="dt" idx="1"/>
          </p:nvPr>
        </p:nvSpPr>
        <p:spPr>
          <a:xfrm>
            <a:off x="3850444" y="0"/>
            <a:ext cx="2945659" cy="496332"/>
          </a:xfrm>
          <a:prstGeom prst="rect">
            <a:avLst/>
          </a:prstGeom>
        </p:spPr>
        <p:txBody>
          <a:bodyPr vert="horz" wrap="square" lIns="93904" tIns="46952" rIns="93904" bIns="46952" numCol="1" anchor="t" anchorCtr="0" compatLnSpc="1">
            <a:prstTxWarp prst="textNoShape">
              <a:avLst/>
            </a:prstTxWarp>
          </a:bodyPr>
          <a:lstStyle>
            <a:lvl1pPr algn="r">
              <a:defRPr sz="1200">
                <a:latin typeface="Calibri" pitchFamily="-52" charset="0"/>
              </a:defRPr>
            </a:lvl1pPr>
          </a:lstStyle>
          <a:p>
            <a:pPr>
              <a:defRPr/>
            </a:pPr>
            <a:fld id="{B8FA43CF-E226-4E26-ABCB-D513D750BCCE}" type="datetime1">
              <a:rPr lang="en-US"/>
              <a:pPr>
                <a:defRPr/>
              </a:pPr>
              <a:t>12/2/2011</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wrap="square" lIns="93904" tIns="46952" rIns="93904" bIns="46952"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679769" y="4715154"/>
            <a:ext cx="5438140" cy="4466987"/>
          </a:xfrm>
          <a:prstGeom prst="rect">
            <a:avLst/>
          </a:prstGeom>
        </p:spPr>
        <p:txBody>
          <a:bodyPr vert="horz" wrap="square" lIns="93904" tIns="46952" rIns="93904" bIns="46952" numCol="1" anchor="t" anchorCtr="0" compatLnSpc="1">
            <a:prstTxWarp prst="textNoShape">
              <a:avLst/>
            </a:prstTxWarp>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US" noProof="0" smtClean="0"/>
          </a:p>
        </p:txBody>
      </p:sp>
      <p:sp>
        <p:nvSpPr>
          <p:cNvPr id="6" name="Footer Placeholder 5"/>
          <p:cNvSpPr>
            <a:spLocks noGrp="1"/>
          </p:cNvSpPr>
          <p:nvPr>
            <p:ph type="ftr" sz="quarter" idx="4"/>
          </p:nvPr>
        </p:nvSpPr>
        <p:spPr>
          <a:xfrm>
            <a:off x="0" y="9428584"/>
            <a:ext cx="2945659" cy="496332"/>
          </a:xfrm>
          <a:prstGeom prst="rect">
            <a:avLst/>
          </a:prstGeom>
        </p:spPr>
        <p:txBody>
          <a:bodyPr vert="horz" wrap="square" lIns="93904" tIns="46952" rIns="93904" bIns="46952" numCol="1" anchor="b" anchorCtr="0" compatLnSpc="1">
            <a:prstTxWarp prst="textNoShape">
              <a:avLst/>
            </a:prstTxWarp>
          </a:bodyPr>
          <a:lstStyle>
            <a:lvl1pPr>
              <a:defRPr sz="1200">
                <a:latin typeface="Calibri" pitchFamily="-52" charset="0"/>
              </a:defRPr>
            </a:lvl1pPr>
          </a:lstStyle>
          <a:p>
            <a:pPr>
              <a:defRPr/>
            </a:pPr>
            <a:endParaRPr lang="en-US" dirty="0"/>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wrap="square" lIns="93904" tIns="46952" rIns="93904" bIns="46952" numCol="1" anchor="b" anchorCtr="0" compatLnSpc="1">
            <a:prstTxWarp prst="textNoShape">
              <a:avLst/>
            </a:prstTxWarp>
          </a:bodyPr>
          <a:lstStyle>
            <a:lvl1pPr algn="r">
              <a:defRPr sz="1200">
                <a:latin typeface="Calibri" pitchFamily="-52" charset="0"/>
              </a:defRPr>
            </a:lvl1pPr>
          </a:lstStyle>
          <a:p>
            <a:pPr>
              <a:defRPr/>
            </a:pPr>
            <a:fld id="{65330EE5-019D-418A-9A1F-8868DAF2EBD5}" type="slidenum">
              <a:rPr lang="en-US"/>
              <a:pPr>
                <a:defRPr/>
              </a:pPr>
              <a:t>‹#›</a:t>
            </a:fld>
            <a:endParaRPr lang="en-US" dirty="0"/>
          </a:p>
        </p:txBody>
      </p:sp>
    </p:spTree>
    <p:extLst>
      <p:ext uri="{BB962C8B-B14F-4D97-AF65-F5344CB8AC3E}">
        <p14:creationId xmlns="" xmlns:p14="http://schemas.microsoft.com/office/powerpoint/2010/main" val="417694444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330EE5-019D-418A-9A1F-8868DAF2EBD5}" type="slidenum">
              <a:rPr lang="en-US" smtClean="0"/>
              <a:pPr>
                <a:defRPr/>
              </a:pPr>
              <a:t>2</a:t>
            </a:fld>
            <a:endParaRPr lang="en-US" dirty="0"/>
          </a:p>
        </p:txBody>
      </p:sp>
    </p:spTree>
    <p:extLst>
      <p:ext uri="{BB962C8B-B14F-4D97-AF65-F5344CB8AC3E}">
        <p14:creationId xmlns="" xmlns:p14="http://schemas.microsoft.com/office/powerpoint/2010/main" val="4105889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330EE5-019D-418A-9A1F-8868DAF2EBD5}" type="slidenum">
              <a:rPr lang="en-US" smtClean="0"/>
              <a:pPr>
                <a:defRPr/>
              </a:pPr>
              <a:t>8</a:t>
            </a:fld>
            <a:endParaRPr lang="en-US" dirty="0"/>
          </a:p>
        </p:txBody>
      </p:sp>
    </p:spTree>
    <p:extLst>
      <p:ext uri="{BB962C8B-B14F-4D97-AF65-F5344CB8AC3E}">
        <p14:creationId xmlns="" xmlns:p14="http://schemas.microsoft.com/office/powerpoint/2010/main" val="563917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330EE5-019D-418A-9A1F-8868DAF2EBD5}" type="slidenum">
              <a:rPr lang="en-US" smtClean="0"/>
              <a:pPr>
                <a:defRPr/>
              </a:pPr>
              <a:t>9</a:t>
            </a:fld>
            <a:endParaRPr lang="en-US" dirty="0"/>
          </a:p>
        </p:txBody>
      </p:sp>
    </p:spTree>
    <p:extLst>
      <p:ext uri="{BB962C8B-B14F-4D97-AF65-F5344CB8AC3E}">
        <p14:creationId xmlns="" xmlns:p14="http://schemas.microsoft.com/office/powerpoint/2010/main" val="2170574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330EE5-019D-418A-9A1F-8868DAF2EBD5}" type="slidenum">
              <a:rPr lang="en-US" smtClean="0"/>
              <a:pPr>
                <a:defRPr/>
              </a:pPr>
              <a:t>18</a:t>
            </a:fld>
            <a:endParaRPr lang="en-US" dirty="0"/>
          </a:p>
        </p:txBody>
      </p:sp>
    </p:spTree>
    <p:extLst>
      <p:ext uri="{BB962C8B-B14F-4D97-AF65-F5344CB8AC3E}">
        <p14:creationId xmlns="" xmlns:p14="http://schemas.microsoft.com/office/powerpoint/2010/main" val="2170574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C73BE01-EA52-456A-8A69-120772967314}" type="datetime1">
              <a:rPr lang="en-US" smtClean="0"/>
              <a:pPr>
                <a:defRPr/>
              </a:pPr>
              <a:t>12/2/2011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89380E5-DC0D-456F-9B8B-31322D0C805B}" type="slidenum">
              <a:rPr lang="en-US"/>
              <a:pPr>
                <a:defRPr/>
              </a:pPr>
              <a:t>‹#›</a:t>
            </a:fld>
            <a:endParaRPr lang="en-US" dirty="0"/>
          </a:p>
        </p:txBody>
      </p:sp>
    </p:spTree>
    <p:extLst>
      <p:ext uri="{BB962C8B-B14F-4D97-AF65-F5344CB8AC3E}">
        <p14:creationId xmlns="" xmlns:p14="http://schemas.microsoft.com/office/powerpoint/2010/main" val="386324636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ECBAE5-42CB-49E0-A6D3-FAAF19003E94}" type="datetime1">
              <a:rPr lang="en-US" smtClean="0"/>
              <a:pPr>
                <a:defRPr/>
              </a:pPr>
              <a:t>12/2/2011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FFDFF6C-C630-4D27-9505-5DDDBD26B20F}" type="slidenum">
              <a:rPr lang="en-US"/>
              <a:pPr>
                <a:defRPr/>
              </a:pPr>
              <a:t>‹#›</a:t>
            </a:fld>
            <a:endParaRPr lang="en-US" dirty="0"/>
          </a:p>
        </p:txBody>
      </p:sp>
    </p:spTree>
    <p:extLst>
      <p:ext uri="{BB962C8B-B14F-4D97-AF65-F5344CB8AC3E}">
        <p14:creationId xmlns="" xmlns:p14="http://schemas.microsoft.com/office/powerpoint/2010/main" val="423501650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E772746-AE7B-43F5-B19B-50A2A336E7B2}" type="datetime1">
              <a:rPr lang="en-US" smtClean="0"/>
              <a:pPr>
                <a:defRPr/>
              </a:pPr>
              <a:t>12/2/2011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1FDFA7C-B50E-4C8A-B2C6-5546016E9A72}" type="slidenum">
              <a:rPr lang="en-US"/>
              <a:pPr>
                <a:defRPr/>
              </a:pPr>
              <a:t>‹#›</a:t>
            </a:fld>
            <a:endParaRPr lang="en-US" dirty="0"/>
          </a:p>
        </p:txBody>
      </p:sp>
    </p:spTree>
    <p:extLst>
      <p:ext uri="{BB962C8B-B14F-4D97-AF65-F5344CB8AC3E}">
        <p14:creationId xmlns="" xmlns:p14="http://schemas.microsoft.com/office/powerpoint/2010/main" val="127028295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B590ED2-E651-4673-AC39-FBFE030B457A}" type="datetime1">
              <a:rPr lang="en-US" smtClean="0"/>
              <a:pPr>
                <a:defRPr/>
              </a:pPr>
              <a:t>12/2/2011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D94902-D191-40A1-A252-775F12689A3C}" type="slidenum">
              <a:rPr lang="en-US"/>
              <a:pPr>
                <a:defRPr/>
              </a:pPr>
              <a:t>‹#›</a:t>
            </a:fld>
            <a:endParaRPr lang="en-US" dirty="0"/>
          </a:p>
        </p:txBody>
      </p:sp>
    </p:spTree>
    <p:extLst>
      <p:ext uri="{BB962C8B-B14F-4D97-AF65-F5344CB8AC3E}">
        <p14:creationId xmlns="" xmlns:p14="http://schemas.microsoft.com/office/powerpoint/2010/main" val="681578799"/>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69BF75E-CE25-465E-8C86-788A2393EA33}" type="datetime1">
              <a:rPr lang="en-US" smtClean="0"/>
              <a:pPr>
                <a:defRPr/>
              </a:pPr>
              <a:t>12/2/2011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1F698B6-5F59-4F33-8550-16981970FE65}" type="slidenum">
              <a:rPr lang="en-US"/>
              <a:pPr>
                <a:defRPr/>
              </a:pPr>
              <a:t>‹#›</a:t>
            </a:fld>
            <a:endParaRPr lang="en-US" dirty="0"/>
          </a:p>
        </p:txBody>
      </p:sp>
    </p:spTree>
    <p:extLst>
      <p:ext uri="{BB962C8B-B14F-4D97-AF65-F5344CB8AC3E}">
        <p14:creationId xmlns="" xmlns:p14="http://schemas.microsoft.com/office/powerpoint/2010/main" val="28493159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4F026A-8D82-4B61-849C-75096EA20722}" type="datetime1">
              <a:rPr lang="en-US" smtClean="0"/>
              <a:pPr>
                <a:defRPr/>
              </a:pPr>
              <a:t>12/2/2011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BE5885-4634-431D-A322-00851B110819}" type="slidenum">
              <a:rPr lang="en-US"/>
              <a:pPr>
                <a:defRPr/>
              </a:pPr>
              <a:t>‹#›</a:t>
            </a:fld>
            <a:endParaRPr lang="en-US" dirty="0"/>
          </a:p>
        </p:txBody>
      </p:sp>
    </p:spTree>
    <p:extLst>
      <p:ext uri="{BB962C8B-B14F-4D97-AF65-F5344CB8AC3E}">
        <p14:creationId xmlns="" xmlns:p14="http://schemas.microsoft.com/office/powerpoint/2010/main" val="160791466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B8533AC-C377-43D7-AC0C-4A5DCD4D7267}" type="datetime1">
              <a:rPr lang="en-US" smtClean="0"/>
              <a:pPr>
                <a:defRPr/>
              </a:pPr>
              <a:t>12/2/2011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D1FE0C49-0699-42E9-AA92-53AE6A38C6FC}" type="slidenum">
              <a:rPr lang="en-US"/>
              <a:pPr>
                <a:defRPr/>
              </a:pPr>
              <a:t>‹#›</a:t>
            </a:fld>
            <a:endParaRPr lang="en-US" dirty="0"/>
          </a:p>
        </p:txBody>
      </p:sp>
    </p:spTree>
    <p:extLst>
      <p:ext uri="{BB962C8B-B14F-4D97-AF65-F5344CB8AC3E}">
        <p14:creationId xmlns="" xmlns:p14="http://schemas.microsoft.com/office/powerpoint/2010/main" val="362413205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8F53988-560D-48B2-B9BF-7BE8F6D137B3}" type="datetime1">
              <a:rPr lang="en-US" smtClean="0"/>
              <a:pPr>
                <a:defRPr/>
              </a:pPr>
              <a:t>12/2/2011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3921643-F36F-4AFB-A57C-F4CBE55F807F}" type="slidenum">
              <a:rPr lang="en-US"/>
              <a:pPr>
                <a:defRPr/>
              </a:pPr>
              <a:t>‹#›</a:t>
            </a:fld>
            <a:endParaRPr lang="en-US" dirty="0"/>
          </a:p>
        </p:txBody>
      </p:sp>
    </p:spTree>
    <p:extLst>
      <p:ext uri="{BB962C8B-B14F-4D97-AF65-F5344CB8AC3E}">
        <p14:creationId xmlns="" xmlns:p14="http://schemas.microsoft.com/office/powerpoint/2010/main" val="780536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C4B4907-1852-4719-9965-CD75C5E6DC0F}" type="datetime1">
              <a:rPr lang="en-US" smtClean="0"/>
              <a:pPr>
                <a:defRPr/>
              </a:pPr>
              <a:t>12/2/2011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D3971C4E-A89D-480C-A3D2-CEEFFE325D97}" type="slidenum">
              <a:rPr lang="en-US"/>
              <a:pPr>
                <a:defRPr/>
              </a:pPr>
              <a:t>‹#›</a:t>
            </a:fld>
            <a:endParaRPr lang="en-US" dirty="0"/>
          </a:p>
        </p:txBody>
      </p:sp>
    </p:spTree>
    <p:extLst>
      <p:ext uri="{BB962C8B-B14F-4D97-AF65-F5344CB8AC3E}">
        <p14:creationId xmlns="" xmlns:p14="http://schemas.microsoft.com/office/powerpoint/2010/main" val="372869841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F5823EA-B195-4ECA-8529-B2823C6DE8AF}" type="datetime1">
              <a:rPr lang="en-US" smtClean="0"/>
              <a:pPr>
                <a:defRPr/>
              </a:pPr>
              <a:t>12/2/2011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C2342E4-3529-470E-8C1B-C663B2DB1810}" type="slidenum">
              <a:rPr lang="en-US"/>
              <a:pPr>
                <a:defRPr/>
              </a:pPr>
              <a:t>‹#›</a:t>
            </a:fld>
            <a:endParaRPr lang="en-US" dirty="0"/>
          </a:p>
        </p:txBody>
      </p:sp>
    </p:spTree>
    <p:extLst>
      <p:ext uri="{BB962C8B-B14F-4D97-AF65-F5344CB8AC3E}">
        <p14:creationId xmlns="" xmlns:p14="http://schemas.microsoft.com/office/powerpoint/2010/main" val="359209842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B04B4EC-06B7-443E-8B96-EBAC92DABC24}" type="datetime1">
              <a:rPr lang="en-US" smtClean="0"/>
              <a:pPr>
                <a:defRPr/>
              </a:pPr>
              <a:t>12/2/2011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0407906-C5C5-47C2-AD13-B1547FD05B07}" type="slidenum">
              <a:rPr lang="en-US"/>
              <a:pPr>
                <a:defRPr/>
              </a:pPr>
              <a:t>‹#›</a:t>
            </a:fld>
            <a:endParaRPr lang="en-US" dirty="0"/>
          </a:p>
        </p:txBody>
      </p:sp>
    </p:spTree>
    <p:extLst>
      <p:ext uri="{BB962C8B-B14F-4D97-AF65-F5344CB8AC3E}">
        <p14:creationId xmlns="" xmlns:p14="http://schemas.microsoft.com/office/powerpoint/2010/main" val="538573122"/>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52" charset="0"/>
              </a:defRPr>
            </a:lvl1pPr>
          </a:lstStyle>
          <a:p>
            <a:pPr>
              <a:defRPr/>
            </a:pPr>
            <a:fld id="{7B50AF24-416E-4CFB-A3C9-BF3228CC60F1}" type="datetime1">
              <a:rPr lang="en-US" smtClean="0"/>
              <a:pPr>
                <a:defRPr/>
              </a:pPr>
              <a:t>12/2/2011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52"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52" charset="0"/>
              </a:defRPr>
            </a:lvl1pPr>
          </a:lstStyle>
          <a:p>
            <a:pPr>
              <a:defRPr/>
            </a:pPr>
            <a:fld id="{68CCBE30-9CFE-46F7-85FF-02706C9DF51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p14:dur="0"/>
    </mc:Choice>
    <mc:Fallback>
      <p:transition/>
    </mc:Fallback>
  </mc:AlternateConten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52" charset="-128"/>
          <a:cs typeface="+mj-cs"/>
        </a:defRPr>
      </a:lvl1pPr>
      <a:lvl2pPr algn="ctr" defTabSz="457200" rtl="0" eaLnBrk="0" fontAlgn="base" hangingPunct="0">
        <a:spcBef>
          <a:spcPct val="0"/>
        </a:spcBef>
        <a:spcAft>
          <a:spcPct val="0"/>
        </a:spcAft>
        <a:defRPr sz="4400">
          <a:solidFill>
            <a:schemeClr val="tx1"/>
          </a:solidFill>
          <a:latin typeface="Calibri" pitchFamily="-52" charset="0"/>
          <a:ea typeface="ＭＳ Ｐゴシック" pitchFamily="-52" charset="-128"/>
        </a:defRPr>
      </a:lvl2pPr>
      <a:lvl3pPr algn="ctr" defTabSz="457200" rtl="0" eaLnBrk="0" fontAlgn="base" hangingPunct="0">
        <a:spcBef>
          <a:spcPct val="0"/>
        </a:spcBef>
        <a:spcAft>
          <a:spcPct val="0"/>
        </a:spcAft>
        <a:defRPr sz="4400">
          <a:solidFill>
            <a:schemeClr val="tx1"/>
          </a:solidFill>
          <a:latin typeface="Calibri" pitchFamily="-52" charset="0"/>
          <a:ea typeface="ＭＳ Ｐゴシック" pitchFamily="-52" charset="-128"/>
        </a:defRPr>
      </a:lvl3pPr>
      <a:lvl4pPr algn="ctr" defTabSz="457200" rtl="0" eaLnBrk="0" fontAlgn="base" hangingPunct="0">
        <a:spcBef>
          <a:spcPct val="0"/>
        </a:spcBef>
        <a:spcAft>
          <a:spcPct val="0"/>
        </a:spcAft>
        <a:defRPr sz="4400">
          <a:solidFill>
            <a:schemeClr val="tx1"/>
          </a:solidFill>
          <a:latin typeface="Calibri" pitchFamily="-52" charset="0"/>
          <a:ea typeface="ＭＳ Ｐゴシック" pitchFamily="-52" charset="-128"/>
        </a:defRPr>
      </a:lvl4pPr>
      <a:lvl5pPr algn="ctr" defTabSz="457200" rtl="0" eaLnBrk="0" fontAlgn="base" hangingPunct="0">
        <a:spcBef>
          <a:spcPct val="0"/>
        </a:spcBef>
        <a:spcAft>
          <a:spcPct val="0"/>
        </a:spcAft>
        <a:defRPr sz="4400">
          <a:solidFill>
            <a:schemeClr val="tx1"/>
          </a:solidFill>
          <a:latin typeface="Calibri" pitchFamily="-52" charset="0"/>
          <a:ea typeface="ＭＳ Ｐゴシック" pitchFamily="-52" charset="-128"/>
        </a:defRPr>
      </a:lvl5pPr>
      <a:lvl6pPr marL="457200" algn="ctr" defTabSz="457200" rtl="0" fontAlgn="base">
        <a:spcBef>
          <a:spcPct val="0"/>
        </a:spcBef>
        <a:spcAft>
          <a:spcPct val="0"/>
        </a:spcAft>
        <a:defRPr sz="4400">
          <a:solidFill>
            <a:schemeClr val="tx1"/>
          </a:solidFill>
          <a:latin typeface="Calibri" pitchFamily="-52" charset="0"/>
          <a:ea typeface="ＭＳ Ｐゴシック" pitchFamily="-52" charset="-128"/>
        </a:defRPr>
      </a:lvl6pPr>
      <a:lvl7pPr marL="914400" algn="ctr" defTabSz="457200" rtl="0" fontAlgn="base">
        <a:spcBef>
          <a:spcPct val="0"/>
        </a:spcBef>
        <a:spcAft>
          <a:spcPct val="0"/>
        </a:spcAft>
        <a:defRPr sz="4400">
          <a:solidFill>
            <a:schemeClr val="tx1"/>
          </a:solidFill>
          <a:latin typeface="Calibri" pitchFamily="-52" charset="0"/>
          <a:ea typeface="ＭＳ Ｐゴシック" pitchFamily="-52" charset="-128"/>
        </a:defRPr>
      </a:lvl7pPr>
      <a:lvl8pPr marL="1371600" algn="ctr" defTabSz="457200" rtl="0" fontAlgn="base">
        <a:spcBef>
          <a:spcPct val="0"/>
        </a:spcBef>
        <a:spcAft>
          <a:spcPct val="0"/>
        </a:spcAft>
        <a:defRPr sz="4400">
          <a:solidFill>
            <a:schemeClr val="tx1"/>
          </a:solidFill>
          <a:latin typeface="Calibri" pitchFamily="-52" charset="0"/>
          <a:ea typeface="ＭＳ Ｐゴシック" pitchFamily="-52" charset="-128"/>
        </a:defRPr>
      </a:lvl8pPr>
      <a:lvl9pPr marL="1828800" algn="ctr" defTabSz="457200" rtl="0" fontAlgn="base">
        <a:spcBef>
          <a:spcPct val="0"/>
        </a:spcBef>
        <a:spcAft>
          <a:spcPct val="0"/>
        </a:spcAft>
        <a:defRPr sz="4400">
          <a:solidFill>
            <a:schemeClr val="tx1"/>
          </a:solidFill>
          <a:latin typeface="Calibri" pitchFamily="-52" charset="0"/>
          <a:ea typeface="ＭＳ Ｐゴシック" pitchFamily="-5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52" charset="-128"/>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52"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52"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52"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5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mailto:contactcentre@palama.gov.za"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palama.gov.z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alalama presentation_PP 1.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51" name="Title 1"/>
          <p:cNvSpPr txBox="1">
            <a:spLocks/>
          </p:cNvSpPr>
          <p:nvPr/>
        </p:nvSpPr>
        <p:spPr bwMode="auto">
          <a:xfrm>
            <a:off x="685800" y="536575"/>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endParaRPr lang="en-US" sz="3200" b="1" dirty="0" smtClean="0">
              <a:latin typeface="Tahoma" pitchFamily="34" charset="0"/>
              <a:ea typeface="Tahoma" pitchFamily="34" charset="0"/>
              <a:cs typeface="Tahoma" pitchFamily="34" charset="0"/>
            </a:endParaRPr>
          </a:p>
          <a:p>
            <a:pPr algn="ctr" eaLnBrk="1" hangingPunct="1"/>
            <a:r>
              <a:rPr lang="en-US" sz="2800" b="1" dirty="0" smtClean="0">
                <a:latin typeface="Tahoma" pitchFamily="34" charset="0"/>
                <a:ea typeface="Tahoma" pitchFamily="34" charset="0"/>
                <a:cs typeface="Tahoma" pitchFamily="34" charset="0"/>
              </a:rPr>
              <a:t>PALAMA Training Programmes and Courses</a:t>
            </a:r>
            <a:endParaRPr lang="en-US" sz="2800" b="1" dirty="0">
              <a:latin typeface="Tahoma" pitchFamily="34" charset="0"/>
              <a:ea typeface="Tahoma" pitchFamily="34" charset="0"/>
              <a:cs typeface="Tahoma" pitchFamily="34" charset="0"/>
            </a:endParaRPr>
          </a:p>
        </p:txBody>
      </p:sp>
      <p:sp>
        <p:nvSpPr>
          <p:cNvPr id="2052" name="Subtitle 2"/>
          <p:cNvSpPr txBox="1">
            <a:spLocks/>
          </p:cNvSpPr>
          <p:nvPr/>
        </p:nvSpPr>
        <p:spPr bwMode="auto">
          <a:xfrm>
            <a:off x="1229096" y="2552700"/>
            <a:ext cx="6400800"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spcBef>
                <a:spcPct val="20000"/>
              </a:spcBef>
            </a:pPr>
            <a:r>
              <a:rPr lang="en-US" sz="2400" b="1" dirty="0">
                <a:latin typeface="Tahoma" pitchFamily="34" charset="0"/>
                <a:ea typeface="Tahoma" pitchFamily="34" charset="0"/>
                <a:cs typeface="Tahoma" pitchFamily="34" charset="0"/>
              </a:rPr>
              <a:t>P</a:t>
            </a:r>
            <a:r>
              <a:rPr lang="en-US" sz="2400" b="1" dirty="0" smtClean="0">
                <a:latin typeface="Tahoma" pitchFamily="34" charset="0"/>
                <a:ea typeface="Tahoma" pitchFamily="34" charset="0"/>
                <a:cs typeface="Tahoma" pitchFamily="34" charset="0"/>
              </a:rPr>
              <a:t>resentation of PALAMA’s Training Programmes and Courses to </a:t>
            </a:r>
            <a:r>
              <a:rPr lang="en-US" sz="2400" b="1" dirty="0">
                <a:latin typeface="Tahoma" pitchFamily="34" charset="0"/>
                <a:ea typeface="Tahoma" pitchFamily="34" charset="0"/>
                <a:cs typeface="Tahoma" pitchFamily="34" charset="0"/>
              </a:rPr>
              <a:t>ANNUAL CONGRESS OF THE 3rd PUBLIC SECTOR ECONOMISTS’ FORUM</a:t>
            </a:r>
            <a:endParaRPr lang="en-ZA" sz="2400" dirty="0">
              <a:latin typeface="Tahoma" pitchFamily="34" charset="0"/>
              <a:ea typeface="Tahoma" pitchFamily="34" charset="0"/>
              <a:cs typeface="Tahoma" pitchFamily="34" charset="0"/>
            </a:endParaRPr>
          </a:p>
          <a:p>
            <a:pPr algn="ctr" eaLnBrk="1" hangingPunct="1">
              <a:spcBef>
                <a:spcPct val="20000"/>
              </a:spcBef>
              <a:buFont typeface="Arial" charset="0"/>
              <a:buNone/>
            </a:pPr>
            <a:endParaRPr lang="en-US" sz="2400" b="1" dirty="0">
              <a:latin typeface="Tahoma" pitchFamily="34" charset="0"/>
              <a:ea typeface="Tahoma" pitchFamily="34" charset="0"/>
              <a:cs typeface="Tahoma" pitchFamily="34" charset="0"/>
            </a:endParaRPr>
          </a:p>
        </p:txBody>
      </p:sp>
      <p:sp>
        <p:nvSpPr>
          <p:cNvPr id="2053" name="Subtitle 2"/>
          <p:cNvSpPr txBox="1">
            <a:spLocks/>
          </p:cNvSpPr>
          <p:nvPr/>
        </p:nvSpPr>
        <p:spPr bwMode="auto">
          <a:xfrm>
            <a:off x="4973783" y="5888182"/>
            <a:ext cx="3934690" cy="9698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eaLnBrk="1" hangingPunct="1">
              <a:lnSpc>
                <a:spcPct val="90000"/>
              </a:lnSpc>
              <a:spcBef>
                <a:spcPct val="20000"/>
              </a:spcBef>
              <a:buFont typeface="Arial" charset="0"/>
              <a:buNone/>
            </a:pPr>
            <a:r>
              <a:rPr lang="en-US" sz="1400" dirty="0">
                <a:latin typeface="Tahoma" pitchFamily="34" charset="0"/>
                <a:ea typeface="Tahoma" pitchFamily="34" charset="0"/>
                <a:cs typeface="Tahoma" pitchFamily="34" charset="0"/>
              </a:rPr>
              <a:t>Presented </a:t>
            </a:r>
            <a:r>
              <a:rPr lang="en-US" sz="1400" dirty="0" smtClean="0">
                <a:latin typeface="Tahoma" pitchFamily="34" charset="0"/>
                <a:ea typeface="Tahoma" pitchFamily="34" charset="0"/>
                <a:cs typeface="Tahoma" pitchFamily="34" charset="0"/>
              </a:rPr>
              <a:t>by: </a:t>
            </a:r>
            <a:r>
              <a:rPr lang="en-US" sz="1400" dirty="0" err="1" smtClean="0">
                <a:latin typeface="Tahoma" pitchFamily="34" charset="0"/>
                <a:ea typeface="Tahoma" pitchFamily="34" charset="0"/>
                <a:cs typeface="Tahoma" pitchFamily="34" charset="0"/>
              </a:rPr>
              <a:t>Dr</a:t>
            </a:r>
            <a:r>
              <a:rPr lang="en-US" sz="1400" dirty="0" smtClean="0">
                <a:latin typeface="Tahoma" pitchFamily="34" charset="0"/>
                <a:ea typeface="Tahoma" pitchFamily="34" charset="0"/>
                <a:cs typeface="Tahoma" pitchFamily="34" charset="0"/>
              </a:rPr>
              <a:t> Thami Shezi </a:t>
            </a:r>
          </a:p>
          <a:p>
            <a:pPr eaLnBrk="1" hangingPunct="1">
              <a:lnSpc>
                <a:spcPct val="90000"/>
              </a:lnSpc>
              <a:spcBef>
                <a:spcPct val="20000"/>
              </a:spcBef>
              <a:buFont typeface="Arial" charset="0"/>
              <a:buNone/>
            </a:pPr>
            <a:r>
              <a:rPr lang="en-US" sz="1400" dirty="0" smtClean="0">
                <a:latin typeface="Tahoma" pitchFamily="34" charset="0"/>
                <a:ea typeface="Tahoma" pitchFamily="34" charset="0"/>
                <a:cs typeface="Tahoma" pitchFamily="34" charset="0"/>
              </a:rPr>
              <a:t>29 November  2011</a:t>
            </a:r>
          </a:p>
          <a:p>
            <a:pPr eaLnBrk="1" hangingPunct="1">
              <a:lnSpc>
                <a:spcPct val="90000"/>
              </a:lnSpc>
              <a:spcBef>
                <a:spcPct val="20000"/>
              </a:spcBef>
              <a:buFont typeface="Arial" charset="0"/>
              <a:buNone/>
            </a:pPr>
            <a:r>
              <a:rPr lang="en-US" sz="1400" dirty="0" smtClean="0">
                <a:latin typeface="Tahoma" pitchFamily="34" charset="0"/>
                <a:ea typeface="Tahoma" pitchFamily="34" charset="0"/>
                <a:cs typeface="Tahoma" pitchFamily="34" charset="0"/>
              </a:rPr>
              <a:t>Kruger Gate Protea Hotel</a:t>
            </a:r>
            <a:endParaRPr lang="en-US" sz="1400" dirty="0">
              <a:latin typeface="Tahoma" pitchFamily="34" charset="0"/>
              <a:ea typeface="Tahoma" pitchFamily="34" charset="0"/>
              <a:cs typeface="Tahoma" pitchFamily="34" charset="0"/>
            </a:endParaRPr>
          </a:p>
        </p:txBody>
      </p:sp>
      <p:sp>
        <p:nvSpPr>
          <p:cNvPr id="2" name="Slide Number Placeholder 1"/>
          <p:cNvSpPr>
            <a:spLocks noGrp="1"/>
          </p:cNvSpPr>
          <p:nvPr>
            <p:ph type="sldNum" sz="quarter" idx="12"/>
          </p:nvPr>
        </p:nvSpPr>
        <p:spPr/>
        <p:txBody>
          <a:bodyPr/>
          <a:lstStyle/>
          <a:p>
            <a:pPr>
              <a:defRPr/>
            </a:pPr>
            <a:fld id="{089380E5-DC0D-456F-9B8B-31322D0C805B}" type="slidenum">
              <a:rPr lang="en-US" smtClean="0"/>
              <a:pPr>
                <a:defRPr/>
              </a:pPr>
              <a:t>1</a:t>
            </a:fld>
            <a:endParaRPr lang="en-US" dirty="0"/>
          </a:p>
        </p:txBody>
      </p:sp>
    </p:spTree>
    <p:extLst>
      <p:ext uri="{BB962C8B-B14F-4D97-AF65-F5344CB8AC3E}">
        <p14:creationId xmlns="" xmlns:p14="http://schemas.microsoft.com/office/powerpoint/2010/main" val="303336033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519544" y="12072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schemeClr val="bg1"/>
                </a:solidFill>
                <a:latin typeface="Gill Sans" pitchFamily="-52" charset="0"/>
              </a:rPr>
              <a:t>Administration Training </a:t>
            </a:r>
            <a:endParaRPr lang="en-US" sz="2800" b="1" dirty="0">
              <a:solidFill>
                <a:schemeClr val="bg1"/>
              </a:solidFill>
              <a:latin typeface="Gill Sans" pitchFamily="-52"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682799285"/>
              </p:ext>
            </p:extLst>
          </p:nvPr>
        </p:nvGraphicFramePr>
        <p:xfrm>
          <a:off x="0" y="1187052"/>
          <a:ext cx="9144000" cy="4491447"/>
        </p:xfrm>
        <a:graphic>
          <a:graphicData uri="http://schemas.openxmlformats.org/drawingml/2006/table">
            <a:tbl>
              <a:tblPr firstRow="1" bandRow="1">
                <a:tableStyleId>{5C22544A-7EE6-4342-B048-85BDC9FD1C3A}</a:tableStyleId>
              </a:tblPr>
              <a:tblGrid>
                <a:gridCol w="2632364"/>
                <a:gridCol w="1953491"/>
                <a:gridCol w="1510145"/>
                <a:gridCol w="1468582"/>
                <a:gridCol w="1579418"/>
              </a:tblGrid>
              <a:tr h="932693">
                <a:tc>
                  <a:txBody>
                    <a:bodyPr/>
                    <a:lstStyle/>
                    <a:p>
                      <a:pPr algn="ctr"/>
                      <a:r>
                        <a:rPr lang="en-US" sz="1800" dirty="0" smtClean="0">
                          <a:latin typeface="Tahoma" pitchFamily="34" charset="0"/>
                          <a:cs typeface="Tahoma" pitchFamily="34" charset="0"/>
                        </a:rPr>
                        <a:t>Programme/ Course</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Target Audience</a:t>
                      </a:r>
                      <a:endParaRPr lang="en-US" sz="1800" dirty="0">
                        <a:latin typeface="Tahoma" pitchFamily="34" charset="0"/>
                        <a:cs typeface="Tahoma" pitchFamily="34" charset="0"/>
                      </a:endParaRPr>
                    </a:p>
                  </a:txBody>
                  <a:tcPr marL="91443" marR="91443" marT="45679" marB="45679"/>
                </a:tc>
                <a:tc>
                  <a:txBody>
                    <a:bodyPr/>
                    <a:lstStyle/>
                    <a:p>
                      <a:pPr algn="ctr"/>
                      <a:r>
                        <a:rPr lang="en-US" sz="1800" dirty="0" err="1" smtClean="0">
                          <a:latin typeface="Tahoma" pitchFamily="34" charset="0"/>
                          <a:cs typeface="Tahoma" pitchFamily="34" charset="0"/>
                        </a:rPr>
                        <a:t>Accredita</a:t>
                      </a:r>
                      <a:r>
                        <a:rPr lang="en-US" sz="1800" dirty="0" smtClean="0">
                          <a:latin typeface="Tahoma" pitchFamily="34" charset="0"/>
                          <a:cs typeface="Tahoma" pitchFamily="34" charset="0"/>
                        </a:rPr>
                        <a:t>-</a:t>
                      </a:r>
                    </a:p>
                    <a:p>
                      <a:pPr algn="ctr"/>
                      <a:r>
                        <a:rPr lang="en-US" sz="1800" dirty="0" err="1" smtClean="0">
                          <a:latin typeface="Tahoma" pitchFamily="34" charset="0"/>
                          <a:cs typeface="Tahoma" pitchFamily="34" charset="0"/>
                        </a:rPr>
                        <a:t>tion</a:t>
                      </a:r>
                      <a:r>
                        <a:rPr lang="en-US" sz="1800" baseline="0" dirty="0" smtClean="0">
                          <a:latin typeface="Tahoma" pitchFamily="34" charset="0"/>
                          <a:cs typeface="Tahoma" pitchFamily="34" charset="0"/>
                        </a:rPr>
                        <a:t> status</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Duration</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Price (Excl. venue &amp; catering)</a:t>
                      </a:r>
                      <a:endParaRPr lang="en-US" sz="1800" dirty="0" smtClean="0">
                        <a:latin typeface="Tahoma" pitchFamily="34" charset="0"/>
                        <a:cs typeface="Tahoma" pitchFamily="34" charset="0"/>
                      </a:endParaRPr>
                    </a:p>
                    <a:p>
                      <a:pPr algn="ctr"/>
                      <a:endParaRPr lang="en-US" sz="1050" dirty="0"/>
                    </a:p>
                  </a:txBody>
                  <a:tcPr marL="91443" marR="91443" marT="45679" marB="45679"/>
                </a:tc>
              </a:tr>
              <a:tr h="855883">
                <a:tc>
                  <a:txBody>
                    <a:bodyPr/>
                    <a:lstStyle/>
                    <a:p>
                      <a:r>
                        <a:rPr lang="en-US" sz="1600" dirty="0" smtClean="0">
                          <a:latin typeface="Tahoma" pitchFamily="34" charset="0"/>
                          <a:cs typeface="Tahoma" pitchFamily="34" charset="0"/>
                        </a:rPr>
                        <a:t>Project Khaedu</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Middle</a:t>
                      </a:r>
                      <a:r>
                        <a:rPr lang="en-US" sz="1600" baseline="0" dirty="0" smtClean="0">
                          <a:latin typeface="Tahoma" pitchFamily="34" charset="0"/>
                          <a:cs typeface="Tahoma" pitchFamily="34" charset="0"/>
                        </a:rPr>
                        <a:t> and Senior Management</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2 modules of 5 days each = </a:t>
                      </a:r>
                      <a:br>
                        <a:rPr lang="en-US" sz="1600" dirty="0" smtClean="0">
                          <a:latin typeface="Tahoma" pitchFamily="34" charset="0"/>
                          <a:cs typeface="Tahoma" pitchFamily="34" charset="0"/>
                        </a:rPr>
                      </a:br>
                      <a:r>
                        <a:rPr lang="en-US" sz="1600" dirty="0" smtClean="0">
                          <a:latin typeface="Tahoma" pitchFamily="34" charset="0"/>
                          <a:cs typeface="Tahoma" pitchFamily="34" charset="0"/>
                        </a:rPr>
                        <a:t>10 days</a:t>
                      </a:r>
                    </a:p>
                  </a:txBody>
                  <a:tcPr marL="91443" marR="91443" marT="45679" marB="45679"/>
                </a:tc>
                <a:tc>
                  <a:txBody>
                    <a:bodyPr/>
                    <a:lstStyle/>
                    <a:p>
                      <a:r>
                        <a:rPr lang="en-US" sz="1600" dirty="0" smtClean="0">
                          <a:latin typeface="Tahoma" pitchFamily="34" charset="0"/>
                          <a:cs typeface="Tahoma" pitchFamily="34" charset="0"/>
                        </a:rPr>
                        <a:t>R13,</a:t>
                      </a:r>
                      <a:r>
                        <a:rPr lang="en-US" sz="1600" baseline="0" dirty="0" smtClean="0">
                          <a:latin typeface="Tahoma" pitchFamily="34" charset="0"/>
                          <a:cs typeface="Tahoma" pitchFamily="34" charset="0"/>
                        </a:rPr>
                        <a:t> 940.00</a:t>
                      </a:r>
                      <a:endParaRPr lang="en-US" sz="1600" dirty="0">
                        <a:latin typeface="Tahoma" pitchFamily="34" charset="0"/>
                        <a:cs typeface="Tahoma" pitchFamily="34" charset="0"/>
                      </a:endParaRPr>
                    </a:p>
                  </a:txBody>
                  <a:tcPr marL="91443" marR="91443" marT="45679" marB="45679"/>
                </a:tc>
              </a:tr>
              <a:tr h="736614">
                <a:tc>
                  <a:txBody>
                    <a:bodyPr/>
                    <a:lstStyle/>
                    <a:p>
                      <a:r>
                        <a:rPr lang="en-US" sz="1600" dirty="0" smtClean="0">
                          <a:latin typeface="Tahoma" pitchFamily="34" charset="0"/>
                          <a:cs typeface="Tahoma" pitchFamily="34" charset="0"/>
                        </a:rPr>
                        <a:t>Excellent Customer Service for Frontline Staff</a:t>
                      </a:r>
                    </a:p>
                    <a:p>
                      <a:r>
                        <a:rPr lang="en-US" sz="1600" dirty="0" smtClean="0">
                          <a:latin typeface="Tahoma" pitchFamily="34" charset="0"/>
                          <a:cs typeface="Tahoma" pitchFamily="34" charset="0"/>
                        </a:rPr>
                        <a:t>Note:  Soon available as an e-learning course.</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Frontline Staff and supervisors that manage frontline services</a:t>
                      </a: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3 days</a:t>
                      </a:r>
                    </a:p>
                  </a:txBody>
                  <a:tcPr marL="91443" marR="91443" marT="45679" marB="45679"/>
                </a:tc>
                <a:tc>
                  <a:txBody>
                    <a:bodyPr/>
                    <a:lstStyle/>
                    <a:p>
                      <a:r>
                        <a:rPr lang="en-US" sz="1600" dirty="0" smtClean="0">
                          <a:latin typeface="Tahoma" pitchFamily="34" charset="0"/>
                          <a:cs typeface="Tahoma" pitchFamily="34" charset="0"/>
                        </a:rPr>
                        <a:t>R2, 820.00</a:t>
                      </a:r>
                      <a:endParaRPr lang="en-US" sz="1600" dirty="0">
                        <a:latin typeface="Tahoma" pitchFamily="34" charset="0"/>
                        <a:cs typeface="Tahoma" pitchFamily="34" charset="0"/>
                      </a:endParaRPr>
                    </a:p>
                  </a:txBody>
                  <a:tcPr marL="91443" marR="91443" marT="45679" marB="45679"/>
                </a:tc>
              </a:tr>
              <a:tr h="759197">
                <a:tc>
                  <a:txBody>
                    <a:bodyPr/>
                    <a:lstStyle/>
                    <a:p>
                      <a:r>
                        <a:rPr lang="en-US" sz="1600" dirty="0" smtClean="0">
                          <a:latin typeface="Tahoma" pitchFamily="34" charset="0"/>
                          <a:cs typeface="Tahoma" pitchFamily="34" charset="0"/>
                        </a:rPr>
                        <a:t>Diversity Management</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Junior, middle and project managers</a:t>
                      </a: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3 days</a:t>
                      </a:r>
                    </a:p>
                  </a:txBody>
                  <a:tcPr marL="91443" marR="91443" marT="45679" marB="45679"/>
                </a:tc>
                <a:tc>
                  <a:txBody>
                    <a:bodyPr/>
                    <a:lstStyle/>
                    <a:p>
                      <a:r>
                        <a:rPr lang="en-US" sz="1600" dirty="0" smtClean="0">
                          <a:latin typeface="Tahoma" pitchFamily="34" charset="0"/>
                          <a:cs typeface="Tahoma" pitchFamily="34" charset="0"/>
                        </a:rPr>
                        <a:t>R1, 320.00</a:t>
                      </a:r>
                      <a:endParaRPr lang="en-US" sz="1600" dirty="0">
                        <a:latin typeface="Tahoma" pitchFamily="34" charset="0"/>
                        <a:cs typeface="Tahoma" pitchFamily="34" charset="0"/>
                      </a:endParaRPr>
                    </a:p>
                  </a:txBody>
                  <a:tcPr marL="91443" marR="91443" marT="45679" marB="45679"/>
                </a:tc>
              </a:tr>
              <a:tr h="735311">
                <a:tc>
                  <a:txBody>
                    <a:bodyPr/>
                    <a:lstStyle/>
                    <a:p>
                      <a:r>
                        <a:rPr lang="en-US" sz="1600" dirty="0" smtClean="0">
                          <a:latin typeface="Tahoma" pitchFamily="34" charset="0"/>
                          <a:cs typeface="Tahoma" pitchFamily="34" charset="0"/>
                        </a:rPr>
                        <a:t>Promoting Anti-Corruption in the Public Service</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All public sector</a:t>
                      </a:r>
                      <a:r>
                        <a:rPr lang="en-US" sz="1600" baseline="0" dirty="0" smtClean="0">
                          <a:latin typeface="Tahoma" pitchFamily="34" charset="0"/>
                          <a:cs typeface="Tahoma" pitchFamily="34" charset="0"/>
                        </a:rPr>
                        <a:t> employees</a:t>
                      </a: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4 days</a:t>
                      </a:r>
                    </a:p>
                  </a:txBody>
                  <a:tcPr marL="91443" marR="91443" marT="45679" marB="45679"/>
                </a:tc>
                <a:tc>
                  <a:txBody>
                    <a:bodyPr/>
                    <a:lstStyle/>
                    <a:p>
                      <a:r>
                        <a:rPr lang="en-US" sz="1600" dirty="0" smtClean="0">
                          <a:latin typeface="Tahoma" pitchFamily="34" charset="0"/>
                          <a:cs typeface="Tahoma" pitchFamily="34" charset="0"/>
                        </a:rPr>
                        <a:t>R2, 080.00</a:t>
                      </a:r>
                      <a:endParaRPr lang="en-US" sz="1600" dirty="0">
                        <a:latin typeface="Tahoma" pitchFamily="34" charset="0"/>
                        <a:cs typeface="Tahoma" pitchFamily="34" charset="0"/>
                      </a:endParaRPr>
                    </a:p>
                  </a:txBody>
                  <a:tcPr marL="91443" marR="91443" marT="45679" marB="45679"/>
                </a:tc>
              </a:tr>
            </a:tbl>
          </a:graphicData>
        </a:graphic>
      </p:graphicFrame>
    </p:spTree>
    <p:extLst>
      <p:ext uri="{BB962C8B-B14F-4D97-AF65-F5344CB8AC3E}">
        <p14:creationId xmlns="" xmlns:p14="http://schemas.microsoft.com/office/powerpoint/2010/main" val="224779993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519544" y="12072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schemeClr val="bg1"/>
                </a:solidFill>
                <a:latin typeface="Gill Sans" pitchFamily="-52" charset="0"/>
              </a:rPr>
              <a:t>Administration Training (</a:t>
            </a:r>
            <a:r>
              <a:rPr lang="en-US" sz="2800" b="1" dirty="0" err="1" smtClean="0">
                <a:solidFill>
                  <a:schemeClr val="bg1"/>
                </a:solidFill>
                <a:latin typeface="Gill Sans" pitchFamily="-52" charset="0"/>
              </a:rPr>
              <a:t>cont</a:t>
            </a:r>
            <a:r>
              <a:rPr lang="en-US" sz="2800" b="1" dirty="0" smtClean="0">
                <a:solidFill>
                  <a:schemeClr val="bg1"/>
                </a:solidFill>
                <a:latin typeface="Gill Sans" pitchFamily="-52" charset="0"/>
              </a:rPr>
              <a:t>….)</a:t>
            </a:r>
            <a:endParaRPr lang="en-US" sz="2800" b="1" dirty="0">
              <a:solidFill>
                <a:schemeClr val="bg1"/>
              </a:solidFill>
              <a:latin typeface="Gill Sans" pitchFamily="-52"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4156955776"/>
              </p:ext>
            </p:extLst>
          </p:nvPr>
        </p:nvGraphicFramePr>
        <p:xfrm>
          <a:off x="0" y="1187052"/>
          <a:ext cx="9144000" cy="4518332"/>
        </p:xfrm>
        <a:graphic>
          <a:graphicData uri="http://schemas.openxmlformats.org/drawingml/2006/table">
            <a:tbl>
              <a:tblPr firstRow="1" bandRow="1">
                <a:tableStyleId>{5C22544A-7EE6-4342-B048-85BDC9FD1C3A}</a:tableStyleId>
              </a:tblPr>
              <a:tblGrid>
                <a:gridCol w="2632364"/>
                <a:gridCol w="1953491"/>
                <a:gridCol w="1510145"/>
                <a:gridCol w="1468582"/>
                <a:gridCol w="1579418"/>
              </a:tblGrid>
              <a:tr h="932693">
                <a:tc>
                  <a:txBody>
                    <a:bodyPr/>
                    <a:lstStyle/>
                    <a:p>
                      <a:pPr algn="ctr"/>
                      <a:r>
                        <a:rPr lang="en-US" sz="1800" dirty="0" smtClean="0">
                          <a:latin typeface="Tahoma" pitchFamily="34" charset="0"/>
                          <a:cs typeface="Tahoma" pitchFamily="34" charset="0"/>
                        </a:rPr>
                        <a:t>Programme/ Course</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Target Audience</a:t>
                      </a:r>
                      <a:endParaRPr lang="en-US" sz="1800" dirty="0">
                        <a:latin typeface="Tahoma" pitchFamily="34" charset="0"/>
                        <a:cs typeface="Tahoma" pitchFamily="34" charset="0"/>
                      </a:endParaRPr>
                    </a:p>
                  </a:txBody>
                  <a:tcPr marL="91443" marR="91443" marT="45679" marB="45679"/>
                </a:tc>
                <a:tc>
                  <a:txBody>
                    <a:bodyPr/>
                    <a:lstStyle/>
                    <a:p>
                      <a:pPr algn="ctr"/>
                      <a:r>
                        <a:rPr lang="en-US" sz="1800" dirty="0" err="1" smtClean="0">
                          <a:latin typeface="Tahoma" pitchFamily="34" charset="0"/>
                          <a:cs typeface="Tahoma" pitchFamily="34" charset="0"/>
                        </a:rPr>
                        <a:t>Accredita</a:t>
                      </a:r>
                      <a:r>
                        <a:rPr lang="en-US" sz="1800" dirty="0" smtClean="0">
                          <a:latin typeface="Tahoma" pitchFamily="34" charset="0"/>
                          <a:cs typeface="Tahoma" pitchFamily="34" charset="0"/>
                        </a:rPr>
                        <a:t>-</a:t>
                      </a:r>
                    </a:p>
                    <a:p>
                      <a:pPr algn="ctr"/>
                      <a:r>
                        <a:rPr lang="en-US" sz="1800" dirty="0" err="1" smtClean="0">
                          <a:latin typeface="Tahoma" pitchFamily="34" charset="0"/>
                          <a:cs typeface="Tahoma" pitchFamily="34" charset="0"/>
                        </a:rPr>
                        <a:t>tion</a:t>
                      </a:r>
                      <a:r>
                        <a:rPr lang="en-US" sz="1800" baseline="0" dirty="0" smtClean="0">
                          <a:latin typeface="Tahoma" pitchFamily="34" charset="0"/>
                          <a:cs typeface="Tahoma" pitchFamily="34" charset="0"/>
                        </a:rPr>
                        <a:t> status</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Duration</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Price (Excl. venue &amp; catering)</a:t>
                      </a:r>
                      <a:endParaRPr lang="en-US" sz="1800" dirty="0" smtClean="0">
                        <a:latin typeface="Tahoma" pitchFamily="34" charset="0"/>
                        <a:cs typeface="Tahoma" pitchFamily="34" charset="0"/>
                      </a:endParaRPr>
                    </a:p>
                    <a:p>
                      <a:pPr algn="ctr"/>
                      <a:endParaRPr lang="en-US" sz="1050" dirty="0"/>
                    </a:p>
                  </a:txBody>
                  <a:tcPr marL="91443" marR="91443" marT="45679" marB="45679"/>
                </a:tc>
              </a:tr>
              <a:tr h="855883">
                <a:tc>
                  <a:txBody>
                    <a:bodyPr/>
                    <a:lstStyle/>
                    <a:p>
                      <a:r>
                        <a:rPr lang="en-US" sz="1600" dirty="0" smtClean="0">
                          <a:latin typeface="Tahoma" pitchFamily="34" charset="0"/>
                          <a:cs typeface="Tahoma" pitchFamily="34" charset="0"/>
                        </a:rPr>
                        <a:t>Ethics Management for Local Government</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Section 57 managers,</a:t>
                      </a:r>
                      <a:r>
                        <a:rPr lang="en-US" sz="1600" baseline="0" dirty="0" smtClean="0">
                          <a:latin typeface="Tahoma" pitchFamily="34" charset="0"/>
                          <a:cs typeface="Tahoma" pitchFamily="34" charset="0"/>
                        </a:rPr>
                        <a:t> their direct reports and councilors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2 days</a:t>
                      </a:r>
                    </a:p>
                  </a:txBody>
                  <a:tcPr marL="91443" marR="91443" marT="45679" marB="45679"/>
                </a:tc>
                <a:tc>
                  <a:txBody>
                    <a:bodyPr/>
                    <a:lstStyle/>
                    <a:p>
                      <a:r>
                        <a:rPr lang="en-US" sz="1600" dirty="0" smtClean="0">
                          <a:latin typeface="Tahoma" pitchFamily="34" charset="0"/>
                          <a:cs typeface="Tahoma" pitchFamily="34" charset="0"/>
                        </a:rPr>
                        <a:t>R1, 600.00</a:t>
                      </a:r>
                      <a:endParaRPr lang="en-US" sz="1600" dirty="0">
                        <a:latin typeface="Tahoma" pitchFamily="34" charset="0"/>
                        <a:cs typeface="Tahoma" pitchFamily="34" charset="0"/>
                      </a:endParaRPr>
                    </a:p>
                  </a:txBody>
                  <a:tcPr marL="91443" marR="91443" marT="45679" marB="45679"/>
                </a:tc>
              </a:tr>
              <a:tr h="736614">
                <a:tc>
                  <a:txBody>
                    <a:bodyPr/>
                    <a:lstStyle/>
                    <a:p>
                      <a:r>
                        <a:rPr lang="en-US" sz="1600" dirty="0" smtClean="0">
                          <a:latin typeface="Tahoma" pitchFamily="34" charset="0"/>
                          <a:cs typeface="Tahoma" pitchFamily="34" charset="0"/>
                        </a:rPr>
                        <a:t>Mainstreaming</a:t>
                      </a:r>
                      <a:r>
                        <a:rPr lang="en-US" sz="1600" baseline="0" dirty="0" smtClean="0">
                          <a:latin typeface="Tahoma" pitchFamily="34" charset="0"/>
                          <a:cs typeface="Tahoma" pitchFamily="34" charset="0"/>
                        </a:rPr>
                        <a:t> Gender in the Public Service</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Middle and senior managers in the public sector who are strategically</a:t>
                      </a:r>
                      <a:r>
                        <a:rPr lang="en-US" sz="1600" baseline="0" dirty="0" smtClean="0">
                          <a:latin typeface="Tahoma" pitchFamily="34" charset="0"/>
                          <a:cs typeface="Tahoma" pitchFamily="34" charset="0"/>
                        </a:rPr>
                        <a:t> placed to mainstream gender</a:t>
                      </a: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4 days</a:t>
                      </a:r>
                    </a:p>
                  </a:txBody>
                  <a:tcPr marL="91443" marR="91443" marT="45679" marB="45679"/>
                </a:tc>
                <a:tc>
                  <a:txBody>
                    <a:bodyPr/>
                    <a:lstStyle/>
                    <a:p>
                      <a:r>
                        <a:rPr lang="en-US" sz="1600" dirty="0" smtClean="0">
                          <a:latin typeface="Tahoma" pitchFamily="34" charset="0"/>
                          <a:cs typeface="Tahoma" pitchFamily="34" charset="0"/>
                        </a:rPr>
                        <a:t>R2, 080.00</a:t>
                      </a:r>
                      <a:endParaRPr lang="en-US" sz="1600" dirty="0">
                        <a:latin typeface="Tahoma" pitchFamily="34" charset="0"/>
                        <a:cs typeface="Tahoma" pitchFamily="34" charset="0"/>
                      </a:endParaRPr>
                    </a:p>
                  </a:txBody>
                  <a:tcPr marL="91443" marR="91443" marT="45679" marB="45679"/>
                </a:tc>
              </a:tr>
              <a:tr h="759197">
                <a:tc>
                  <a:txBody>
                    <a:bodyPr/>
                    <a:lstStyle/>
                    <a:p>
                      <a:r>
                        <a:rPr lang="en-US" sz="1600" dirty="0" smtClean="0">
                          <a:latin typeface="Tahoma" pitchFamily="34" charset="0"/>
                          <a:cs typeface="Tahoma" pitchFamily="34" charset="0"/>
                        </a:rPr>
                        <a:t>Implementing the PAJA for managers in the Public Sector</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All Public Sector</a:t>
                      </a:r>
                      <a:r>
                        <a:rPr lang="en-US" sz="1600" baseline="0" dirty="0" smtClean="0">
                          <a:latin typeface="Tahoma" pitchFamily="34" charset="0"/>
                          <a:cs typeface="Tahoma" pitchFamily="34" charset="0"/>
                        </a:rPr>
                        <a:t> managers</a:t>
                      </a: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3 days</a:t>
                      </a:r>
                    </a:p>
                  </a:txBody>
                  <a:tcPr marL="91443" marR="91443" marT="45679" marB="45679"/>
                </a:tc>
                <a:tc>
                  <a:txBody>
                    <a:bodyPr/>
                    <a:lstStyle/>
                    <a:p>
                      <a:r>
                        <a:rPr lang="en-US" sz="1600" dirty="0" smtClean="0">
                          <a:latin typeface="Tahoma" pitchFamily="34" charset="0"/>
                          <a:cs typeface="Tahoma" pitchFamily="34" charset="0"/>
                        </a:rPr>
                        <a:t>To</a:t>
                      </a:r>
                      <a:r>
                        <a:rPr lang="en-US" sz="1600" baseline="0" dirty="0" smtClean="0">
                          <a:latin typeface="Tahoma" pitchFamily="34" charset="0"/>
                          <a:cs typeface="Tahoma" pitchFamily="34" charset="0"/>
                        </a:rPr>
                        <a:t> be confirmed</a:t>
                      </a:r>
                      <a:endParaRPr lang="en-US" sz="1600" dirty="0">
                        <a:latin typeface="Tahoma" pitchFamily="34" charset="0"/>
                        <a:cs typeface="Tahoma" pitchFamily="34" charset="0"/>
                      </a:endParaRPr>
                    </a:p>
                  </a:txBody>
                  <a:tcPr marL="91443" marR="91443" marT="45679" marB="45679"/>
                </a:tc>
              </a:tr>
            </a:tbl>
          </a:graphicData>
        </a:graphic>
      </p:graphicFrame>
    </p:spTree>
    <p:extLst>
      <p:ext uri="{BB962C8B-B14F-4D97-AF65-F5344CB8AC3E}">
        <p14:creationId xmlns="" xmlns:p14="http://schemas.microsoft.com/office/powerpoint/2010/main" val="59427378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685800" y="10001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schemeClr val="bg1"/>
                </a:solidFill>
                <a:latin typeface="Tahoma" pitchFamily="34" charset="0"/>
                <a:cs typeface="Tahoma" pitchFamily="34" charset="0"/>
              </a:rPr>
              <a:t>Management Training</a:t>
            </a:r>
            <a:r>
              <a:rPr lang="en-US" sz="2800" b="1" dirty="0" smtClean="0">
                <a:solidFill>
                  <a:schemeClr val="bg1"/>
                </a:solidFill>
                <a:latin typeface="Gill Sans" pitchFamily="-52" charset="0"/>
              </a:rPr>
              <a:t> </a:t>
            </a:r>
            <a:endParaRPr lang="en-US" sz="2800" b="1" dirty="0">
              <a:solidFill>
                <a:schemeClr val="bg1"/>
              </a:solidFill>
              <a:latin typeface="Gill Sans" pitchFamily="-52"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1335139567"/>
              </p:ext>
            </p:extLst>
          </p:nvPr>
        </p:nvGraphicFramePr>
        <p:xfrm>
          <a:off x="1" y="1382280"/>
          <a:ext cx="9083097" cy="4640316"/>
        </p:xfrm>
        <a:graphic>
          <a:graphicData uri="http://schemas.openxmlformats.org/drawingml/2006/table">
            <a:tbl>
              <a:tblPr firstRow="1" bandRow="1">
                <a:tableStyleId>{5C22544A-7EE6-4342-B048-85BDC9FD1C3A}</a:tableStyleId>
              </a:tblPr>
              <a:tblGrid>
                <a:gridCol w="1654030"/>
                <a:gridCol w="2038961"/>
                <a:gridCol w="1917036"/>
                <a:gridCol w="1742759"/>
                <a:gridCol w="1730311"/>
              </a:tblGrid>
              <a:tr h="1049940">
                <a:tc>
                  <a:txBody>
                    <a:bodyPr/>
                    <a:lstStyle/>
                    <a:p>
                      <a:pPr algn="ctr"/>
                      <a:r>
                        <a:rPr lang="en-US" sz="1800" dirty="0" smtClean="0">
                          <a:latin typeface="Tahoma" pitchFamily="34" charset="0"/>
                          <a:cs typeface="Tahoma" pitchFamily="34" charset="0"/>
                        </a:rPr>
                        <a:t>Programme/Course</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Target Audience</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Accreditation</a:t>
                      </a:r>
                      <a:r>
                        <a:rPr lang="en-US" sz="1800" baseline="0" dirty="0" smtClean="0">
                          <a:latin typeface="Tahoma" pitchFamily="34" charset="0"/>
                          <a:cs typeface="Tahoma" pitchFamily="34" charset="0"/>
                        </a:rPr>
                        <a:t> status</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Duration</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Price (Excl. venue &amp; catering</a:t>
                      </a:r>
                      <a:endParaRPr lang="en-US" sz="1800" dirty="0" smtClean="0">
                        <a:latin typeface="Tahoma" pitchFamily="34" charset="0"/>
                        <a:cs typeface="Tahoma" pitchFamily="34" charset="0"/>
                      </a:endParaRPr>
                    </a:p>
                    <a:p>
                      <a:pPr algn="ctr"/>
                      <a:endParaRPr lang="en-US" sz="1050" dirty="0"/>
                    </a:p>
                  </a:txBody>
                  <a:tcPr marL="91443" marR="91443" marT="45679" marB="45679"/>
                </a:tc>
              </a:tr>
              <a:tr h="806360">
                <a:tc>
                  <a:txBody>
                    <a:bodyPr/>
                    <a:lstStyle/>
                    <a:p>
                      <a:r>
                        <a:rPr lang="en-US" sz="1600" dirty="0" smtClean="0">
                          <a:latin typeface="Tahoma" pitchFamily="34" charset="0"/>
                          <a:cs typeface="Tahoma" pitchFamily="34" charset="0"/>
                        </a:rPr>
                        <a:t>Advanced</a:t>
                      </a:r>
                      <a:r>
                        <a:rPr lang="en-US" sz="1600" baseline="0" dirty="0" smtClean="0">
                          <a:latin typeface="Tahoma" pitchFamily="34" charset="0"/>
                          <a:cs typeface="Tahoma" pitchFamily="34" charset="0"/>
                        </a:rPr>
                        <a:t> Acquisition Management</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JMMS Operating</a:t>
                      </a:r>
                      <a:r>
                        <a:rPr lang="en-US" sz="1600" baseline="0" dirty="0" smtClean="0">
                          <a:latin typeface="Tahoma" pitchFamily="34" charset="0"/>
                          <a:cs typeface="Tahoma" pitchFamily="34" charset="0"/>
                        </a:rPr>
                        <a:t> in </a:t>
                      </a:r>
                      <a:r>
                        <a:rPr lang="en-US" sz="1600" dirty="0" smtClean="0">
                          <a:latin typeface="Tahoma" pitchFamily="34" charset="0"/>
                          <a:cs typeface="Tahoma" pitchFamily="34" charset="0"/>
                        </a:rPr>
                        <a:t>SCM</a:t>
                      </a:r>
                      <a:r>
                        <a:rPr lang="en-US" sz="1600" baseline="0" dirty="0" smtClean="0">
                          <a:latin typeface="Tahoma" pitchFamily="34" charset="0"/>
                          <a:cs typeface="Tahoma" pitchFamily="34" charset="0"/>
                        </a:rPr>
                        <a:t> Environments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5 days</a:t>
                      </a:r>
                    </a:p>
                  </a:txBody>
                  <a:tcPr marL="91443" marR="91443" marT="45679" marB="45679"/>
                </a:tc>
                <a:tc>
                  <a:txBody>
                    <a:bodyPr/>
                    <a:lstStyle/>
                    <a:p>
                      <a:r>
                        <a:rPr lang="en-US" sz="1600" dirty="0" smtClean="0">
                          <a:latin typeface="Tahoma" pitchFamily="34" charset="0"/>
                          <a:cs typeface="Tahoma" pitchFamily="34" charset="0"/>
                        </a:rPr>
                        <a:t>R1,</a:t>
                      </a:r>
                      <a:r>
                        <a:rPr lang="en-US" sz="1600" baseline="0" dirty="0" smtClean="0">
                          <a:latin typeface="Tahoma" pitchFamily="34" charset="0"/>
                          <a:cs typeface="Tahoma" pitchFamily="34" charset="0"/>
                        </a:rPr>
                        <a:t> 980.00</a:t>
                      </a:r>
                      <a:endParaRPr lang="en-US" sz="1600" dirty="0">
                        <a:latin typeface="Tahoma" pitchFamily="34" charset="0"/>
                        <a:cs typeface="Tahoma" pitchFamily="34" charset="0"/>
                      </a:endParaRPr>
                    </a:p>
                  </a:txBody>
                  <a:tcPr marL="91443" marR="91443" marT="45679" marB="45679"/>
                </a:tc>
              </a:tr>
              <a:tr h="838191">
                <a:tc>
                  <a:txBody>
                    <a:bodyPr/>
                    <a:lstStyle/>
                    <a:p>
                      <a:r>
                        <a:rPr lang="en-US" sz="1600" dirty="0" smtClean="0">
                          <a:latin typeface="Tahoma" pitchFamily="34" charset="0"/>
                          <a:cs typeface="Tahoma" pitchFamily="34" charset="0"/>
                        </a:rPr>
                        <a:t>Contract Management (MFMA)</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JMMS operating</a:t>
                      </a:r>
                      <a:r>
                        <a:rPr lang="en-US" sz="1600" baseline="0" dirty="0" smtClean="0">
                          <a:latin typeface="Tahoma" pitchFamily="34" charset="0"/>
                          <a:cs typeface="Tahoma" pitchFamily="34" charset="0"/>
                        </a:rPr>
                        <a:t> in </a:t>
                      </a:r>
                      <a:r>
                        <a:rPr lang="en-US" sz="1600" dirty="0" smtClean="0">
                          <a:latin typeface="Tahoma" pitchFamily="34" charset="0"/>
                          <a:cs typeface="Tahoma" pitchFamily="34" charset="0"/>
                        </a:rPr>
                        <a:t>SCM environments in</a:t>
                      </a:r>
                      <a:r>
                        <a:rPr lang="en-US" sz="1600" baseline="0" dirty="0" smtClean="0">
                          <a:latin typeface="Tahoma" pitchFamily="34" charset="0"/>
                          <a:cs typeface="Tahoma" pitchFamily="34" charset="0"/>
                        </a:rPr>
                        <a:t> LG</a:t>
                      </a:r>
                      <a:r>
                        <a:rPr lang="en-US" sz="1600" dirty="0" smtClean="0">
                          <a:latin typeface="Tahoma" pitchFamily="34" charset="0"/>
                          <a:cs typeface="Tahoma" pitchFamily="34" charset="0"/>
                        </a:rPr>
                        <a:t> </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3 days</a:t>
                      </a:r>
                    </a:p>
                  </a:txBody>
                  <a:tcPr marL="91443" marR="91443" marT="45679" marB="45679"/>
                </a:tc>
                <a:tc>
                  <a:txBody>
                    <a:bodyPr/>
                    <a:lstStyle/>
                    <a:p>
                      <a:r>
                        <a:rPr lang="en-US" sz="1600" dirty="0" smtClean="0">
                          <a:latin typeface="Tahoma" pitchFamily="34" charset="0"/>
                          <a:cs typeface="Tahoma" pitchFamily="34" charset="0"/>
                        </a:rPr>
                        <a:t>R</a:t>
                      </a:r>
                      <a:r>
                        <a:rPr lang="en-US" sz="1600" baseline="0" dirty="0" smtClean="0">
                          <a:latin typeface="Tahoma" pitchFamily="34" charset="0"/>
                          <a:cs typeface="Tahoma" pitchFamily="34" charset="0"/>
                        </a:rPr>
                        <a:t> 1, 380.00</a:t>
                      </a:r>
                      <a:endParaRPr lang="en-US" sz="1600" dirty="0">
                        <a:latin typeface="Tahoma" pitchFamily="34" charset="0"/>
                        <a:cs typeface="Tahoma" pitchFamily="34" charset="0"/>
                      </a:endParaRPr>
                    </a:p>
                  </a:txBody>
                  <a:tcPr marL="91443" marR="91443" marT="45679" marB="45679"/>
                </a:tc>
              </a:tr>
              <a:tr h="838191">
                <a:tc>
                  <a:txBody>
                    <a:bodyPr/>
                    <a:lstStyle/>
                    <a:p>
                      <a:r>
                        <a:rPr lang="en-US" sz="1600" dirty="0" smtClean="0">
                          <a:latin typeface="Tahoma" pitchFamily="34" charset="0"/>
                          <a:cs typeface="Tahoma" pitchFamily="34" charset="0"/>
                        </a:rPr>
                        <a:t>Managing HIV</a:t>
                      </a:r>
                      <a:r>
                        <a:rPr lang="en-US" sz="1600" baseline="0" dirty="0" smtClean="0">
                          <a:latin typeface="Tahoma" pitchFamily="34" charset="0"/>
                          <a:cs typeface="Tahoma" pitchFamily="34" charset="0"/>
                        </a:rPr>
                        <a:t> &amp; </a:t>
                      </a:r>
                      <a:r>
                        <a:rPr lang="en-US" sz="1600" dirty="0" smtClean="0">
                          <a:latin typeface="Tahoma" pitchFamily="34" charset="0"/>
                          <a:cs typeface="Tahoma" pitchFamily="34" charset="0"/>
                        </a:rPr>
                        <a:t>AIDS in</a:t>
                      </a:r>
                      <a:r>
                        <a:rPr lang="en-US" sz="1600" baseline="0" dirty="0" smtClean="0">
                          <a:latin typeface="Tahoma" pitchFamily="34" charset="0"/>
                          <a:cs typeface="Tahoma" pitchFamily="34" charset="0"/>
                        </a:rPr>
                        <a:t> the workplace</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Junior &amp; Middle Managers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2 days</a:t>
                      </a: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R 1, 480.00</a:t>
                      </a:r>
                    </a:p>
                    <a:p>
                      <a:endParaRPr lang="en-US" sz="1600" dirty="0">
                        <a:latin typeface="Tahoma" pitchFamily="34" charset="0"/>
                        <a:cs typeface="Tahoma" pitchFamily="34" charset="0"/>
                      </a:endParaRPr>
                    </a:p>
                  </a:txBody>
                  <a:tcPr marL="91443" marR="91443" marT="45679" marB="45679"/>
                </a:tc>
              </a:tr>
              <a:tr h="1042493">
                <a:tc>
                  <a:txBody>
                    <a:bodyPr/>
                    <a:lstStyle/>
                    <a:p>
                      <a:r>
                        <a:rPr lang="en-US" sz="1600" dirty="0" smtClean="0">
                          <a:latin typeface="Tahoma" pitchFamily="34" charset="0"/>
                          <a:cs typeface="Tahoma" pitchFamily="34" charset="0"/>
                        </a:rPr>
                        <a:t>Integrated HIV&amp;AIDS</a:t>
                      </a:r>
                      <a:r>
                        <a:rPr lang="en-US" sz="1600" baseline="0" dirty="0" smtClean="0">
                          <a:latin typeface="Tahoma" pitchFamily="34" charset="0"/>
                          <a:cs typeface="Tahoma" pitchFamily="34" charset="0"/>
                        </a:rPr>
                        <a:t> and TB</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Govt Planners, Managers, HR Officers</a:t>
                      </a:r>
                      <a:r>
                        <a:rPr lang="en-US" sz="1600" baseline="0" dirty="0" smtClean="0">
                          <a:latin typeface="Tahoma" pitchFamily="34" charset="0"/>
                          <a:cs typeface="Tahoma" pitchFamily="34" charset="0"/>
                        </a:rPr>
                        <a:t> &amp; wellness practitioners </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3 days</a:t>
                      </a:r>
                    </a:p>
                    <a:p>
                      <a:endParaRPr lang="en-US" sz="1600" dirty="0" smtClean="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R</a:t>
                      </a:r>
                      <a:r>
                        <a:rPr lang="en-US" sz="1600" baseline="0" dirty="0" smtClean="0">
                          <a:latin typeface="Tahoma" pitchFamily="34" charset="0"/>
                          <a:cs typeface="Tahoma" pitchFamily="34" charset="0"/>
                        </a:rPr>
                        <a:t> 1, 480.00</a:t>
                      </a:r>
                      <a:endParaRPr lang="en-US" sz="1600" dirty="0" smtClean="0">
                        <a:latin typeface="Tahoma" pitchFamily="34" charset="0"/>
                        <a:cs typeface="Tahoma" pitchFamily="34" charset="0"/>
                      </a:endParaRPr>
                    </a:p>
                    <a:p>
                      <a:endParaRPr lang="en-US" sz="1600" dirty="0">
                        <a:latin typeface="Tahoma" pitchFamily="34" charset="0"/>
                        <a:cs typeface="Tahoma" pitchFamily="34" charset="0"/>
                      </a:endParaRPr>
                    </a:p>
                  </a:txBody>
                  <a:tcPr marL="91443" marR="91443" marT="45679" marB="45679"/>
                </a:tc>
              </a:tr>
            </a:tbl>
          </a:graphicData>
        </a:graphic>
      </p:graphicFrame>
    </p:spTree>
    <p:extLst>
      <p:ext uri="{BB962C8B-B14F-4D97-AF65-F5344CB8AC3E}">
        <p14:creationId xmlns="" xmlns:p14="http://schemas.microsoft.com/office/powerpoint/2010/main" val="168118776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685800" y="10001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a:solidFill>
                  <a:schemeClr val="bg1"/>
                </a:solidFill>
                <a:latin typeface="Tahoma" pitchFamily="34" charset="0"/>
                <a:cs typeface="Tahoma" pitchFamily="34" charset="0"/>
              </a:rPr>
              <a:t>M</a:t>
            </a:r>
            <a:r>
              <a:rPr lang="en-US" sz="2800" b="1" dirty="0" smtClean="0">
                <a:solidFill>
                  <a:schemeClr val="bg1"/>
                </a:solidFill>
                <a:latin typeface="Tahoma" pitchFamily="34" charset="0"/>
                <a:cs typeface="Tahoma" pitchFamily="34" charset="0"/>
              </a:rPr>
              <a:t>anagement </a:t>
            </a:r>
            <a:r>
              <a:rPr lang="en-US" sz="2800" b="1" dirty="0">
                <a:solidFill>
                  <a:schemeClr val="bg1"/>
                </a:solidFill>
                <a:latin typeface="Tahoma" pitchFamily="34" charset="0"/>
                <a:cs typeface="Tahoma" pitchFamily="34" charset="0"/>
              </a:rPr>
              <a:t>T</a:t>
            </a:r>
            <a:r>
              <a:rPr lang="en-US" sz="2800" b="1" dirty="0" smtClean="0">
                <a:solidFill>
                  <a:schemeClr val="bg1"/>
                </a:solidFill>
                <a:latin typeface="Tahoma" pitchFamily="34" charset="0"/>
                <a:cs typeface="Tahoma" pitchFamily="34" charset="0"/>
              </a:rPr>
              <a:t>raining (</a:t>
            </a:r>
            <a:r>
              <a:rPr lang="en-US" sz="2800" b="1" dirty="0" err="1" smtClean="0">
                <a:solidFill>
                  <a:schemeClr val="bg1"/>
                </a:solidFill>
                <a:latin typeface="Tahoma" pitchFamily="34" charset="0"/>
                <a:cs typeface="Tahoma" pitchFamily="34" charset="0"/>
              </a:rPr>
              <a:t>cont</a:t>
            </a:r>
            <a:r>
              <a:rPr lang="en-US" sz="2800" b="1" dirty="0" smtClean="0">
                <a:solidFill>
                  <a:schemeClr val="bg1"/>
                </a:solidFill>
                <a:latin typeface="Tahoma" pitchFamily="34" charset="0"/>
                <a:cs typeface="Tahoma" pitchFamily="34" charset="0"/>
              </a:rPr>
              <a:t>…)</a:t>
            </a:r>
            <a:r>
              <a:rPr lang="en-US" sz="2800" b="1" dirty="0" smtClean="0">
                <a:solidFill>
                  <a:schemeClr val="bg1"/>
                </a:solidFill>
                <a:latin typeface="Gill Sans" pitchFamily="-52" charset="0"/>
              </a:rPr>
              <a:t> </a:t>
            </a:r>
            <a:endParaRPr lang="en-US" sz="2800" b="1" dirty="0">
              <a:solidFill>
                <a:schemeClr val="bg1"/>
              </a:solidFill>
              <a:latin typeface="Gill Sans" pitchFamily="-52"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1809057936"/>
              </p:ext>
            </p:extLst>
          </p:nvPr>
        </p:nvGraphicFramePr>
        <p:xfrm>
          <a:off x="0" y="1274619"/>
          <a:ext cx="9144000" cy="4714459"/>
        </p:xfrm>
        <a:graphic>
          <a:graphicData uri="http://schemas.openxmlformats.org/drawingml/2006/table">
            <a:tbl>
              <a:tblPr firstRow="1" bandRow="1">
                <a:tableStyleId>{5C22544A-7EE6-4342-B048-85BDC9FD1C3A}</a:tableStyleId>
              </a:tblPr>
              <a:tblGrid>
                <a:gridCol w="1665120"/>
                <a:gridCol w="2052632"/>
                <a:gridCol w="1929890"/>
                <a:gridCol w="1754445"/>
                <a:gridCol w="1741913"/>
              </a:tblGrid>
              <a:tr h="998070">
                <a:tc>
                  <a:txBody>
                    <a:bodyPr/>
                    <a:lstStyle/>
                    <a:p>
                      <a:pPr algn="ctr"/>
                      <a:r>
                        <a:rPr lang="en-US" sz="1600" dirty="0" smtClean="0">
                          <a:latin typeface="Tahoma" pitchFamily="34" charset="0"/>
                          <a:cs typeface="Tahoma" pitchFamily="34" charset="0"/>
                        </a:rPr>
                        <a:t>Programme/Course</a:t>
                      </a:r>
                      <a:endParaRPr lang="en-US" sz="1600" dirty="0">
                        <a:latin typeface="Tahoma" pitchFamily="34" charset="0"/>
                        <a:cs typeface="Tahoma" pitchFamily="34" charset="0"/>
                      </a:endParaRPr>
                    </a:p>
                  </a:txBody>
                  <a:tcPr marL="91443" marR="91443" marT="45679" marB="45679"/>
                </a:tc>
                <a:tc>
                  <a:txBody>
                    <a:bodyPr/>
                    <a:lstStyle/>
                    <a:p>
                      <a:pPr algn="ctr"/>
                      <a:r>
                        <a:rPr lang="en-US" sz="1600" baseline="0" dirty="0" smtClean="0">
                          <a:latin typeface="Tahoma" pitchFamily="34" charset="0"/>
                          <a:cs typeface="Tahoma" pitchFamily="34" charset="0"/>
                        </a:rPr>
                        <a:t>Target Audience</a:t>
                      </a:r>
                      <a:endParaRPr lang="en-US" sz="1600" dirty="0">
                        <a:latin typeface="Tahoma" pitchFamily="34" charset="0"/>
                        <a:cs typeface="Tahoma" pitchFamily="34" charset="0"/>
                      </a:endParaRPr>
                    </a:p>
                  </a:txBody>
                  <a:tcPr marL="91443" marR="91443" marT="45679" marB="45679"/>
                </a:tc>
                <a:tc>
                  <a:txBody>
                    <a:bodyPr/>
                    <a:lstStyle/>
                    <a:p>
                      <a:pPr algn="ctr"/>
                      <a:r>
                        <a:rPr lang="en-US" sz="1600" dirty="0" smtClean="0">
                          <a:latin typeface="Tahoma" pitchFamily="34" charset="0"/>
                          <a:cs typeface="Tahoma" pitchFamily="34" charset="0"/>
                        </a:rPr>
                        <a:t>Accreditation</a:t>
                      </a:r>
                      <a:r>
                        <a:rPr lang="en-US" sz="1600" baseline="0" dirty="0" smtClean="0">
                          <a:latin typeface="Tahoma" pitchFamily="34" charset="0"/>
                          <a:cs typeface="Tahoma" pitchFamily="34" charset="0"/>
                        </a:rPr>
                        <a:t> status</a:t>
                      </a:r>
                      <a:endParaRPr lang="en-US" sz="1600" dirty="0">
                        <a:latin typeface="Tahoma" pitchFamily="34" charset="0"/>
                        <a:cs typeface="Tahoma" pitchFamily="34" charset="0"/>
                      </a:endParaRPr>
                    </a:p>
                  </a:txBody>
                  <a:tcPr marL="91443" marR="91443" marT="45679" marB="45679"/>
                </a:tc>
                <a:tc>
                  <a:txBody>
                    <a:bodyPr/>
                    <a:lstStyle/>
                    <a:p>
                      <a:pPr algn="ctr"/>
                      <a:r>
                        <a:rPr lang="en-US" sz="1600" dirty="0" smtClean="0">
                          <a:latin typeface="Tahoma" pitchFamily="34" charset="0"/>
                          <a:cs typeface="Tahoma" pitchFamily="34" charset="0"/>
                        </a:rPr>
                        <a:t>Duration</a:t>
                      </a:r>
                      <a:endParaRPr lang="en-US" sz="1600" dirty="0">
                        <a:latin typeface="Tahoma" pitchFamily="34" charset="0"/>
                        <a:cs typeface="Tahoma" pitchFamily="34" charset="0"/>
                      </a:endParaRPr>
                    </a:p>
                  </a:txBody>
                  <a:tcPr marL="91443" marR="91443" marT="45679" marB="45679"/>
                </a:tc>
                <a:tc>
                  <a:txBody>
                    <a:bodyPr/>
                    <a:lstStyle/>
                    <a:p>
                      <a:pPr algn="ctr"/>
                      <a:r>
                        <a:rPr lang="en-US" sz="1600" baseline="0" dirty="0" smtClean="0">
                          <a:latin typeface="Tahoma" pitchFamily="34" charset="0"/>
                          <a:cs typeface="Tahoma" pitchFamily="34" charset="0"/>
                        </a:rPr>
                        <a:t>Price (Excl. venue &amp; catering)</a:t>
                      </a:r>
                      <a:endParaRPr lang="en-US" sz="1600" dirty="0" smtClean="0">
                        <a:latin typeface="Tahoma" pitchFamily="34" charset="0"/>
                        <a:cs typeface="Tahoma" pitchFamily="34" charset="0"/>
                      </a:endParaRPr>
                    </a:p>
                    <a:p>
                      <a:pPr algn="ctr"/>
                      <a:endParaRPr lang="en-US" sz="1000" dirty="0"/>
                    </a:p>
                  </a:txBody>
                  <a:tcPr marL="91443" marR="91443" marT="45679" marB="45679"/>
                </a:tc>
              </a:tr>
              <a:tr h="704626">
                <a:tc>
                  <a:txBody>
                    <a:bodyPr/>
                    <a:lstStyle/>
                    <a:p>
                      <a:r>
                        <a:rPr lang="en-US" sz="1400" dirty="0" smtClean="0">
                          <a:latin typeface="Tahoma" pitchFamily="34" charset="0"/>
                          <a:cs typeface="Tahoma" pitchFamily="34" charset="0"/>
                        </a:rPr>
                        <a:t>Demand Management</a:t>
                      </a:r>
                      <a:endParaRPr lang="en-US" sz="14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latin typeface="Tahoma" pitchFamily="34" charset="0"/>
                          <a:cs typeface="Tahoma" pitchFamily="34" charset="0"/>
                        </a:rPr>
                        <a:t>SCM Practitioners</a:t>
                      </a:r>
                      <a:r>
                        <a:rPr lang="en-US" sz="1400" baseline="0" dirty="0" smtClean="0">
                          <a:latin typeface="Tahoma" pitchFamily="34" charset="0"/>
                          <a:cs typeface="Tahoma" pitchFamily="34" charset="0"/>
                        </a:rPr>
                        <a:t> across all levels</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Non credit bearing</a:t>
                      </a:r>
                      <a:endParaRPr lang="en-US" sz="14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latin typeface="Tahoma" pitchFamily="34" charset="0"/>
                          <a:cs typeface="Tahoma" pitchFamily="34" charset="0"/>
                        </a:rPr>
                        <a:t>3 days</a:t>
                      </a:r>
                    </a:p>
                  </a:txBody>
                  <a:tcPr marL="91443" marR="91443" marT="45679" marB="45679"/>
                </a:tc>
                <a:tc>
                  <a:txBody>
                    <a:bodyPr/>
                    <a:lstStyle/>
                    <a:p>
                      <a:r>
                        <a:rPr lang="en-US" sz="1400" dirty="0" smtClean="0">
                          <a:latin typeface="Tahoma" pitchFamily="34" charset="0"/>
                          <a:cs typeface="Tahoma" pitchFamily="34" charset="0"/>
                        </a:rPr>
                        <a:t>R</a:t>
                      </a:r>
                      <a:r>
                        <a:rPr lang="en-US" sz="1400" baseline="0" dirty="0" smtClean="0">
                          <a:latin typeface="Tahoma" pitchFamily="34" charset="0"/>
                          <a:cs typeface="Tahoma" pitchFamily="34" charset="0"/>
                        </a:rPr>
                        <a:t> 1, 380.00</a:t>
                      </a:r>
                      <a:endParaRPr lang="en-US" sz="1400" dirty="0">
                        <a:latin typeface="Tahoma" pitchFamily="34" charset="0"/>
                        <a:cs typeface="Tahoma" pitchFamily="34" charset="0"/>
                      </a:endParaRPr>
                    </a:p>
                  </a:txBody>
                  <a:tcPr marL="91443" marR="91443" marT="45679" marB="45679"/>
                </a:tc>
              </a:tr>
              <a:tr h="748532">
                <a:tc>
                  <a:txBody>
                    <a:bodyPr/>
                    <a:lstStyle/>
                    <a:p>
                      <a:r>
                        <a:rPr lang="en-US" sz="1400" dirty="0" smtClean="0">
                          <a:latin typeface="Tahoma" pitchFamily="34" charset="0"/>
                          <a:cs typeface="Tahoma" pitchFamily="34" charset="0"/>
                        </a:rPr>
                        <a:t>Hearing Procedure</a:t>
                      </a:r>
                      <a:endParaRPr lang="en-US" sz="14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latin typeface="Tahoma" pitchFamily="34" charset="0"/>
                          <a:cs typeface="Tahoma" pitchFamily="34" charset="0"/>
                        </a:rPr>
                        <a:t>HRM and Labour Relations practitioners</a:t>
                      </a:r>
                    </a:p>
                  </a:txBody>
                  <a:tcPr marL="91443" marR="91443" marT="45679" marB="45679"/>
                </a:tc>
                <a:tc>
                  <a:txBody>
                    <a:bodyPr/>
                    <a:lstStyle/>
                    <a:p>
                      <a:r>
                        <a:rPr lang="en-US" sz="1400" dirty="0" smtClean="0">
                          <a:latin typeface="Tahoma" pitchFamily="34" charset="0"/>
                          <a:cs typeface="Tahoma" pitchFamily="34" charset="0"/>
                        </a:rPr>
                        <a:t>Non credit bearing</a:t>
                      </a:r>
                      <a:endParaRPr lang="en-US" sz="14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latin typeface="Tahoma" pitchFamily="34" charset="0"/>
                          <a:cs typeface="Tahoma" pitchFamily="34" charset="0"/>
                        </a:rPr>
                        <a:t>4 days</a:t>
                      </a:r>
                    </a:p>
                  </a:txBody>
                  <a:tcPr marL="91443" marR="91443" marT="45679" marB="45679"/>
                </a:tc>
                <a:tc>
                  <a:txBody>
                    <a:bodyPr/>
                    <a:lstStyle/>
                    <a:p>
                      <a:r>
                        <a:rPr lang="en-US" sz="1400" dirty="0" smtClean="0">
                          <a:latin typeface="Tahoma" pitchFamily="34" charset="0"/>
                          <a:cs typeface="Tahoma" pitchFamily="34" charset="0"/>
                        </a:rPr>
                        <a:t>R</a:t>
                      </a:r>
                      <a:r>
                        <a:rPr lang="en-US" sz="1400" baseline="0" dirty="0" smtClean="0">
                          <a:latin typeface="Tahoma" pitchFamily="34" charset="0"/>
                          <a:cs typeface="Tahoma" pitchFamily="34" charset="0"/>
                        </a:rPr>
                        <a:t> 3, 046.81</a:t>
                      </a:r>
                      <a:endParaRPr lang="en-US" sz="1400" dirty="0">
                        <a:latin typeface="Tahoma" pitchFamily="34" charset="0"/>
                        <a:cs typeface="Tahoma" pitchFamily="34" charset="0"/>
                      </a:endParaRPr>
                    </a:p>
                  </a:txBody>
                  <a:tcPr marL="91443" marR="91443" marT="45679" marB="45679"/>
                </a:tc>
              </a:tr>
              <a:tr h="563912">
                <a:tc>
                  <a:txBody>
                    <a:bodyPr/>
                    <a:lstStyle/>
                    <a:p>
                      <a:r>
                        <a:rPr lang="en-US" sz="1400" dirty="0" smtClean="0">
                          <a:latin typeface="Tahoma" pitchFamily="34" charset="0"/>
                          <a:cs typeface="Tahoma" pitchFamily="34" charset="0"/>
                        </a:rPr>
                        <a:t>HR Planning</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HRD &amp; Labour</a:t>
                      </a:r>
                      <a:r>
                        <a:rPr lang="en-US" sz="1400" baseline="0" dirty="0" smtClean="0">
                          <a:latin typeface="Tahoma" pitchFamily="34" charset="0"/>
                          <a:cs typeface="Tahoma" pitchFamily="34" charset="0"/>
                        </a:rPr>
                        <a:t> Managers</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Non credit bearing</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5 days</a:t>
                      </a:r>
                    </a:p>
                  </a:txBody>
                  <a:tcPr marL="91443" marR="91443" marT="45679" marB="45679"/>
                </a:tc>
                <a:tc>
                  <a:txBody>
                    <a:bodyPr/>
                    <a:lstStyle/>
                    <a:p>
                      <a:r>
                        <a:rPr lang="en-US" sz="1400" dirty="0" smtClean="0">
                          <a:latin typeface="Tahoma" pitchFamily="34" charset="0"/>
                          <a:cs typeface="Tahoma" pitchFamily="34" charset="0"/>
                        </a:rPr>
                        <a:t>R</a:t>
                      </a:r>
                      <a:r>
                        <a:rPr lang="en-US" sz="1400" baseline="0" dirty="0" smtClean="0">
                          <a:latin typeface="Tahoma" pitchFamily="34" charset="0"/>
                          <a:cs typeface="Tahoma" pitchFamily="34" charset="0"/>
                        </a:rPr>
                        <a:t> 4, 276.72</a:t>
                      </a:r>
                      <a:endParaRPr lang="en-US" sz="1400" dirty="0">
                        <a:latin typeface="Tahoma" pitchFamily="34" charset="0"/>
                        <a:cs typeface="Tahoma" pitchFamily="34" charset="0"/>
                      </a:endParaRPr>
                    </a:p>
                  </a:txBody>
                  <a:tcPr marL="91443" marR="91443" marT="45679" marB="45679"/>
                </a:tc>
              </a:tr>
              <a:tr h="732441">
                <a:tc>
                  <a:txBody>
                    <a:bodyPr/>
                    <a:lstStyle/>
                    <a:p>
                      <a:r>
                        <a:rPr lang="en-US" sz="1400" dirty="0" smtClean="0">
                          <a:latin typeface="Tahoma" pitchFamily="34" charset="0"/>
                          <a:cs typeface="Tahoma" pitchFamily="34" charset="0"/>
                        </a:rPr>
                        <a:t>Intro to HR Management</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HR Practitioners &amp; Managers</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Non credit bearing</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5 days</a:t>
                      </a:r>
                    </a:p>
                  </a:txBody>
                  <a:tcPr marL="91443" marR="91443" marT="45679" marB="45679"/>
                </a:tc>
                <a:tc>
                  <a:txBody>
                    <a:bodyPr/>
                    <a:lstStyle/>
                    <a:p>
                      <a:r>
                        <a:rPr lang="en-US" sz="1400" dirty="0" smtClean="0">
                          <a:latin typeface="Tahoma" pitchFamily="34" charset="0"/>
                          <a:cs typeface="Tahoma" pitchFamily="34" charset="0"/>
                        </a:rPr>
                        <a:t>R</a:t>
                      </a:r>
                      <a:r>
                        <a:rPr lang="en-US" sz="1400" baseline="0" dirty="0" smtClean="0">
                          <a:latin typeface="Tahoma" pitchFamily="34" charset="0"/>
                          <a:cs typeface="Tahoma" pitchFamily="34" charset="0"/>
                        </a:rPr>
                        <a:t> 3, 808.57</a:t>
                      </a:r>
                      <a:endParaRPr lang="en-US" sz="1400" dirty="0">
                        <a:latin typeface="Tahoma" pitchFamily="34" charset="0"/>
                        <a:cs typeface="Tahoma" pitchFamily="34" charset="0"/>
                      </a:endParaRPr>
                    </a:p>
                  </a:txBody>
                  <a:tcPr marL="91443" marR="91443" marT="45679" marB="45679"/>
                </a:tc>
              </a:tr>
              <a:tr h="966878">
                <a:tc>
                  <a:txBody>
                    <a:bodyPr/>
                    <a:lstStyle/>
                    <a:p>
                      <a:r>
                        <a:rPr lang="en-US" sz="1400" dirty="0" smtClean="0">
                          <a:latin typeface="Tahoma" pitchFamily="34" charset="0"/>
                          <a:cs typeface="Tahoma" pitchFamily="34" charset="0"/>
                        </a:rPr>
                        <a:t>Designing</a:t>
                      </a:r>
                      <a:r>
                        <a:rPr lang="en-US" sz="1400" baseline="0" dirty="0" smtClean="0">
                          <a:latin typeface="Tahoma" pitchFamily="34" charset="0"/>
                          <a:cs typeface="Tahoma" pitchFamily="34" charset="0"/>
                        </a:rPr>
                        <a:t> Curr &amp; Learning Materials for PS</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PS responsible for curriculum &amp; materials design </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Credit bearing</a:t>
                      </a:r>
                      <a:endParaRPr lang="en-US" sz="1400" dirty="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8 days (2 modules presented over 4</a:t>
                      </a:r>
                      <a:r>
                        <a:rPr lang="en-US" sz="1400" baseline="0" dirty="0" smtClean="0">
                          <a:latin typeface="Tahoma" pitchFamily="34" charset="0"/>
                          <a:cs typeface="Tahoma" pitchFamily="34" charset="0"/>
                        </a:rPr>
                        <a:t> days)</a:t>
                      </a:r>
                      <a:endParaRPr lang="en-US" sz="1400" dirty="0" smtClean="0">
                        <a:latin typeface="Tahoma" pitchFamily="34" charset="0"/>
                        <a:cs typeface="Tahoma" pitchFamily="34" charset="0"/>
                      </a:endParaRPr>
                    </a:p>
                  </a:txBody>
                  <a:tcPr marL="91443" marR="91443" marT="45679" marB="45679"/>
                </a:tc>
                <a:tc>
                  <a:txBody>
                    <a:bodyPr/>
                    <a:lstStyle/>
                    <a:p>
                      <a:r>
                        <a:rPr lang="en-US" sz="1400" dirty="0" smtClean="0">
                          <a:latin typeface="Tahoma" pitchFamily="34" charset="0"/>
                          <a:cs typeface="Tahoma" pitchFamily="34" charset="0"/>
                        </a:rPr>
                        <a:t>R 4, 400.00</a:t>
                      </a:r>
                      <a:endParaRPr lang="en-US" sz="1400" dirty="0">
                        <a:latin typeface="Tahoma" pitchFamily="34" charset="0"/>
                        <a:cs typeface="Tahoma" pitchFamily="34" charset="0"/>
                      </a:endParaRPr>
                    </a:p>
                  </a:txBody>
                  <a:tcPr marL="91443" marR="91443" marT="45679" marB="45679"/>
                </a:tc>
              </a:tr>
            </a:tbl>
          </a:graphicData>
        </a:graphic>
      </p:graphicFrame>
    </p:spTree>
    <p:extLst>
      <p:ext uri="{BB962C8B-B14F-4D97-AF65-F5344CB8AC3E}">
        <p14:creationId xmlns="" xmlns:p14="http://schemas.microsoft.com/office/powerpoint/2010/main" val="3266049828"/>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685800" y="10001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a:solidFill>
                  <a:schemeClr val="bg1"/>
                </a:solidFill>
                <a:latin typeface="Tahoma" pitchFamily="34" charset="0"/>
                <a:cs typeface="Tahoma" pitchFamily="34" charset="0"/>
              </a:rPr>
              <a:t>M</a:t>
            </a:r>
            <a:r>
              <a:rPr lang="en-US" sz="2800" b="1" dirty="0" smtClean="0">
                <a:solidFill>
                  <a:schemeClr val="bg1"/>
                </a:solidFill>
                <a:latin typeface="Tahoma" pitchFamily="34" charset="0"/>
                <a:cs typeface="Tahoma" pitchFamily="34" charset="0"/>
              </a:rPr>
              <a:t>anagement </a:t>
            </a:r>
            <a:r>
              <a:rPr lang="en-US" sz="2800" b="1" dirty="0">
                <a:solidFill>
                  <a:schemeClr val="bg1"/>
                </a:solidFill>
                <a:latin typeface="Tahoma" pitchFamily="34" charset="0"/>
                <a:cs typeface="Tahoma" pitchFamily="34" charset="0"/>
              </a:rPr>
              <a:t>T</a:t>
            </a:r>
            <a:r>
              <a:rPr lang="en-US" sz="2800" b="1" dirty="0" smtClean="0">
                <a:solidFill>
                  <a:schemeClr val="bg1"/>
                </a:solidFill>
                <a:latin typeface="Tahoma" pitchFamily="34" charset="0"/>
                <a:cs typeface="Tahoma" pitchFamily="34" charset="0"/>
              </a:rPr>
              <a:t>raining (</a:t>
            </a:r>
            <a:r>
              <a:rPr lang="en-US" sz="2800" b="1" dirty="0" err="1" smtClean="0">
                <a:solidFill>
                  <a:schemeClr val="bg1"/>
                </a:solidFill>
                <a:latin typeface="Tahoma" pitchFamily="34" charset="0"/>
                <a:cs typeface="Tahoma" pitchFamily="34" charset="0"/>
              </a:rPr>
              <a:t>cont</a:t>
            </a:r>
            <a:r>
              <a:rPr lang="en-US" sz="2800" b="1" dirty="0" smtClean="0">
                <a:solidFill>
                  <a:schemeClr val="bg1"/>
                </a:solidFill>
                <a:latin typeface="Tahoma" pitchFamily="34" charset="0"/>
                <a:cs typeface="Tahoma" pitchFamily="34" charset="0"/>
              </a:rPr>
              <a:t>…)</a:t>
            </a:r>
            <a:r>
              <a:rPr lang="en-US" sz="2800" b="1" dirty="0" smtClean="0">
                <a:solidFill>
                  <a:schemeClr val="bg1"/>
                </a:solidFill>
                <a:latin typeface="Gill Sans" pitchFamily="-52" charset="0"/>
              </a:rPr>
              <a:t> </a:t>
            </a:r>
            <a:endParaRPr lang="en-US" sz="2800" b="1" dirty="0">
              <a:solidFill>
                <a:schemeClr val="bg1"/>
              </a:solidFill>
              <a:latin typeface="Gill Sans" pitchFamily="-52"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1868962330"/>
              </p:ext>
            </p:extLst>
          </p:nvPr>
        </p:nvGraphicFramePr>
        <p:xfrm>
          <a:off x="379556" y="1382280"/>
          <a:ext cx="8384887" cy="3417428"/>
        </p:xfrm>
        <a:graphic>
          <a:graphicData uri="http://schemas.openxmlformats.org/drawingml/2006/table">
            <a:tbl>
              <a:tblPr firstRow="1" bandRow="1">
                <a:tableStyleId>{5C22544A-7EE6-4342-B048-85BDC9FD1C3A}</a:tableStyleId>
              </a:tblPr>
              <a:tblGrid>
                <a:gridCol w="1526886"/>
                <a:gridCol w="1882228"/>
                <a:gridCol w="1769675"/>
                <a:gridCol w="1608795"/>
                <a:gridCol w="1597303"/>
              </a:tblGrid>
              <a:tr h="825097">
                <a:tc>
                  <a:txBody>
                    <a:bodyPr/>
                    <a:lstStyle/>
                    <a:p>
                      <a:pPr algn="ctr"/>
                      <a:r>
                        <a:rPr lang="en-US" sz="1800" dirty="0" smtClean="0">
                          <a:latin typeface="Tahoma" pitchFamily="34" charset="0"/>
                          <a:cs typeface="Tahoma" pitchFamily="34" charset="0"/>
                        </a:rPr>
                        <a:t>Programme/Course</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Target Audience</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Accreditation</a:t>
                      </a:r>
                      <a:r>
                        <a:rPr lang="en-US" sz="1800" baseline="0" dirty="0" smtClean="0">
                          <a:latin typeface="Tahoma" pitchFamily="34" charset="0"/>
                          <a:cs typeface="Tahoma" pitchFamily="34" charset="0"/>
                        </a:rPr>
                        <a:t> status</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Duration</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Price (Excl. venue &amp; catering)</a:t>
                      </a:r>
                      <a:endParaRPr lang="en-US" sz="1800" dirty="0" smtClean="0">
                        <a:latin typeface="Tahoma" pitchFamily="34" charset="0"/>
                        <a:cs typeface="Tahoma" pitchFamily="34" charset="0"/>
                      </a:endParaRPr>
                    </a:p>
                    <a:p>
                      <a:pPr algn="ctr"/>
                      <a:endParaRPr lang="en-US" sz="1050" dirty="0"/>
                    </a:p>
                  </a:txBody>
                  <a:tcPr marL="91443" marR="91443" marT="45679" marB="45679"/>
                </a:tc>
              </a:tr>
              <a:tr h="825097">
                <a:tc>
                  <a:txBody>
                    <a:bodyPr/>
                    <a:lstStyle/>
                    <a:p>
                      <a:r>
                        <a:rPr lang="en-US" sz="1600" dirty="0" smtClean="0">
                          <a:latin typeface="Tahoma" pitchFamily="34" charset="0"/>
                          <a:cs typeface="Tahoma" pitchFamily="34" charset="0"/>
                        </a:rPr>
                        <a:t>Programme for M&amp;E practitioners</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M&amp;E practitioners &amp; Managers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Offered in 4 blocks of 2 to 6 days each</a:t>
                      </a:r>
                    </a:p>
                  </a:txBody>
                  <a:tcPr marL="91443" marR="91443" marT="45679" marB="45679"/>
                </a:tc>
                <a:tc>
                  <a:txBody>
                    <a:bodyPr/>
                    <a:lstStyle/>
                    <a:p>
                      <a:r>
                        <a:rPr lang="en-US" sz="1600" dirty="0" smtClean="0">
                          <a:latin typeface="Tahoma" pitchFamily="34" charset="0"/>
                          <a:cs typeface="Tahoma" pitchFamily="34" charset="0"/>
                        </a:rPr>
                        <a:t>Price</a:t>
                      </a:r>
                      <a:r>
                        <a:rPr lang="en-US" sz="1600" baseline="0" dirty="0" smtClean="0">
                          <a:latin typeface="Tahoma" pitchFamily="34" charset="0"/>
                          <a:cs typeface="Tahoma" pitchFamily="34" charset="0"/>
                        </a:rPr>
                        <a:t> range:</a:t>
                      </a:r>
                    </a:p>
                    <a:p>
                      <a:r>
                        <a:rPr lang="en-US" sz="1600" baseline="0" dirty="0" smtClean="0">
                          <a:latin typeface="Tahoma" pitchFamily="34" charset="0"/>
                          <a:cs typeface="Tahoma" pitchFamily="34" charset="0"/>
                        </a:rPr>
                        <a:t>R 1,770.00  - </a:t>
                      </a:r>
                    </a:p>
                    <a:p>
                      <a:r>
                        <a:rPr lang="en-US" sz="1600" baseline="0" dirty="0" smtClean="0">
                          <a:latin typeface="Tahoma" pitchFamily="34" charset="0"/>
                          <a:cs typeface="Tahoma" pitchFamily="34" charset="0"/>
                        </a:rPr>
                        <a:t>R 2, 062.00</a:t>
                      </a:r>
                      <a:endParaRPr lang="en-US" sz="1600" dirty="0">
                        <a:latin typeface="Tahoma" pitchFamily="34" charset="0"/>
                        <a:cs typeface="Tahoma" pitchFamily="34" charset="0"/>
                      </a:endParaRPr>
                    </a:p>
                  </a:txBody>
                  <a:tcPr marL="91443" marR="91443" marT="45679" marB="45679"/>
                </a:tc>
              </a:tr>
              <a:tr h="660325">
                <a:tc>
                  <a:txBody>
                    <a:bodyPr/>
                    <a:lstStyle/>
                    <a:p>
                      <a:r>
                        <a:rPr lang="en-US" sz="1600" dirty="0" smtClean="0">
                          <a:latin typeface="Tahoma" pitchFamily="34" charset="0"/>
                          <a:cs typeface="Tahoma" pitchFamily="34" charset="0"/>
                        </a:rPr>
                        <a:t>Core &amp; Job Descriptions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HRD</a:t>
                      </a:r>
                      <a:r>
                        <a:rPr lang="en-US" sz="1600" baseline="0" dirty="0" smtClean="0">
                          <a:latin typeface="Tahoma" pitchFamily="34" charset="0"/>
                          <a:cs typeface="Tahoma" pitchFamily="34" charset="0"/>
                        </a:rPr>
                        <a:t> Practitioners and Managers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2 days</a:t>
                      </a:r>
                    </a:p>
                  </a:txBody>
                  <a:tcPr marL="91443" marR="91443" marT="45679" marB="45679"/>
                </a:tc>
                <a:tc>
                  <a:txBody>
                    <a:bodyPr/>
                    <a:lstStyle/>
                    <a:p>
                      <a:r>
                        <a:rPr lang="en-US" sz="1600" dirty="0" smtClean="0">
                          <a:latin typeface="Tahoma" pitchFamily="34" charset="0"/>
                          <a:cs typeface="Tahoma" pitchFamily="34" charset="0"/>
                        </a:rPr>
                        <a:t>R</a:t>
                      </a:r>
                      <a:r>
                        <a:rPr lang="en-US" sz="1600" baseline="0" dirty="0" smtClean="0">
                          <a:latin typeface="Tahoma" pitchFamily="34" charset="0"/>
                          <a:cs typeface="Tahoma" pitchFamily="34" charset="0"/>
                        </a:rPr>
                        <a:t> 1, 314.87</a:t>
                      </a:r>
                      <a:endParaRPr lang="en-US" sz="1600" dirty="0">
                        <a:latin typeface="Tahoma" pitchFamily="34" charset="0"/>
                        <a:cs typeface="Tahoma" pitchFamily="34" charset="0"/>
                      </a:endParaRPr>
                    </a:p>
                  </a:txBody>
                  <a:tcPr marL="91443" marR="91443" marT="45679" marB="45679"/>
                </a:tc>
              </a:tr>
              <a:tr h="857668">
                <a:tc>
                  <a:txBody>
                    <a:bodyPr/>
                    <a:lstStyle/>
                    <a:p>
                      <a:r>
                        <a:rPr lang="en-US" sz="1600" dirty="0" smtClean="0">
                          <a:latin typeface="Tahoma" pitchFamily="34" charset="0"/>
                          <a:cs typeface="Tahoma" pitchFamily="34" charset="0"/>
                        </a:rPr>
                        <a:t>JE Initial</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Public servants managing</a:t>
                      </a:r>
                      <a:r>
                        <a:rPr lang="en-US" sz="1600" baseline="0" dirty="0" smtClean="0">
                          <a:latin typeface="Tahoma" pitchFamily="34" charset="0"/>
                          <a:cs typeface="Tahoma" pitchFamily="34" charset="0"/>
                        </a:rPr>
                        <a:t> job evaluation</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5 days</a:t>
                      </a:r>
                    </a:p>
                  </a:txBody>
                  <a:tcPr marL="91443" marR="91443" marT="45679" marB="45679"/>
                </a:tc>
                <a:tc>
                  <a:txBody>
                    <a:bodyPr/>
                    <a:lstStyle/>
                    <a:p>
                      <a:r>
                        <a:rPr lang="en-US" sz="1600" dirty="0" smtClean="0">
                          <a:latin typeface="Tahoma" pitchFamily="34" charset="0"/>
                          <a:cs typeface="Tahoma" pitchFamily="34" charset="0"/>
                        </a:rPr>
                        <a:t>R</a:t>
                      </a:r>
                      <a:r>
                        <a:rPr lang="en-US" sz="1600" baseline="0" dirty="0" smtClean="0">
                          <a:latin typeface="Tahoma" pitchFamily="34" charset="0"/>
                          <a:cs typeface="Tahoma" pitchFamily="34" charset="0"/>
                        </a:rPr>
                        <a:t> 3, 015.97</a:t>
                      </a:r>
                      <a:endParaRPr lang="en-US" sz="1600" dirty="0">
                        <a:latin typeface="Tahoma" pitchFamily="34" charset="0"/>
                        <a:cs typeface="Tahoma" pitchFamily="34" charset="0"/>
                      </a:endParaRPr>
                    </a:p>
                  </a:txBody>
                  <a:tcPr marL="91443" marR="91443" marT="45679" marB="45679"/>
                </a:tc>
              </a:tr>
            </a:tbl>
          </a:graphicData>
        </a:graphic>
      </p:graphicFrame>
    </p:spTree>
    <p:extLst>
      <p:ext uri="{BB962C8B-B14F-4D97-AF65-F5344CB8AC3E}">
        <p14:creationId xmlns="" xmlns:p14="http://schemas.microsoft.com/office/powerpoint/2010/main" val="2170717738"/>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685800" y="10001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a:solidFill>
                  <a:schemeClr val="bg1"/>
                </a:solidFill>
                <a:latin typeface="Tahoma" pitchFamily="34" charset="0"/>
                <a:cs typeface="Tahoma" pitchFamily="34" charset="0"/>
              </a:rPr>
              <a:t>M</a:t>
            </a:r>
            <a:r>
              <a:rPr lang="en-US" sz="2800" b="1" dirty="0" smtClean="0">
                <a:solidFill>
                  <a:schemeClr val="bg1"/>
                </a:solidFill>
                <a:latin typeface="Tahoma" pitchFamily="34" charset="0"/>
                <a:cs typeface="Tahoma" pitchFamily="34" charset="0"/>
              </a:rPr>
              <a:t>anagement </a:t>
            </a:r>
            <a:r>
              <a:rPr lang="en-US" sz="2800" b="1" dirty="0">
                <a:solidFill>
                  <a:schemeClr val="bg1"/>
                </a:solidFill>
                <a:latin typeface="Tahoma" pitchFamily="34" charset="0"/>
                <a:cs typeface="Tahoma" pitchFamily="34" charset="0"/>
              </a:rPr>
              <a:t>T</a:t>
            </a:r>
            <a:r>
              <a:rPr lang="en-US" sz="2800" b="1" dirty="0" smtClean="0">
                <a:solidFill>
                  <a:schemeClr val="bg1"/>
                </a:solidFill>
                <a:latin typeface="Tahoma" pitchFamily="34" charset="0"/>
                <a:cs typeface="Tahoma" pitchFamily="34" charset="0"/>
              </a:rPr>
              <a:t>raining (</a:t>
            </a:r>
            <a:r>
              <a:rPr lang="en-US" sz="2800" b="1" dirty="0" err="1" smtClean="0">
                <a:solidFill>
                  <a:schemeClr val="bg1"/>
                </a:solidFill>
                <a:latin typeface="Tahoma" pitchFamily="34" charset="0"/>
                <a:cs typeface="Tahoma" pitchFamily="34" charset="0"/>
              </a:rPr>
              <a:t>cont</a:t>
            </a:r>
            <a:r>
              <a:rPr lang="en-US" sz="2800" b="1" dirty="0" smtClean="0">
                <a:solidFill>
                  <a:schemeClr val="bg1"/>
                </a:solidFill>
                <a:latin typeface="Tahoma" pitchFamily="34" charset="0"/>
                <a:cs typeface="Tahoma" pitchFamily="34" charset="0"/>
              </a:rPr>
              <a:t>…)</a:t>
            </a:r>
            <a:r>
              <a:rPr lang="en-US" sz="2800" b="1" dirty="0" smtClean="0">
                <a:solidFill>
                  <a:schemeClr val="bg1"/>
                </a:solidFill>
                <a:latin typeface="Gill Sans" pitchFamily="-52" charset="0"/>
              </a:rPr>
              <a:t> </a:t>
            </a:r>
            <a:endParaRPr lang="en-US" sz="2800" b="1" dirty="0">
              <a:solidFill>
                <a:schemeClr val="bg1"/>
              </a:solidFill>
              <a:latin typeface="Gill Sans" pitchFamily="-52"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680041029"/>
              </p:ext>
            </p:extLst>
          </p:nvPr>
        </p:nvGraphicFramePr>
        <p:xfrm>
          <a:off x="0" y="1382281"/>
          <a:ext cx="9143999" cy="4641449"/>
        </p:xfrm>
        <a:graphic>
          <a:graphicData uri="http://schemas.openxmlformats.org/drawingml/2006/table">
            <a:tbl>
              <a:tblPr firstRow="1" bandRow="1">
                <a:tableStyleId>{5C22544A-7EE6-4342-B048-85BDC9FD1C3A}</a:tableStyleId>
              </a:tblPr>
              <a:tblGrid>
                <a:gridCol w="1665120"/>
                <a:gridCol w="2052633"/>
                <a:gridCol w="1929890"/>
                <a:gridCol w="1754444"/>
                <a:gridCol w="1741912"/>
              </a:tblGrid>
              <a:tr h="1041902">
                <a:tc>
                  <a:txBody>
                    <a:bodyPr/>
                    <a:lstStyle/>
                    <a:p>
                      <a:pPr algn="ctr"/>
                      <a:r>
                        <a:rPr lang="en-US" sz="1800" dirty="0" smtClean="0">
                          <a:latin typeface="Tahoma" pitchFamily="34" charset="0"/>
                          <a:cs typeface="Tahoma" pitchFamily="34" charset="0"/>
                        </a:rPr>
                        <a:t>Programme/Course</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Target Audience</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Accreditation</a:t>
                      </a:r>
                      <a:r>
                        <a:rPr lang="en-US" sz="1800" baseline="0" dirty="0" smtClean="0">
                          <a:latin typeface="Tahoma" pitchFamily="34" charset="0"/>
                          <a:cs typeface="Tahoma" pitchFamily="34" charset="0"/>
                        </a:rPr>
                        <a:t> status</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Duration</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Price (Excl. venue &amp; catering)</a:t>
                      </a:r>
                      <a:endParaRPr lang="en-US" sz="1800" dirty="0" smtClean="0">
                        <a:latin typeface="Tahoma" pitchFamily="34" charset="0"/>
                        <a:cs typeface="Tahoma" pitchFamily="34" charset="0"/>
                      </a:endParaRPr>
                    </a:p>
                    <a:p>
                      <a:pPr algn="ctr"/>
                      <a:endParaRPr lang="en-US" sz="1050" dirty="0"/>
                    </a:p>
                  </a:txBody>
                  <a:tcPr marL="91443" marR="91443" marT="45679" marB="45679"/>
                </a:tc>
              </a:tr>
              <a:tr h="1034512">
                <a:tc>
                  <a:txBody>
                    <a:bodyPr/>
                    <a:lstStyle/>
                    <a:p>
                      <a:r>
                        <a:rPr lang="en-US" sz="1600" dirty="0" smtClean="0">
                          <a:latin typeface="Tahoma" pitchFamily="34" charset="0"/>
                          <a:cs typeface="Tahoma" pitchFamily="34" charset="0"/>
                        </a:rPr>
                        <a:t>SCOA</a:t>
                      </a:r>
                      <a:r>
                        <a:rPr lang="en-US" sz="1600" baseline="0" dirty="0" smtClean="0">
                          <a:latin typeface="Tahoma" pitchFamily="34" charset="0"/>
                          <a:cs typeface="Tahoma" pitchFamily="34" charset="0"/>
                        </a:rPr>
                        <a:t> and ERF for Practitioners &amp; budget managers</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SCOA</a:t>
                      </a:r>
                      <a:r>
                        <a:rPr lang="en-US" sz="1600" baseline="0" dirty="0" smtClean="0">
                          <a:latin typeface="Tahoma" pitchFamily="34" charset="0"/>
                          <a:cs typeface="Tahoma" pitchFamily="34" charset="0"/>
                        </a:rPr>
                        <a:t> &amp; ERF Practitioners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3 days</a:t>
                      </a:r>
                    </a:p>
                  </a:txBody>
                  <a:tcPr marL="91443" marR="91443" marT="45679" marB="45679"/>
                </a:tc>
                <a:tc>
                  <a:txBody>
                    <a:bodyPr/>
                    <a:lstStyle/>
                    <a:p>
                      <a:r>
                        <a:rPr lang="en-US" sz="1600" dirty="0" smtClean="0">
                          <a:latin typeface="Tahoma" pitchFamily="34" charset="0"/>
                          <a:cs typeface="Tahoma" pitchFamily="34" charset="0"/>
                        </a:rPr>
                        <a:t>R 3, 480.00</a:t>
                      </a:r>
                      <a:endParaRPr lang="en-US" sz="1600" dirty="0">
                        <a:latin typeface="Tahoma" pitchFamily="34" charset="0"/>
                        <a:cs typeface="Tahoma" pitchFamily="34" charset="0"/>
                      </a:endParaRPr>
                    </a:p>
                  </a:txBody>
                  <a:tcPr marL="91443" marR="91443" marT="45679" marB="45679"/>
                </a:tc>
              </a:tr>
              <a:tr h="610797">
                <a:tc>
                  <a:txBody>
                    <a:bodyPr/>
                    <a:lstStyle/>
                    <a:p>
                      <a:r>
                        <a:rPr lang="en-US" sz="1600" dirty="0" smtClean="0">
                          <a:latin typeface="Tahoma" pitchFamily="34" charset="0"/>
                          <a:cs typeface="Tahoma" pitchFamily="34" charset="0"/>
                        </a:rPr>
                        <a:t>SCM for Public Service</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JMMS &amp; MMS in SCM environments</a:t>
                      </a:r>
                    </a:p>
                  </a:txBody>
                  <a:tcPr marL="91443" marR="91443" marT="45679" marB="45679"/>
                </a:tc>
                <a:tc>
                  <a:txBody>
                    <a:bodyPr/>
                    <a:lstStyle/>
                    <a:p>
                      <a:r>
                        <a:rPr lang="en-US" sz="1600" dirty="0" smtClean="0">
                          <a:latin typeface="Tahoma" pitchFamily="34" charset="0"/>
                          <a:cs typeface="Tahoma" pitchFamily="34" charset="0"/>
                        </a:rPr>
                        <a:t>Credit</a:t>
                      </a:r>
                      <a:r>
                        <a:rPr lang="en-US" sz="1600" baseline="0" dirty="0" smtClean="0">
                          <a:latin typeface="Tahoma" pitchFamily="34" charset="0"/>
                          <a:cs typeface="Tahoma" pitchFamily="34" charset="0"/>
                        </a:rPr>
                        <a: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5 days</a:t>
                      </a:r>
                    </a:p>
                  </a:txBody>
                  <a:tcPr marL="91443" marR="91443" marT="45679" marB="45679"/>
                </a:tc>
                <a:tc>
                  <a:txBody>
                    <a:bodyPr/>
                    <a:lstStyle/>
                    <a:p>
                      <a:r>
                        <a:rPr lang="en-US" sz="1600" dirty="0" smtClean="0">
                          <a:latin typeface="Tahoma" pitchFamily="34" charset="0"/>
                          <a:cs typeface="Tahoma" pitchFamily="34" charset="0"/>
                        </a:rPr>
                        <a:t>R 2, 560.00</a:t>
                      </a:r>
                      <a:endParaRPr lang="en-US" sz="1600" dirty="0">
                        <a:latin typeface="Tahoma" pitchFamily="34" charset="0"/>
                        <a:cs typeface="Tahoma" pitchFamily="34" charset="0"/>
                      </a:endParaRPr>
                    </a:p>
                  </a:txBody>
                  <a:tcPr marL="91443" marR="91443" marT="45679" marB="45679"/>
                </a:tc>
              </a:tr>
              <a:tr h="798034">
                <a:tc>
                  <a:txBody>
                    <a:bodyPr/>
                    <a:lstStyle/>
                    <a:p>
                      <a:r>
                        <a:rPr lang="en-US" sz="1600" dirty="0" smtClean="0">
                          <a:latin typeface="Tahoma" pitchFamily="34" charset="0"/>
                          <a:cs typeface="Tahoma" pitchFamily="34" charset="0"/>
                        </a:rPr>
                        <a:t>Understanding HIV/ AIDS in the workplace</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General</a:t>
                      </a:r>
                      <a:r>
                        <a:rPr lang="en-US" sz="1600" baseline="0" dirty="0" smtClean="0">
                          <a:latin typeface="Tahoma" pitchFamily="34" charset="0"/>
                          <a:cs typeface="Tahoma" pitchFamily="34" charset="0"/>
                        </a:rPr>
                        <a:t> employees in Public Service</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2 days</a:t>
                      </a:r>
                    </a:p>
                  </a:txBody>
                  <a:tcPr marL="91443" marR="91443" marT="45679" marB="45679"/>
                </a:tc>
                <a:tc>
                  <a:txBody>
                    <a:bodyPr/>
                    <a:lstStyle/>
                    <a:p>
                      <a:r>
                        <a:rPr lang="en-US" sz="1600" dirty="0" smtClean="0">
                          <a:latin typeface="Tahoma" pitchFamily="34" charset="0"/>
                          <a:cs typeface="Tahoma" pitchFamily="34" charset="0"/>
                        </a:rPr>
                        <a:t>R 1, 480.00</a:t>
                      </a:r>
                      <a:endParaRPr lang="en-US" sz="1600" dirty="0">
                        <a:latin typeface="Tahoma" pitchFamily="34" charset="0"/>
                        <a:cs typeface="Tahoma" pitchFamily="34" charset="0"/>
                      </a:endParaRPr>
                    </a:p>
                  </a:txBody>
                  <a:tcPr marL="91443" marR="91443" marT="45679" marB="45679"/>
                </a:tc>
              </a:tr>
              <a:tr h="1034512">
                <a:tc>
                  <a:txBody>
                    <a:bodyPr/>
                    <a:lstStyle/>
                    <a:p>
                      <a:r>
                        <a:rPr lang="en-US" sz="1600" dirty="0" smtClean="0">
                          <a:latin typeface="Tahoma" pitchFamily="34" charset="0"/>
                          <a:cs typeface="Tahoma" pitchFamily="34" charset="0"/>
                        </a:rPr>
                        <a:t>Contract Management (PFMA)</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JMMS </a:t>
                      </a:r>
                      <a:r>
                        <a:rPr lang="en-US" sz="1600" baseline="0" dirty="0" smtClean="0">
                          <a:latin typeface="Tahoma" pitchFamily="34" charset="0"/>
                          <a:cs typeface="Tahoma" pitchFamily="34" charset="0"/>
                        </a:rPr>
                        <a:t>doing SCM work at national &amp; provincial departments</a:t>
                      </a: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3 days</a:t>
                      </a:r>
                    </a:p>
                  </a:txBody>
                  <a:tcPr marL="91443" marR="91443" marT="45679" marB="45679"/>
                </a:tc>
                <a:tc>
                  <a:txBody>
                    <a:bodyPr/>
                    <a:lstStyle/>
                    <a:p>
                      <a:r>
                        <a:rPr lang="en-US" sz="1600" dirty="0" smtClean="0">
                          <a:latin typeface="Tahoma" pitchFamily="34" charset="0"/>
                          <a:cs typeface="Tahoma" pitchFamily="34" charset="0"/>
                        </a:rPr>
                        <a:t>R 1, 380.00 </a:t>
                      </a:r>
                      <a:endParaRPr lang="en-US" sz="1600" dirty="0">
                        <a:latin typeface="Tahoma" pitchFamily="34" charset="0"/>
                        <a:cs typeface="Tahoma" pitchFamily="34" charset="0"/>
                      </a:endParaRPr>
                    </a:p>
                  </a:txBody>
                  <a:tcPr marL="91443" marR="91443" marT="45679" marB="45679"/>
                </a:tc>
              </a:tr>
            </a:tbl>
          </a:graphicData>
        </a:graphic>
      </p:graphicFrame>
    </p:spTree>
    <p:extLst>
      <p:ext uri="{BB962C8B-B14F-4D97-AF65-F5344CB8AC3E}">
        <p14:creationId xmlns="" xmlns:p14="http://schemas.microsoft.com/office/powerpoint/2010/main" val="223549078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685800" y="10001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a:solidFill>
                  <a:schemeClr val="bg1"/>
                </a:solidFill>
                <a:latin typeface="Tahoma" pitchFamily="34" charset="0"/>
                <a:cs typeface="Tahoma" pitchFamily="34" charset="0"/>
              </a:rPr>
              <a:t>M</a:t>
            </a:r>
            <a:r>
              <a:rPr lang="en-US" sz="2800" b="1" dirty="0" smtClean="0">
                <a:solidFill>
                  <a:schemeClr val="bg1"/>
                </a:solidFill>
                <a:latin typeface="Tahoma" pitchFamily="34" charset="0"/>
                <a:cs typeface="Tahoma" pitchFamily="34" charset="0"/>
              </a:rPr>
              <a:t>anagement </a:t>
            </a:r>
            <a:r>
              <a:rPr lang="en-US" sz="2800" b="1" dirty="0">
                <a:solidFill>
                  <a:schemeClr val="bg1"/>
                </a:solidFill>
                <a:latin typeface="Tahoma" pitchFamily="34" charset="0"/>
                <a:cs typeface="Tahoma" pitchFamily="34" charset="0"/>
              </a:rPr>
              <a:t>T</a:t>
            </a:r>
            <a:r>
              <a:rPr lang="en-US" sz="2800" b="1" dirty="0" smtClean="0">
                <a:solidFill>
                  <a:schemeClr val="bg1"/>
                </a:solidFill>
                <a:latin typeface="Tahoma" pitchFamily="34" charset="0"/>
                <a:cs typeface="Tahoma" pitchFamily="34" charset="0"/>
              </a:rPr>
              <a:t>raining (</a:t>
            </a:r>
            <a:r>
              <a:rPr lang="en-US" sz="2800" b="1" dirty="0" err="1" smtClean="0">
                <a:solidFill>
                  <a:schemeClr val="bg1"/>
                </a:solidFill>
                <a:latin typeface="Tahoma" pitchFamily="34" charset="0"/>
                <a:cs typeface="Tahoma" pitchFamily="34" charset="0"/>
              </a:rPr>
              <a:t>cont</a:t>
            </a:r>
            <a:r>
              <a:rPr lang="en-US" sz="2800" b="1" dirty="0" smtClean="0">
                <a:solidFill>
                  <a:schemeClr val="bg1"/>
                </a:solidFill>
                <a:latin typeface="Tahoma" pitchFamily="34" charset="0"/>
                <a:cs typeface="Tahoma" pitchFamily="34" charset="0"/>
              </a:rPr>
              <a:t>…) </a:t>
            </a:r>
            <a:endParaRPr lang="en-US" sz="2800" b="1" dirty="0">
              <a:solidFill>
                <a:schemeClr val="bg1"/>
              </a:solidFill>
              <a:latin typeface="Tahoma" pitchFamily="34" charset="0"/>
              <a:cs typeface="Tahoma" pitchFamily="34"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3770367596"/>
              </p:ext>
            </p:extLst>
          </p:nvPr>
        </p:nvGraphicFramePr>
        <p:xfrm>
          <a:off x="379556" y="1382280"/>
          <a:ext cx="8384887" cy="4242525"/>
        </p:xfrm>
        <a:graphic>
          <a:graphicData uri="http://schemas.openxmlformats.org/drawingml/2006/table">
            <a:tbl>
              <a:tblPr firstRow="1" bandRow="1">
                <a:tableStyleId>{5C22544A-7EE6-4342-B048-85BDC9FD1C3A}</a:tableStyleId>
              </a:tblPr>
              <a:tblGrid>
                <a:gridCol w="1526886"/>
                <a:gridCol w="1882228"/>
                <a:gridCol w="1769675"/>
                <a:gridCol w="1608795"/>
                <a:gridCol w="1597303"/>
              </a:tblGrid>
              <a:tr h="825097">
                <a:tc>
                  <a:txBody>
                    <a:bodyPr/>
                    <a:lstStyle/>
                    <a:p>
                      <a:pPr algn="ctr"/>
                      <a:r>
                        <a:rPr lang="en-US" sz="1800" dirty="0" smtClean="0">
                          <a:latin typeface="Tahoma" pitchFamily="34" charset="0"/>
                          <a:cs typeface="Tahoma" pitchFamily="34" charset="0"/>
                        </a:rPr>
                        <a:t>Programme/Course</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Target Audience</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Accreditation</a:t>
                      </a:r>
                      <a:r>
                        <a:rPr lang="en-US" sz="1800" baseline="0" dirty="0" smtClean="0">
                          <a:latin typeface="Tahoma" pitchFamily="34" charset="0"/>
                          <a:cs typeface="Tahoma" pitchFamily="34" charset="0"/>
                        </a:rPr>
                        <a:t> status</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Duration</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Price (Excl. venue &amp; catering)</a:t>
                      </a:r>
                    </a:p>
                    <a:p>
                      <a:pPr algn="ctr"/>
                      <a:endParaRPr lang="en-US" sz="1050" dirty="0"/>
                    </a:p>
                  </a:txBody>
                  <a:tcPr marL="91443" marR="91443" marT="45679" marB="45679"/>
                </a:tc>
              </a:tr>
              <a:tr h="825097">
                <a:tc>
                  <a:txBody>
                    <a:bodyPr/>
                    <a:lstStyle/>
                    <a:p>
                      <a:r>
                        <a:rPr lang="en-US" sz="1600" dirty="0" smtClean="0">
                          <a:latin typeface="Tahoma" pitchFamily="34" charset="0"/>
                          <a:cs typeface="Tahoma" pitchFamily="34" charset="0"/>
                        </a:rPr>
                        <a:t>JE Follow up</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Public</a:t>
                      </a:r>
                      <a:r>
                        <a:rPr lang="en-US" sz="1600" baseline="0" dirty="0" smtClean="0">
                          <a:latin typeface="Tahoma" pitchFamily="34" charset="0"/>
                          <a:cs typeface="Tahoma" pitchFamily="34" charset="0"/>
                        </a:rPr>
                        <a:t> servants managing job evaluation</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3 days</a:t>
                      </a:r>
                    </a:p>
                  </a:txBody>
                  <a:tcPr marL="91443" marR="91443" marT="45679" marB="45679"/>
                </a:tc>
                <a:tc>
                  <a:txBody>
                    <a:bodyPr/>
                    <a:lstStyle/>
                    <a:p>
                      <a:r>
                        <a:rPr lang="en-US" sz="1600" dirty="0" smtClean="0">
                          <a:latin typeface="Tahoma" pitchFamily="34" charset="0"/>
                          <a:cs typeface="Tahoma" pitchFamily="34" charset="0"/>
                        </a:rPr>
                        <a:t>R</a:t>
                      </a:r>
                      <a:r>
                        <a:rPr lang="en-US" sz="1600" baseline="0" dirty="0" smtClean="0">
                          <a:latin typeface="Tahoma" pitchFamily="34" charset="0"/>
                          <a:cs typeface="Tahoma" pitchFamily="34" charset="0"/>
                        </a:rPr>
                        <a:t> 2, 285.11</a:t>
                      </a:r>
                      <a:endParaRPr lang="en-US" sz="1600" dirty="0">
                        <a:latin typeface="Tahoma" pitchFamily="34" charset="0"/>
                        <a:cs typeface="Tahoma" pitchFamily="34" charset="0"/>
                      </a:endParaRPr>
                    </a:p>
                  </a:txBody>
                  <a:tcPr marL="91443" marR="91443" marT="45679" marB="45679"/>
                </a:tc>
              </a:tr>
              <a:tr h="825097">
                <a:tc>
                  <a:txBody>
                    <a:bodyPr/>
                    <a:lstStyle/>
                    <a:p>
                      <a:r>
                        <a:rPr lang="en-US" sz="1600" dirty="0" smtClean="0">
                          <a:latin typeface="Tahoma" pitchFamily="34" charset="0"/>
                          <a:cs typeface="Tahoma" pitchFamily="34" charset="0"/>
                        </a:rPr>
                        <a:t>JE Panel</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Public servants involved</a:t>
                      </a:r>
                      <a:r>
                        <a:rPr lang="en-US" sz="1600" baseline="0" dirty="0" smtClean="0">
                          <a:latin typeface="Tahoma" pitchFamily="34" charset="0"/>
                          <a:cs typeface="Tahoma" pitchFamily="34" charset="0"/>
                        </a:rPr>
                        <a:t> in job grading decisions</a:t>
                      </a: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2</a:t>
                      </a:r>
                      <a:r>
                        <a:rPr lang="en-US" sz="1600" baseline="0" dirty="0" smtClean="0">
                          <a:latin typeface="Tahoma" pitchFamily="34" charset="0"/>
                          <a:cs typeface="Tahoma" pitchFamily="34" charset="0"/>
                        </a:rPr>
                        <a:t> days</a:t>
                      </a: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R 1, 710.69</a:t>
                      </a:r>
                      <a:endParaRPr lang="en-US" sz="1600" dirty="0">
                        <a:latin typeface="Tahoma" pitchFamily="34" charset="0"/>
                        <a:cs typeface="Tahoma" pitchFamily="34" charset="0"/>
                      </a:endParaRPr>
                    </a:p>
                  </a:txBody>
                  <a:tcPr marL="91443" marR="91443" marT="45679" marB="45679"/>
                </a:tc>
              </a:tr>
              <a:tr h="660325">
                <a:tc>
                  <a:txBody>
                    <a:bodyPr/>
                    <a:lstStyle/>
                    <a:p>
                      <a:r>
                        <a:rPr lang="en-US" sz="1600" dirty="0" smtClean="0">
                          <a:latin typeface="Tahoma" pitchFamily="34" charset="0"/>
                          <a:cs typeface="Tahoma" pitchFamily="34" charset="0"/>
                        </a:rPr>
                        <a:t>Logistics Management</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JMMS operating</a:t>
                      </a:r>
                      <a:r>
                        <a:rPr lang="en-US" sz="1600" baseline="0" dirty="0" smtClean="0">
                          <a:latin typeface="Tahoma" pitchFamily="34" charset="0"/>
                          <a:cs typeface="Tahoma" pitchFamily="34" charset="0"/>
                        </a:rPr>
                        <a:t> in </a:t>
                      </a:r>
                      <a:r>
                        <a:rPr lang="en-US" sz="1600" dirty="0" smtClean="0">
                          <a:latin typeface="Tahoma" pitchFamily="34" charset="0"/>
                          <a:cs typeface="Tahoma" pitchFamily="34" charset="0"/>
                        </a:rPr>
                        <a:t>SCM environments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5 days</a:t>
                      </a:r>
                    </a:p>
                  </a:txBody>
                  <a:tcPr marL="91443" marR="91443" marT="45679" marB="45679"/>
                </a:tc>
                <a:tc>
                  <a:txBody>
                    <a:bodyPr/>
                    <a:lstStyle/>
                    <a:p>
                      <a:r>
                        <a:rPr lang="en-US" sz="1600" dirty="0" smtClean="0">
                          <a:latin typeface="Tahoma" pitchFamily="34" charset="0"/>
                          <a:cs typeface="Tahoma" pitchFamily="34" charset="0"/>
                        </a:rPr>
                        <a:t>R 1,980.00</a:t>
                      </a:r>
                      <a:endParaRPr lang="en-US" sz="1600" dirty="0">
                        <a:latin typeface="Tahoma" pitchFamily="34" charset="0"/>
                        <a:cs typeface="Tahoma" pitchFamily="34" charset="0"/>
                      </a:endParaRPr>
                    </a:p>
                  </a:txBody>
                  <a:tcPr marL="91443" marR="91443" marT="45679" marB="45679"/>
                </a:tc>
              </a:tr>
              <a:tr h="857668">
                <a:tc>
                  <a:txBody>
                    <a:bodyPr/>
                    <a:lstStyle/>
                    <a:p>
                      <a:r>
                        <a:rPr lang="en-US" sz="1600" dirty="0" smtClean="0">
                          <a:latin typeface="Tahoma" pitchFamily="34" charset="0"/>
                          <a:cs typeface="Tahoma" pitchFamily="34" charset="0"/>
                        </a:rPr>
                        <a:t>Municipal</a:t>
                      </a:r>
                      <a:r>
                        <a:rPr lang="en-US" sz="1600" baseline="0" dirty="0" smtClean="0">
                          <a:latin typeface="Tahoma" pitchFamily="34" charset="0"/>
                          <a:cs typeface="Tahoma" pitchFamily="34" charset="0"/>
                        </a:rPr>
                        <a:t> Supply Chain Management</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SCM officials in LG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5 days</a:t>
                      </a:r>
                    </a:p>
                  </a:txBody>
                  <a:tcPr marL="91443" marR="91443" marT="45679" marB="45679"/>
                </a:tc>
                <a:tc>
                  <a:txBody>
                    <a:bodyPr/>
                    <a:lstStyle/>
                    <a:p>
                      <a:r>
                        <a:rPr lang="en-US" sz="1600" dirty="0" smtClean="0">
                          <a:latin typeface="Tahoma" pitchFamily="34" charset="0"/>
                          <a:cs typeface="Tahoma" pitchFamily="34" charset="0"/>
                        </a:rPr>
                        <a:t>R 5, 762.00</a:t>
                      </a:r>
                      <a:endParaRPr lang="en-US" sz="1600" dirty="0">
                        <a:latin typeface="Tahoma" pitchFamily="34" charset="0"/>
                        <a:cs typeface="Tahoma" pitchFamily="34" charset="0"/>
                      </a:endParaRPr>
                    </a:p>
                  </a:txBody>
                  <a:tcPr marL="91443" marR="91443" marT="45679" marB="45679"/>
                </a:tc>
              </a:tr>
            </a:tbl>
          </a:graphicData>
        </a:graphic>
      </p:graphicFrame>
    </p:spTree>
    <p:extLst>
      <p:ext uri="{BB962C8B-B14F-4D97-AF65-F5344CB8AC3E}">
        <p14:creationId xmlns="" xmlns:p14="http://schemas.microsoft.com/office/powerpoint/2010/main" val="248229594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685800" y="10001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a:solidFill>
                  <a:schemeClr val="bg1"/>
                </a:solidFill>
                <a:latin typeface="Tahoma" pitchFamily="34" charset="0"/>
                <a:cs typeface="Tahoma" pitchFamily="34" charset="0"/>
              </a:rPr>
              <a:t>M</a:t>
            </a:r>
            <a:r>
              <a:rPr lang="en-US" sz="2800" b="1" dirty="0" smtClean="0">
                <a:solidFill>
                  <a:schemeClr val="bg1"/>
                </a:solidFill>
                <a:latin typeface="Tahoma" pitchFamily="34" charset="0"/>
                <a:cs typeface="Tahoma" pitchFamily="34" charset="0"/>
              </a:rPr>
              <a:t>anagement </a:t>
            </a:r>
            <a:r>
              <a:rPr lang="en-US" sz="2800" b="1" dirty="0">
                <a:solidFill>
                  <a:schemeClr val="bg1"/>
                </a:solidFill>
                <a:latin typeface="Tahoma" pitchFamily="34" charset="0"/>
                <a:cs typeface="Tahoma" pitchFamily="34" charset="0"/>
              </a:rPr>
              <a:t>T</a:t>
            </a:r>
            <a:r>
              <a:rPr lang="en-US" sz="2800" b="1" dirty="0" smtClean="0">
                <a:solidFill>
                  <a:schemeClr val="bg1"/>
                </a:solidFill>
                <a:latin typeface="Tahoma" pitchFamily="34" charset="0"/>
                <a:cs typeface="Tahoma" pitchFamily="34" charset="0"/>
              </a:rPr>
              <a:t>raining (</a:t>
            </a:r>
            <a:r>
              <a:rPr lang="en-US" sz="2800" b="1" dirty="0" err="1" smtClean="0">
                <a:solidFill>
                  <a:schemeClr val="bg1"/>
                </a:solidFill>
                <a:latin typeface="Tahoma" pitchFamily="34" charset="0"/>
                <a:cs typeface="Tahoma" pitchFamily="34" charset="0"/>
              </a:rPr>
              <a:t>cont</a:t>
            </a:r>
            <a:r>
              <a:rPr lang="en-US" sz="2800" b="1" dirty="0" smtClean="0">
                <a:solidFill>
                  <a:schemeClr val="bg1"/>
                </a:solidFill>
                <a:latin typeface="Tahoma" pitchFamily="34" charset="0"/>
                <a:cs typeface="Tahoma" pitchFamily="34" charset="0"/>
              </a:rPr>
              <a:t>…)</a:t>
            </a:r>
            <a:r>
              <a:rPr lang="en-US" sz="2800" b="1" dirty="0" smtClean="0">
                <a:solidFill>
                  <a:schemeClr val="bg1"/>
                </a:solidFill>
                <a:latin typeface="Gill Sans" pitchFamily="-52" charset="0"/>
              </a:rPr>
              <a:t> </a:t>
            </a:r>
            <a:endParaRPr lang="en-US" sz="2800" b="1" dirty="0">
              <a:solidFill>
                <a:schemeClr val="bg1"/>
              </a:solidFill>
              <a:latin typeface="Gill Sans" pitchFamily="-52"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3881088765"/>
              </p:ext>
            </p:extLst>
          </p:nvPr>
        </p:nvGraphicFramePr>
        <p:xfrm>
          <a:off x="0" y="1382280"/>
          <a:ext cx="9144000" cy="4614128"/>
        </p:xfrm>
        <a:graphic>
          <a:graphicData uri="http://schemas.openxmlformats.org/drawingml/2006/table">
            <a:tbl>
              <a:tblPr firstRow="1" bandRow="1">
                <a:tableStyleId>{5C22544A-7EE6-4342-B048-85BDC9FD1C3A}</a:tableStyleId>
              </a:tblPr>
              <a:tblGrid>
                <a:gridCol w="1665120"/>
                <a:gridCol w="2052633"/>
                <a:gridCol w="1929890"/>
                <a:gridCol w="1754445"/>
                <a:gridCol w="1741912"/>
              </a:tblGrid>
              <a:tr h="825097">
                <a:tc>
                  <a:txBody>
                    <a:bodyPr/>
                    <a:lstStyle/>
                    <a:p>
                      <a:pPr algn="ctr"/>
                      <a:r>
                        <a:rPr lang="en-US" sz="1800" dirty="0" smtClean="0">
                          <a:latin typeface="Tahoma" pitchFamily="34" charset="0"/>
                          <a:cs typeface="Tahoma" pitchFamily="34" charset="0"/>
                        </a:rPr>
                        <a:t>Programme/Course</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Target Audience</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Accreditation</a:t>
                      </a:r>
                      <a:r>
                        <a:rPr lang="en-US" sz="1800" baseline="0" dirty="0" smtClean="0">
                          <a:latin typeface="Tahoma" pitchFamily="34" charset="0"/>
                          <a:cs typeface="Tahoma" pitchFamily="34" charset="0"/>
                        </a:rPr>
                        <a:t> status</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Duration</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Price (Exc l. venue &amp; catering)</a:t>
                      </a:r>
                      <a:endParaRPr lang="en-US" sz="1800" dirty="0" smtClean="0">
                        <a:latin typeface="Tahoma" pitchFamily="34" charset="0"/>
                        <a:cs typeface="Tahoma" pitchFamily="34" charset="0"/>
                      </a:endParaRPr>
                    </a:p>
                    <a:p>
                      <a:pPr algn="ctr"/>
                      <a:endParaRPr lang="en-US" sz="1050" dirty="0"/>
                    </a:p>
                  </a:txBody>
                  <a:tcPr marL="91443" marR="91443" marT="45679" marB="45679"/>
                </a:tc>
              </a:tr>
              <a:tr h="825097">
                <a:tc>
                  <a:txBody>
                    <a:bodyPr/>
                    <a:lstStyle/>
                    <a:p>
                      <a:r>
                        <a:rPr lang="en-US" sz="1600" dirty="0" smtClean="0">
                          <a:latin typeface="Tahoma" pitchFamily="34" charset="0"/>
                          <a:cs typeface="Tahoma" pitchFamily="34" charset="0"/>
                        </a:rPr>
                        <a:t>Bid Committee (PFMA)</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Officials who serve in bid committees &amp; SCM practitioners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a:t>
                      </a:r>
                      <a:r>
                        <a:rPr lang="en-US" sz="1600" baseline="0" dirty="0" smtClean="0">
                          <a:latin typeface="Tahoma" pitchFamily="34" charset="0"/>
                          <a:cs typeface="Tahoma" pitchFamily="34" charset="0"/>
                        </a:rPr>
                        <a: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5 days</a:t>
                      </a:r>
                    </a:p>
                  </a:txBody>
                  <a:tcPr marL="91443" marR="91443" marT="45679" marB="45679"/>
                </a:tc>
                <a:tc>
                  <a:txBody>
                    <a:bodyPr/>
                    <a:lstStyle/>
                    <a:p>
                      <a:r>
                        <a:rPr lang="en-US" sz="1600" dirty="0" smtClean="0">
                          <a:latin typeface="Tahoma" pitchFamily="34" charset="0"/>
                          <a:cs typeface="Tahoma" pitchFamily="34" charset="0"/>
                        </a:rPr>
                        <a:t>R 4,560.00</a:t>
                      </a:r>
                      <a:endParaRPr lang="en-US" sz="1600" dirty="0">
                        <a:latin typeface="Tahoma" pitchFamily="34" charset="0"/>
                        <a:cs typeface="Tahoma" pitchFamily="34" charset="0"/>
                      </a:endParaRPr>
                    </a:p>
                  </a:txBody>
                  <a:tcPr marL="91443" marR="91443" marT="45679" marB="45679"/>
                </a:tc>
              </a:tr>
              <a:tr h="825097">
                <a:tc>
                  <a:txBody>
                    <a:bodyPr/>
                    <a:lstStyle/>
                    <a:p>
                      <a:r>
                        <a:rPr lang="en-US" sz="1600" dirty="0" smtClean="0">
                          <a:latin typeface="Tahoma" pitchFamily="34" charset="0"/>
                          <a:cs typeface="Tahoma" pitchFamily="34" charset="0"/>
                        </a:rPr>
                        <a:t>Bid</a:t>
                      </a:r>
                      <a:r>
                        <a:rPr lang="en-US" sz="1600" baseline="0" dirty="0" smtClean="0">
                          <a:latin typeface="Tahoma" pitchFamily="34" charset="0"/>
                          <a:cs typeface="Tahoma" pitchFamily="34" charset="0"/>
                        </a:rPr>
                        <a:t> Committee</a:t>
                      </a:r>
                    </a:p>
                    <a:p>
                      <a:r>
                        <a:rPr lang="en-US" sz="1600" baseline="0" dirty="0" smtClean="0">
                          <a:latin typeface="Tahoma" pitchFamily="34" charset="0"/>
                          <a:cs typeface="Tahoma" pitchFamily="34" charset="0"/>
                        </a:rPr>
                        <a:t>(MFMA)</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Officials who serve on bid committees in LG</a:t>
                      </a: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5 days</a:t>
                      </a:r>
                    </a:p>
                  </a:txBody>
                  <a:tcPr marL="91443" marR="91443" marT="45679" marB="45679"/>
                </a:tc>
                <a:tc>
                  <a:txBody>
                    <a:bodyPr/>
                    <a:lstStyle/>
                    <a:p>
                      <a:r>
                        <a:rPr lang="en-US" sz="1600" dirty="0" smtClean="0">
                          <a:latin typeface="Tahoma" pitchFamily="34" charset="0"/>
                          <a:cs typeface="Tahoma" pitchFamily="34" charset="0"/>
                        </a:rPr>
                        <a:t>R 4,</a:t>
                      </a:r>
                      <a:r>
                        <a:rPr lang="en-US" sz="1600" baseline="0" dirty="0" smtClean="0">
                          <a:latin typeface="Tahoma" pitchFamily="34" charset="0"/>
                          <a:cs typeface="Tahoma" pitchFamily="34" charset="0"/>
                        </a:rPr>
                        <a:t> 155,00</a:t>
                      </a:r>
                      <a:endParaRPr lang="en-US" sz="1600" dirty="0">
                        <a:latin typeface="Tahoma" pitchFamily="34" charset="0"/>
                        <a:cs typeface="Tahoma" pitchFamily="34" charset="0"/>
                      </a:endParaRPr>
                    </a:p>
                  </a:txBody>
                  <a:tcPr marL="91443" marR="91443" marT="45679" marB="45679"/>
                </a:tc>
              </a:tr>
              <a:tr h="660325">
                <a:tc>
                  <a:txBody>
                    <a:bodyPr/>
                    <a:lstStyle/>
                    <a:p>
                      <a:r>
                        <a:rPr lang="en-US" sz="1600" dirty="0" smtClean="0">
                          <a:latin typeface="Tahoma" pitchFamily="34" charset="0"/>
                          <a:cs typeface="Tahoma" pitchFamily="34" charset="0"/>
                        </a:rPr>
                        <a:t>Bid Committee (PFMA</a:t>
                      </a:r>
                      <a:r>
                        <a:rPr lang="en-US" sz="1600" baseline="0" dirty="0" smtClean="0">
                          <a:latin typeface="Tahoma" pitchFamily="34" charset="0"/>
                          <a:cs typeface="Tahoma" pitchFamily="34" charset="0"/>
                        </a:rPr>
                        <a:t> – eLearning)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Officials who serve in bid committees</a:t>
                      </a:r>
                    </a:p>
                    <a:p>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6</a:t>
                      </a:r>
                      <a:r>
                        <a:rPr lang="en-US" sz="1600" baseline="0" dirty="0" smtClean="0">
                          <a:latin typeface="Tahoma" pitchFamily="34" charset="0"/>
                          <a:cs typeface="Tahoma" pitchFamily="34" charset="0"/>
                        </a:rPr>
                        <a:t> weeks</a:t>
                      </a: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R 1, 805.00</a:t>
                      </a:r>
                      <a:endParaRPr lang="en-US" sz="1600" dirty="0">
                        <a:latin typeface="Tahoma" pitchFamily="34" charset="0"/>
                        <a:cs typeface="Tahoma" pitchFamily="34" charset="0"/>
                      </a:endParaRPr>
                    </a:p>
                  </a:txBody>
                  <a:tcPr marL="91443" marR="91443" marT="45679" marB="45679"/>
                </a:tc>
              </a:tr>
              <a:tr h="857668">
                <a:tc>
                  <a:txBody>
                    <a:bodyPr/>
                    <a:lstStyle/>
                    <a:p>
                      <a:r>
                        <a:rPr lang="en-US" sz="1600" dirty="0" smtClean="0">
                          <a:latin typeface="Tahoma" pitchFamily="34" charset="0"/>
                          <a:cs typeface="Tahoma" pitchFamily="34" charset="0"/>
                        </a:rPr>
                        <a:t>Bid</a:t>
                      </a:r>
                      <a:r>
                        <a:rPr lang="en-US" sz="1600" baseline="0" dirty="0" smtClean="0">
                          <a:latin typeface="Tahoma" pitchFamily="34" charset="0"/>
                          <a:cs typeface="Tahoma" pitchFamily="34" charset="0"/>
                        </a:rPr>
                        <a:t> Committee</a:t>
                      </a:r>
                    </a:p>
                    <a:p>
                      <a:r>
                        <a:rPr lang="en-US" sz="1600" baseline="0" dirty="0" smtClean="0">
                          <a:latin typeface="Tahoma" pitchFamily="34" charset="0"/>
                          <a:cs typeface="Tahoma" pitchFamily="34" charset="0"/>
                        </a:rPr>
                        <a:t>(MFMA – eLearning)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Officials who serve on bid committees in LG</a:t>
                      </a:r>
                    </a:p>
                    <a:p>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a:t>
                      </a:r>
                      <a:r>
                        <a:rPr lang="en-US" sz="1600" baseline="0" dirty="0" smtClean="0">
                          <a:latin typeface="Tahoma" pitchFamily="34" charset="0"/>
                          <a:cs typeface="Tahoma" pitchFamily="34" charset="0"/>
                        </a:rPr>
                        <a:t> bearing</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6</a:t>
                      </a:r>
                      <a:r>
                        <a:rPr lang="en-US" sz="1600" baseline="0" dirty="0" smtClean="0">
                          <a:latin typeface="Tahoma" pitchFamily="34" charset="0"/>
                          <a:cs typeface="Tahoma" pitchFamily="34" charset="0"/>
                        </a:rPr>
                        <a:t> weeks</a:t>
                      </a: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R 1, 805.00</a:t>
                      </a:r>
                      <a:endParaRPr lang="en-US" sz="1600" dirty="0">
                        <a:latin typeface="Tahoma" pitchFamily="34" charset="0"/>
                        <a:cs typeface="Tahoma" pitchFamily="34" charset="0"/>
                      </a:endParaRPr>
                    </a:p>
                  </a:txBody>
                  <a:tcPr marL="91443" marR="91443" marT="45679" marB="45679"/>
                </a:tc>
              </a:tr>
            </a:tbl>
          </a:graphicData>
        </a:graphic>
      </p:graphicFrame>
    </p:spTree>
    <p:extLst>
      <p:ext uri="{BB962C8B-B14F-4D97-AF65-F5344CB8AC3E}">
        <p14:creationId xmlns="" xmlns:p14="http://schemas.microsoft.com/office/powerpoint/2010/main" val="4286110717"/>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574964" y="0"/>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schemeClr val="bg1"/>
                </a:solidFill>
                <a:latin typeface="Tahoma" pitchFamily="34" charset="0"/>
                <a:ea typeface="Tahoma" pitchFamily="34" charset="0"/>
                <a:cs typeface="Tahoma" pitchFamily="34" charset="0"/>
              </a:rPr>
              <a:t>Management Training (</a:t>
            </a:r>
            <a:r>
              <a:rPr lang="en-US" sz="2800" b="1" dirty="0" err="1" smtClean="0">
                <a:solidFill>
                  <a:schemeClr val="bg1"/>
                </a:solidFill>
                <a:latin typeface="Tahoma" pitchFamily="34" charset="0"/>
                <a:ea typeface="Tahoma" pitchFamily="34" charset="0"/>
                <a:cs typeface="Tahoma" pitchFamily="34" charset="0"/>
              </a:rPr>
              <a:t>Cont</a:t>
            </a:r>
            <a:r>
              <a:rPr lang="en-US" sz="2800" b="1" dirty="0" smtClean="0">
                <a:solidFill>
                  <a:schemeClr val="bg1"/>
                </a:solidFill>
                <a:latin typeface="Tahoma" pitchFamily="34" charset="0"/>
                <a:ea typeface="Tahoma" pitchFamily="34" charset="0"/>
                <a:cs typeface="Tahoma" pitchFamily="34" charset="0"/>
              </a:rPr>
              <a:t>…)</a:t>
            </a:r>
            <a:endParaRPr lang="en-US" sz="2800" b="1" dirty="0">
              <a:solidFill>
                <a:schemeClr val="bg1"/>
              </a:solidFill>
              <a:latin typeface="Tahoma" pitchFamily="34" charset="0"/>
              <a:ea typeface="Tahoma" pitchFamily="34" charset="0"/>
              <a:cs typeface="Tahoma" pitchFamily="34" charset="0"/>
            </a:endParaRPr>
          </a:p>
        </p:txBody>
      </p:sp>
      <p:sp>
        <p:nvSpPr>
          <p:cNvPr id="4100" name="Subtitle 2"/>
          <p:cNvSpPr txBox="1">
            <a:spLocks/>
          </p:cNvSpPr>
          <p:nvPr/>
        </p:nvSpPr>
        <p:spPr bwMode="auto">
          <a:xfrm>
            <a:off x="152401" y="1260765"/>
            <a:ext cx="8991600" cy="46551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ＭＳ Ｐゴシック" pitchFamily="-52" charset="-128"/>
              </a:defRPr>
            </a:lvl1pPr>
            <a:lvl2pPr marL="800100" indent="-34290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marL="457200" lvl="1" indent="0">
              <a:buClr>
                <a:schemeClr val="accent6">
                  <a:lumMod val="75000"/>
                </a:schemeClr>
              </a:buClr>
            </a:pPr>
            <a:endParaRPr lang="en-US" sz="1600" dirty="0" smtClean="0">
              <a:solidFill>
                <a:schemeClr val="tx1">
                  <a:lumMod val="95000"/>
                  <a:lumOff val="5000"/>
                </a:schemeClr>
              </a:solidFill>
              <a:latin typeface="Tahoma" pitchFamily="34" charset="0"/>
              <a:ea typeface="Tahoma" pitchFamily="34" charset="0"/>
              <a:cs typeface="Tahoma" pitchFamily="34" charset="0"/>
            </a:endParaRPr>
          </a:p>
          <a:p>
            <a:pPr>
              <a:buClr>
                <a:schemeClr val="accent6">
                  <a:lumMod val="75000"/>
                </a:schemeClr>
              </a:buClr>
              <a:buFont typeface="Arial" pitchFamily="34" charset="0"/>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a:buClr>
                <a:schemeClr val="accent6">
                  <a:lumMod val="75000"/>
                </a:schemeClr>
              </a:buClr>
              <a:buFont typeface="Arial" pitchFamily="34" charset="0"/>
              <a:buChar char="•"/>
            </a:pPr>
            <a:endParaRPr lang="en-US" sz="1600" dirty="0" smtClean="0">
              <a:solidFill>
                <a:schemeClr val="tx1">
                  <a:lumMod val="95000"/>
                  <a:lumOff val="5000"/>
                </a:schemeClr>
              </a:solidFill>
              <a:latin typeface="Tahoma" pitchFamily="34" charset="0"/>
              <a:ea typeface="Tahoma" pitchFamily="34" charset="0"/>
              <a:cs typeface="Tahoma" pitchFamily="34" charset="0"/>
            </a:endParaRPr>
          </a:p>
          <a:p>
            <a:pPr marL="457200" lvl="1" indent="0" eaLnBrk="1" hangingPunct="1">
              <a:spcBef>
                <a:spcPct val="20000"/>
              </a:spcBef>
              <a:buClr>
                <a:schemeClr val="accent6">
                  <a:lumMod val="75000"/>
                </a:schemeClr>
              </a:buClr>
              <a:buSzPct val="90000"/>
            </a:pPr>
            <a:endParaRPr lang="en-US" dirty="0" smtClean="0">
              <a:solidFill>
                <a:schemeClr val="tx1">
                  <a:lumMod val="95000"/>
                  <a:lumOff val="5000"/>
                </a:schemeClr>
              </a:solidFill>
              <a:latin typeface="Candara" pitchFamily="34" charset="0"/>
            </a:endParaRPr>
          </a:p>
        </p:txBody>
      </p:sp>
      <p:sp>
        <p:nvSpPr>
          <p:cNvPr id="2" name="Slide Number Placeholder 1"/>
          <p:cNvSpPr>
            <a:spLocks noGrp="1"/>
          </p:cNvSpPr>
          <p:nvPr>
            <p:ph type="sldNum" sz="quarter" idx="12"/>
          </p:nvPr>
        </p:nvSpPr>
        <p:spPr/>
        <p:txBody>
          <a:bodyPr/>
          <a:lstStyle/>
          <a:p>
            <a:pPr>
              <a:defRPr/>
            </a:pPr>
            <a:fld id="{089380E5-DC0D-456F-9B8B-31322D0C805B}" type="slidenum">
              <a:rPr lang="en-US" smtClean="0"/>
              <a:pPr>
                <a:defRPr/>
              </a:pPr>
              <a:t>18</a:t>
            </a:fld>
            <a:endParaRPr lang="en-US" dirty="0"/>
          </a:p>
        </p:txBody>
      </p:sp>
      <p:sp>
        <p:nvSpPr>
          <p:cNvPr id="6" name="Subtitle 2"/>
          <p:cNvSpPr txBox="1">
            <a:spLocks/>
          </p:cNvSpPr>
          <p:nvPr/>
        </p:nvSpPr>
        <p:spPr bwMode="auto">
          <a:xfrm>
            <a:off x="304801" y="1413165"/>
            <a:ext cx="8991600" cy="46551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ＭＳ Ｐゴシック" pitchFamily="-52" charset="-128"/>
              </a:defRPr>
            </a:lvl1pPr>
            <a:lvl2pPr marL="800100" indent="-34290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marL="457200" lvl="1" indent="0">
              <a:buClr>
                <a:schemeClr val="accent6">
                  <a:lumMod val="75000"/>
                </a:schemeClr>
              </a:buClr>
            </a:pPr>
            <a:endParaRPr lang="en-US" sz="1600" dirty="0" smtClean="0">
              <a:solidFill>
                <a:schemeClr val="tx1">
                  <a:lumMod val="95000"/>
                  <a:lumOff val="5000"/>
                </a:schemeClr>
              </a:solidFill>
              <a:latin typeface="Tahoma" pitchFamily="34" charset="0"/>
              <a:ea typeface="Tahoma" pitchFamily="34" charset="0"/>
              <a:cs typeface="Tahoma" pitchFamily="34" charset="0"/>
            </a:endParaRPr>
          </a:p>
          <a:p>
            <a:pPr>
              <a:buClr>
                <a:schemeClr val="accent6">
                  <a:lumMod val="75000"/>
                </a:schemeClr>
              </a:buClr>
              <a:buFont typeface="Arial" pitchFamily="34" charset="0"/>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marL="0" indent="0" algn="just">
              <a:defRPr/>
            </a:pPr>
            <a:r>
              <a:rPr lang="en-ZA" sz="2000" dirty="0">
                <a:solidFill>
                  <a:srgbClr val="000000"/>
                </a:solidFill>
                <a:latin typeface="Tahoma" pitchFamily="34" charset="0"/>
                <a:ea typeface="Tahoma" pitchFamily="34" charset="0"/>
                <a:cs typeface="Tahoma" pitchFamily="34" charset="0"/>
              </a:rPr>
              <a:t>Monitoring and </a:t>
            </a:r>
            <a:r>
              <a:rPr lang="en-ZA" sz="2000" dirty="0" smtClean="0">
                <a:solidFill>
                  <a:srgbClr val="000000"/>
                </a:solidFill>
                <a:latin typeface="Tahoma" pitchFamily="34" charset="0"/>
                <a:ea typeface="Tahoma" pitchFamily="34" charset="0"/>
                <a:cs typeface="Tahoma" pitchFamily="34" charset="0"/>
              </a:rPr>
              <a:t>Evaluation:</a:t>
            </a:r>
          </a:p>
          <a:p>
            <a:pPr marL="0" indent="0" algn="just">
              <a:defRPr/>
            </a:pPr>
            <a:endParaRPr lang="en-ZA" sz="2000" dirty="0">
              <a:solidFill>
                <a:srgbClr val="000000"/>
              </a:solidFill>
              <a:latin typeface="Tahoma" pitchFamily="34" charset="0"/>
              <a:ea typeface="Tahoma" pitchFamily="34" charset="0"/>
              <a:cs typeface="Tahoma" pitchFamily="34" charset="0"/>
            </a:endParaRPr>
          </a:p>
          <a:p>
            <a:pPr marL="285750" indent="-285750" algn="just">
              <a:buFont typeface="Arial" pitchFamily="34" charset="0"/>
              <a:buChar char="•"/>
              <a:defRPr/>
            </a:pPr>
            <a:r>
              <a:rPr lang="en-ZA" sz="2000" dirty="0">
                <a:solidFill>
                  <a:srgbClr val="000000"/>
                </a:solidFill>
                <a:latin typeface="Tahoma" pitchFamily="34" charset="0"/>
                <a:ea typeface="Tahoma" pitchFamily="34" charset="0"/>
                <a:cs typeface="Tahoma" pitchFamily="34" charset="0"/>
              </a:rPr>
              <a:t>Introduction to Monitoring &amp; Evaluation (3 days, non accredited)</a:t>
            </a:r>
          </a:p>
          <a:p>
            <a:pPr marL="285750" indent="-285750" algn="just">
              <a:buFont typeface="Arial" pitchFamily="34" charset="0"/>
              <a:buChar char="•"/>
              <a:defRPr/>
            </a:pPr>
            <a:r>
              <a:rPr lang="en-ZA" sz="2000" dirty="0">
                <a:solidFill>
                  <a:srgbClr val="000000"/>
                </a:solidFill>
                <a:latin typeface="Tahoma" pitchFamily="34" charset="0"/>
                <a:ea typeface="Tahoma" pitchFamily="34" charset="0"/>
                <a:cs typeface="Tahoma" pitchFamily="34" charset="0"/>
              </a:rPr>
              <a:t>Programme for M&amp;E Practitioner (NQF level 5 and 6; 20 credits)</a:t>
            </a:r>
          </a:p>
          <a:p>
            <a:pPr marL="519113" lvl="1" indent="-231775" algn="just">
              <a:buFont typeface="Wingdings" pitchFamily="2" charset="2"/>
              <a:buChar char="Ø"/>
              <a:defRPr/>
            </a:pPr>
            <a:r>
              <a:rPr lang="en-ZA" sz="2000" dirty="0">
                <a:solidFill>
                  <a:srgbClr val="000000"/>
                </a:solidFill>
                <a:latin typeface="Tahoma" pitchFamily="34" charset="0"/>
                <a:ea typeface="Tahoma" pitchFamily="34" charset="0"/>
                <a:cs typeface="Tahoma" pitchFamily="34" charset="0"/>
              </a:rPr>
              <a:t> Course 1: Orientation to M&amp;E ( 3 days)</a:t>
            </a:r>
          </a:p>
          <a:p>
            <a:pPr marL="573088" lvl="1" indent="-290513" algn="just">
              <a:buFont typeface="Wingdings" pitchFamily="2" charset="2"/>
              <a:buChar char="Ø"/>
              <a:defRPr/>
            </a:pPr>
            <a:r>
              <a:rPr lang="en-ZA" sz="2000" dirty="0">
                <a:solidFill>
                  <a:srgbClr val="000000"/>
                </a:solidFill>
                <a:latin typeface="Tahoma" pitchFamily="34" charset="0"/>
                <a:ea typeface="Tahoma" pitchFamily="34" charset="0"/>
                <a:cs typeface="Tahoma" pitchFamily="34" charset="0"/>
              </a:rPr>
              <a:t>Course 2: Use of Indicators for managing performance in </a:t>
            </a:r>
            <a:r>
              <a:rPr lang="en-ZA" sz="2000" dirty="0" err="1">
                <a:solidFill>
                  <a:srgbClr val="000000"/>
                </a:solidFill>
                <a:latin typeface="Tahoma" pitchFamily="34" charset="0"/>
                <a:ea typeface="Tahoma" pitchFamily="34" charset="0"/>
                <a:cs typeface="Tahoma" pitchFamily="34" charset="0"/>
              </a:rPr>
              <a:t>govt</a:t>
            </a:r>
            <a:r>
              <a:rPr lang="en-ZA" sz="2000" dirty="0">
                <a:solidFill>
                  <a:srgbClr val="000000"/>
                </a:solidFill>
                <a:latin typeface="Tahoma" pitchFamily="34" charset="0"/>
                <a:ea typeface="Tahoma" pitchFamily="34" charset="0"/>
                <a:cs typeface="Tahoma" pitchFamily="34" charset="0"/>
              </a:rPr>
              <a:t> (3 days)</a:t>
            </a:r>
          </a:p>
          <a:p>
            <a:pPr marL="573088" lvl="1" indent="-290513" algn="just">
              <a:buFont typeface="Wingdings" pitchFamily="2" charset="2"/>
              <a:buChar char="Ø"/>
              <a:defRPr/>
            </a:pPr>
            <a:r>
              <a:rPr lang="en-ZA" sz="2000" dirty="0">
                <a:solidFill>
                  <a:srgbClr val="000000"/>
                </a:solidFill>
                <a:latin typeface="Tahoma" pitchFamily="34" charset="0"/>
                <a:ea typeface="Tahoma" pitchFamily="34" charset="0"/>
                <a:cs typeface="Tahoma" pitchFamily="34" charset="0"/>
              </a:rPr>
              <a:t>Course 3: Quantitative research methods for M&amp;E (4 days)</a:t>
            </a:r>
          </a:p>
          <a:p>
            <a:pPr marL="573088" lvl="1" indent="-290513" algn="just">
              <a:buFont typeface="Wingdings" pitchFamily="2" charset="2"/>
              <a:buChar char="Ø"/>
              <a:defRPr/>
            </a:pPr>
            <a:r>
              <a:rPr lang="en-ZA" sz="2000" dirty="0">
                <a:solidFill>
                  <a:srgbClr val="000000"/>
                </a:solidFill>
                <a:latin typeface="Tahoma" pitchFamily="34" charset="0"/>
                <a:ea typeface="Tahoma" pitchFamily="34" charset="0"/>
                <a:cs typeface="Tahoma" pitchFamily="34" charset="0"/>
              </a:rPr>
              <a:t>Course 4: Information management for M&amp;E (3 days)</a:t>
            </a:r>
          </a:p>
          <a:p>
            <a:pPr marL="573088" lvl="1" indent="-290513" algn="just">
              <a:buFont typeface="Wingdings" pitchFamily="2" charset="2"/>
              <a:buChar char="Ø"/>
              <a:defRPr/>
            </a:pPr>
            <a:r>
              <a:rPr lang="en-ZA" sz="2000" dirty="0">
                <a:solidFill>
                  <a:srgbClr val="000000"/>
                </a:solidFill>
                <a:latin typeface="Tahoma" pitchFamily="34" charset="0"/>
                <a:ea typeface="Tahoma" pitchFamily="34" charset="0"/>
                <a:cs typeface="Tahoma" pitchFamily="34" charset="0"/>
              </a:rPr>
              <a:t>Course 5: Qualitative research methods for M&amp;E (2 days)</a:t>
            </a:r>
          </a:p>
          <a:p>
            <a:pPr marL="573088" lvl="1" indent="-290513" algn="just">
              <a:buFont typeface="Wingdings" pitchFamily="2" charset="2"/>
              <a:buChar char="Ø"/>
              <a:defRPr/>
            </a:pPr>
            <a:r>
              <a:rPr lang="en-ZA" sz="2000" dirty="0">
                <a:solidFill>
                  <a:srgbClr val="000000"/>
                </a:solidFill>
                <a:latin typeface="Tahoma" pitchFamily="34" charset="0"/>
                <a:ea typeface="Tahoma" pitchFamily="34" charset="0"/>
                <a:cs typeface="Tahoma" pitchFamily="34" charset="0"/>
              </a:rPr>
              <a:t>Course 6: Data analysis and presentation methods for M&amp;E  (2 days)</a:t>
            </a:r>
          </a:p>
          <a:p>
            <a:pPr marL="573088" lvl="1" indent="-290513" algn="just">
              <a:buFont typeface="Wingdings" pitchFamily="2" charset="2"/>
              <a:buChar char="Ø"/>
              <a:defRPr/>
            </a:pPr>
            <a:r>
              <a:rPr lang="en-ZA" sz="2000" dirty="0">
                <a:solidFill>
                  <a:srgbClr val="000000"/>
                </a:solidFill>
                <a:latin typeface="Tahoma" pitchFamily="34" charset="0"/>
                <a:ea typeface="Tahoma" pitchFamily="34" charset="0"/>
                <a:cs typeface="Tahoma" pitchFamily="34" charset="0"/>
              </a:rPr>
              <a:t>Course 7: Report writing for M&amp;E (2 days)</a:t>
            </a:r>
          </a:p>
          <a:p>
            <a:pPr>
              <a:buClr>
                <a:schemeClr val="accent6">
                  <a:lumMod val="75000"/>
                </a:schemeClr>
              </a:buClr>
              <a:buFont typeface="Arial" pitchFamily="34" charset="0"/>
              <a:buChar char="•"/>
            </a:pPr>
            <a:endParaRPr lang="en-US" sz="1600" dirty="0" smtClean="0">
              <a:solidFill>
                <a:schemeClr val="tx1">
                  <a:lumMod val="95000"/>
                  <a:lumOff val="5000"/>
                </a:schemeClr>
              </a:solidFill>
              <a:latin typeface="Tahoma" pitchFamily="34" charset="0"/>
              <a:ea typeface="Tahoma" pitchFamily="34" charset="0"/>
              <a:cs typeface="Tahoma" pitchFamily="34" charset="0"/>
            </a:endParaRPr>
          </a:p>
          <a:p>
            <a:pPr marL="457200" lvl="1" indent="0" eaLnBrk="1" hangingPunct="1">
              <a:spcBef>
                <a:spcPct val="20000"/>
              </a:spcBef>
              <a:buClr>
                <a:schemeClr val="accent6">
                  <a:lumMod val="75000"/>
                </a:schemeClr>
              </a:buClr>
              <a:buSzPct val="90000"/>
            </a:pPr>
            <a:endParaRPr lang="en-US" dirty="0" smtClean="0">
              <a:solidFill>
                <a:schemeClr val="tx1">
                  <a:lumMod val="95000"/>
                  <a:lumOff val="5000"/>
                </a:schemeClr>
              </a:solidFill>
              <a:latin typeface="Candara" pitchFamily="34" charset="0"/>
            </a:endParaRPr>
          </a:p>
        </p:txBody>
      </p:sp>
    </p:spTree>
    <p:extLst>
      <p:ext uri="{BB962C8B-B14F-4D97-AF65-F5344CB8AC3E}">
        <p14:creationId xmlns="" xmlns:p14="http://schemas.microsoft.com/office/powerpoint/2010/main" val="290991186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519544" y="12072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a:solidFill>
                  <a:schemeClr val="bg1"/>
                </a:solidFill>
                <a:latin typeface="Tahoma" pitchFamily="34" charset="0"/>
                <a:cs typeface="Tahoma" pitchFamily="34" charset="0"/>
              </a:rPr>
              <a:t>I</a:t>
            </a:r>
            <a:r>
              <a:rPr lang="en-US" sz="2800" b="1" dirty="0" smtClean="0">
                <a:solidFill>
                  <a:schemeClr val="bg1"/>
                </a:solidFill>
                <a:latin typeface="Tahoma" pitchFamily="34" charset="0"/>
                <a:cs typeface="Tahoma" pitchFamily="34" charset="0"/>
              </a:rPr>
              <a:t>nduction</a:t>
            </a:r>
            <a:r>
              <a:rPr lang="en-US" sz="2800" b="1" dirty="0" smtClean="0">
                <a:solidFill>
                  <a:schemeClr val="bg1"/>
                </a:solidFill>
                <a:latin typeface="Gill Sans" pitchFamily="-52" charset="0"/>
              </a:rPr>
              <a:t> </a:t>
            </a:r>
            <a:endParaRPr lang="en-US" sz="2800" b="1" dirty="0">
              <a:solidFill>
                <a:schemeClr val="bg1"/>
              </a:solidFill>
              <a:latin typeface="Gill Sans" pitchFamily="-52"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1115555903"/>
              </p:ext>
            </p:extLst>
          </p:nvPr>
        </p:nvGraphicFramePr>
        <p:xfrm>
          <a:off x="0" y="1187052"/>
          <a:ext cx="9144000" cy="4853530"/>
        </p:xfrm>
        <a:graphic>
          <a:graphicData uri="http://schemas.openxmlformats.org/drawingml/2006/table">
            <a:tbl>
              <a:tblPr firstRow="1" bandRow="1">
                <a:tableStyleId>{5C22544A-7EE6-4342-B048-85BDC9FD1C3A}</a:tableStyleId>
              </a:tblPr>
              <a:tblGrid>
                <a:gridCol w="1665120"/>
                <a:gridCol w="2052632"/>
                <a:gridCol w="1929890"/>
                <a:gridCol w="1754445"/>
                <a:gridCol w="1741913"/>
              </a:tblGrid>
              <a:tr h="1012291">
                <a:tc>
                  <a:txBody>
                    <a:bodyPr/>
                    <a:lstStyle/>
                    <a:p>
                      <a:pPr algn="ctr"/>
                      <a:r>
                        <a:rPr lang="en-US" sz="1800" dirty="0" smtClean="0">
                          <a:latin typeface="Tahoma" pitchFamily="34" charset="0"/>
                          <a:cs typeface="Tahoma" pitchFamily="34" charset="0"/>
                        </a:rPr>
                        <a:t>Programme/Course</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Target Audience</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Accreditation</a:t>
                      </a:r>
                      <a:r>
                        <a:rPr lang="en-US" sz="1800" baseline="0" dirty="0" smtClean="0">
                          <a:latin typeface="Tahoma" pitchFamily="34" charset="0"/>
                          <a:cs typeface="Tahoma" pitchFamily="34" charset="0"/>
                        </a:rPr>
                        <a:t> status</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Duration</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Price (Excl. venue &amp; catering)</a:t>
                      </a:r>
                      <a:endParaRPr lang="en-US" sz="1800" dirty="0" smtClean="0">
                        <a:latin typeface="Tahoma" pitchFamily="34" charset="0"/>
                        <a:cs typeface="Tahoma" pitchFamily="34" charset="0"/>
                      </a:endParaRPr>
                    </a:p>
                    <a:p>
                      <a:pPr algn="ctr"/>
                      <a:endParaRPr lang="en-US" sz="1050" dirty="0"/>
                    </a:p>
                  </a:txBody>
                  <a:tcPr marL="91443" marR="91443" marT="45679" marB="45679"/>
                </a:tc>
              </a:tr>
              <a:tr h="1202112">
                <a:tc>
                  <a:txBody>
                    <a:bodyPr/>
                    <a:lstStyle/>
                    <a:p>
                      <a:r>
                        <a:rPr lang="en-US" sz="1600" dirty="0" smtClean="0">
                          <a:latin typeface="Tahoma" pitchFamily="34" charset="0"/>
                          <a:cs typeface="Tahoma" pitchFamily="34" charset="0"/>
                        </a:rPr>
                        <a:t>Public</a:t>
                      </a:r>
                      <a:r>
                        <a:rPr lang="en-US" sz="1600" baseline="0" dirty="0" smtClean="0">
                          <a:latin typeface="Tahoma" pitchFamily="34" charset="0"/>
                          <a:cs typeface="Tahoma" pitchFamily="34" charset="0"/>
                        </a:rPr>
                        <a:t> Service Induction (PSI)</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latin typeface="Tahoma" pitchFamily="34" charset="0"/>
                          <a:cs typeface="Tahoma" pitchFamily="34" charset="0"/>
                        </a:rPr>
                        <a:t>1 – 5  Levels</a:t>
                      </a:r>
                    </a:p>
                    <a:p>
                      <a:r>
                        <a:rPr lang="en-US" sz="1600" dirty="0" smtClean="0">
                          <a:latin typeface="Tahoma" pitchFamily="34" charset="0"/>
                          <a:cs typeface="Tahoma" pitchFamily="34" charset="0"/>
                        </a:rPr>
                        <a:t>One</a:t>
                      </a:r>
                      <a:r>
                        <a:rPr lang="en-US" sz="1600" baseline="0" dirty="0" smtClean="0">
                          <a:latin typeface="Tahoma" pitchFamily="34" charset="0"/>
                          <a:cs typeface="Tahoma" pitchFamily="34" charset="0"/>
                        </a:rPr>
                        <a:t> of the requirements for confirmation of probation</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2 days</a:t>
                      </a:r>
                    </a:p>
                  </a:txBody>
                  <a:tcPr marL="91443" marR="91443" marT="45679" marB="45679"/>
                </a:tc>
                <a:tc>
                  <a:txBody>
                    <a:bodyPr/>
                    <a:lstStyle/>
                    <a:p>
                      <a:r>
                        <a:rPr lang="en-US" sz="1600" dirty="0" smtClean="0">
                          <a:latin typeface="Tahoma" pitchFamily="34" charset="0"/>
                          <a:cs typeface="Tahoma" pitchFamily="34" charset="0"/>
                        </a:rPr>
                        <a:t>R 1,039.51</a:t>
                      </a:r>
                      <a:endParaRPr lang="en-US" sz="1600" dirty="0">
                        <a:latin typeface="Tahoma" pitchFamily="34" charset="0"/>
                        <a:cs typeface="Tahoma" pitchFamily="34" charset="0"/>
                      </a:endParaRPr>
                    </a:p>
                  </a:txBody>
                  <a:tcPr marL="91443" marR="91443" marT="45679" marB="45679"/>
                </a:tc>
              </a:tr>
              <a:tr h="73661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Public Service Induction (PSI)</a:t>
                      </a:r>
                    </a:p>
                    <a:p>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6-12</a:t>
                      </a:r>
                      <a:r>
                        <a:rPr lang="en-US" sz="1600" baseline="0" dirty="0" smtClean="0">
                          <a:latin typeface="Tahoma" pitchFamily="34" charset="0"/>
                          <a:cs typeface="Tahoma" pitchFamily="34" charset="0"/>
                        </a:rPr>
                        <a:t> Levels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2 days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R 981.05</a:t>
                      </a:r>
                      <a:endParaRPr lang="en-US" sz="1600" dirty="0">
                        <a:latin typeface="Tahoma" pitchFamily="34" charset="0"/>
                        <a:cs typeface="Tahoma" pitchFamily="34" charset="0"/>
                      </a:endParaRPr>
                    </a:p>
                  </a:txBody>
                  <a:tcPr marL="91443" marR="91443" marT="45679" marB="45679"/>
                </a:tc>
              </a:tr>
              <a:tr h="759197">
                <a:tc>
                  <a:txBody>
                    <a:bodyPr/>
                    <a:lstStyle/>
                    <a:p>
                      <a:r>
                        <a:rPr lang="en-US" sz="1600" dirty="0" smtClean="0">
                          <a:latin typeface="Tahoma" pitchFamily="34" charset="0"/>
                          <a:cs typeface="Tahoma" pitchFamily="34" charset="0"/>
                        </a:rPr>
                        <a:t>Wamkelekile Induction for new SMS</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SMS levels</a:t>
                      </a: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2 days</a:t>
                      </a:r>
                    </a:p>
                  </a:txBody>
                  <a:tcPr marL="91443" marR="91443" marT="45679" marB="45679"/>
                </a:tc>
                <a:tc>
                  <a:txBody>
                    <a:bodyPr/>
                    <a:lstStyle/>
                    <a:p>
                      <a:r>
                        <a:rPr lang="en-US" sz="1600" dirty="0" smtClean="0">
                          <a:latin typeface="Tahoma" pitchFamily="34" charset="0"/>
                          <a:cs typeface="Tahoma" pitchFamily="34" charset="0"/>
                        </a:rPr>
                        <a:t>R1, 710.96</a:t>
                      </a:r>
                      <a:endParaRPr lang="en-US" sz="1600" dirty="0">
                        <a:latin typeface="Tahoma" pitchFamily="34" charset="0"/>
                        <a:cs typeface="Tahoma" pitchFamily="34" charset="0"/>
                      </a:endParaRPr>
                    </a:p>
                  </a:txBody>
                  <a:tcPr marL="91443" marR="91443" marT="45679" marB="45679"/>
                </a:tc>
              </a:tr>
              <a:tr h="735311">
                <a:tc>
                  <a:txBody>
                    <a:bodyPr/>
                    <a:lstStyle/>
                    <a:p>
                      <a:r>
                        <a:rPr lang="en-US" sz="1600" dirty="0" smtClean="0">
                          <a:latin typeface="Tahoma" pitchFamily="34" charset="0"/>
                          <a:cs typeface="Tahoma" pitchFamily="34" charset="0"/>
                        </a:rPr>
                        <a:t>Breaking Barriers to</a:t>
                      </a:r>
                      <a:r>
                        <a:rPr lang="en-US" sz="1600" baseline="0" dirty="0" smtClean="0">
                          <a:latin typeface="Tahoma" pitchFamily="34" charset="0"/>
                          <a:cs typeface="Tahoma" pitchFamily="34" charset="0"/>
                        </a:rPr>
                        <a:t> Entry into the PS</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Unemployed youth</a:t>
                      </a:r>
                    </a:p>
                  </a:txBody>
                  <a:tcPr marL="91443" marR="91443" marT="45679" marB="45679"/>
                </a:tc>
                <a:tc>
                  <a:txBody>
                    <a:bodyPr/>
                    <a:lstStyle/>
                    <a:p>
                      <a:r>
                        <a:rPr lang="en-US" sz="1600" dirty="0" smtClean="0">
                          <a:latin typeface="Tahoma" pitchFamily="34" charset="0"/>
                          <a:cs typeface="Tahoma" pitchFamily="34" charset="0"/>
                        </a:rPr>
                        <a:t>Non Credit bearing</a:t>
                      </a:r>
                      <a:endParaRPr lang="en-US" sz="1600" dirty="0">
                        <a:latin typeface="Tahoma" pitchFamily="34" charset="0"/>
                        <a:cs typeface="Tahoma" pitchFamily="34" charset="0"/>
                      </a:endParaRPr>
                    </a:p>
                  </a:txBody>
                  <a:tcPr marL="91443" marR="91443" marT="45679" marB="4567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5 days</a:t>
                      </a:r>
                    </a:p>
                  </a:txBody>
                  <a:tcPr marL="91443" marR="91443" marT="45679" marB="45679"/>
                </a:tc>
                <a:tc>
                  <a:txBody>
                    <a:bodyPr/>
                    <a:lstStyle/>
                    <a:p>
                      <a:r>
                        <a:rPr lang="en-US" sz="1600" dirty="0" smtClean="0">
                          <a:latin typeface="Tahoma" pitchFamily="34" charset="0"/>
                          <a:cs typeface="Tahoma" pitchFamily="34" charset="0"/>
                        </a:rPr>
                        <a:t>Free</a:t>
                      </a:r>
                      <a:endParaRPr lang="en-US" sz="1600" dirty="0">
                        <a:latin typeface="Tahoma" pitchFamily="34" charset="0"/>
                        <a:cs typeface="Tahoma" pitchFamily="34" charset="0"/>
                      </a:endParaRPr>
                    </a:p>
                  </a:txBody>
                  <a:tcPr marL="91443" marR="91443" marT="45679" marB="45679"/>
                </a:tc>
              </a:tr>
            </a:tbl>
          </a:graphicData>
        </a:graphic>
      </p:graphicFrame>
    </p:spTree>
    <p:extLst>
      <p:ext uri="{BB962C8B-B14F-4D97-AF65-F5344CB8AC3E}">
        <p14:creationId xmlns="" xmlns:p14="http://schemas.microsoft.com/office/powerpoint/2010/main" val="223858002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685800" y="100013"/>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schemeClr val="bg1"/>
                </a:solidFill>
                <a:latin typeface="Tahoma" pitchFamily="34" charset="0"/>
                <a:ea typeface="Tahoma" pitchFamily="34" charset="0"/>
                <a:cs typeface="Tahoma" pitchFamily="34" charset="0"/>
              </a:rPr>
              <a:t>Content  </a:t>
            </a:r>
            <a:endParaRPr lang="en-US" sz="2800" b="1" dirty="0">
              <a:solidFill>
                <a:schemeClr val="bg1"/>
              </a:solidFill>
              <a:latin typeface="Tahoma" pitchFamily="34" charset="0"/>
              <a:ea typeface="Tahoma" pitchFamily="34" charset="0"/>
              <a:cs typeface="Tahoma" pitchFamily="34" charset="0"/>
            </a:endParaRPr>
          </a:p>
        </p:txBody>
      </p:sp>
      <p:sp>
        <p:nvSpPr>
          <p:cNvPr id="4100" name="Subtitle 2"/>
          <p:cNvSpPr txBox="1">
            <a:spLocks/>
          </p:cNvSpPr>
          <p:nvPr/>
        </p:nvSpPr>
        <p:spPr bwMode="auto">
          <a:xfrm>
            <a:off x="292677" y="1316183"/>
            <a:ext cx="8588087" cy="45304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ＭＳ Ｐゴシック" pitchFamily="-52" charset="-128"/>
              </a:defRPr>
            </a:lvl1pPr>
            <a:lvl2pPr marL="800100" indent="-34290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eaLnBrk="1" hangingPunct="1">
              <a:spcBef>
                <a:spcPct val="20000"/>
              </a:spcBef>
              <a:buClr>
                <a:schemeClr val="accent6">
                  <a:lumMod val="75000"/>
                </a:schemeClr>
              </a:buClr>
              <a:buSzPct val="90000"/>
              <a:buFont typeface="Wingdings" pitchFamily="2" charset="2"/>
              <a:buChar char="v"/>
            </a:pPr>
            <a:endParaRPr lang="en-US" sz="2000" b="1" dirty="0" smtClean="0">
              <a:latin typeface="Tahoma" pitchFamily="34" charset="0"/>
              <a:ea typeface="Tahoma" pitchFamily="34" charset="0"/>
              <a:cs typeface="Tahoma" pitchFamily="34" charset="0"/>
            </a:endParaRPr>
          </a:p>
          <a:p>
            <a:pPr lvl="1" eaLnBrk="1" hangingPunct="1">
              <a:spcBef>
                <a:spcPct val="20000"/>
              </a:spcBef>
              <a:buClr>
                <a:schemeClr val="accent6">
                  <a:lumMod val="75000"/>
                </a:schemeClr>
              </a:buClr>
              <a:buSzPct val="90000"/>
              <a:buFont typeface="Wingdings" pitchFamily="2" charset="2"/>
              <a:buChar char="§"/>
            </a:pPr>
            <a:r>
              <a:rPr lang="en-US" sz="2000" b="1" dirty="0" smtClean="0">
                <a:latin typeface="Tahoma" pitchFamily="34" charset="0"/>
                <a:ea typeface="Tahoma" pitchFamily="34" charset="0"/>
                <a:cs typeface="Tahoma" pitchFamily="34" charset="0"/>
              </a:rPr>
              <a:t>Introduction</a:t>
            </a:r>
          </a:p>
          <a:p>
            <a:pPr lvl="1" eaLnBrk="1" hangingPunct="1">
              <a:spcBef>
                <a:spcPct val="20000"/>
              </a:spcBef>
              <a:buClr>
                <a:schemeClr val="accent6">
                  <a:lumMod val="75000"/>
                </a:schemeClr>
              </a:buClr>
              <a:buSzPct val="90000"/>
              <a:buFont typeface="Wingdings" pitchFamily="2" charset="2"/>
              <a:buChar char="§"/>
            </a:pPr>
            <a:r>
              <a:rPr lang="en-US" sz="2000" b="1" dirty="0" smtClean="0">
                <a:solidFill>
                  <a:schemeClr val="tx1">
                    <a:lumMod val="95000"/>
                    <a:lumOff val="5000"/>
                  </a:schemeClr>
                </a:solidFill>
                <a:latin typeface="Tahoma" pitchFamily="34" charset="0"/>
                <a:ea typeface="Tahoma" pitchFamily="34" charset="0"/>
                <a:cs typeface="Tahoma" pitchFamily="34" charset="0"/>
              </a:rPr>
              <a:t>PALAMA’s Mandate</a:t>
            </a:r>
          </a:p>
          <a:p>
            <a:pPr lvl="1" eaLnBrk="1" hangingPunct="1">
              <a:spcBef>
                <a:spcPct val="20000"/>
              </a:spcBef>
              <a:buClr>
                <a:schemeClr val="accent6">
                  <a:lumMod val="75000"/>
                </a:schemeClr>
              </a:buClr>
              <a:buSzPct val="90000"/>
              <a:buFont typeface="Wingdings" pitchFamily="2" charset="2"/>
              <a:buChar char="§"/>
            </a:pPr>
            <a:r>
              <a:rPr lang="en-US" sz="2000" b="1" dirty="0" smtClean="0">
                <a:solidFill>
                  <a:schemeClr val="tx1">
                    <a:lumMod val="95000"/>
                    <a:lumOff val="5000"/>
                  </a:schemeClr>
                </a:solidFill>
                <a:latin typeface="Tahoma" pitchFamily="34" charset="0"/>
                <a:ea typeface="Tahoma" pitchFamily="34" charset="0"/>
                <a:cs typeface="Tahoma" pitchFamily="34" charset="0"/>
              </a:rPr>
              <a:t>Strategic Partnerships</a:t>
            </a:r>
          </a:p>
          <a:p>
            <a:pPr lvl="1" eaLnBrk="1" hangingPunct="1">
              <a:spcBef>
                <a:spcPct val="20000"/>
              </a:spcBef>
              <a:buClr>
                <a:schemeClr val="accent6">
                  <a:lumMod val="75000"/>
                </a:schemeClr>
              </a:buClr>
              <a:buSzPct val="90000"/>
              <a:buFont typeface="Wingdings" pitchFamily="2" charset="2"/>
              <a:buChar char="§"/>
            </a:pPr>
            <a:r>
              <a:rPr lang="en-US" sz="2000" b="1" dirty="0" smtClean="0">
                <a:solidFill>
                  <a:schemeClr val="tx1">
                    <a:lumMod val="95000"/>
                    <a:lumOff val="5000"/>
                  </a:schemeClr>
                </a:solidFill>
                <a:latin typeface="Tahoma" pitchFamily="34" charset="0"/>
                <a:ea typeface="Tahoma" pitchFamily="34" charset="0"/>
                <a:cs typeface="Tahoma" pitchFamily="34" charset="0"/>
              </a:rPr>
              <a:t>Delivery Agreement for Outcome 12</a:t>
            </a:r>
            <a:endParaRPr lang="en-US" sz="2000" b="1" dirty="0">
              <a:latin typeface="Tahoma" pitchFamily="34" charset="0"/>
              <a:ea typeface="Tahoma" pitchFamily="34" charset="0"/>
              <a:cs typeface="Tahoma" pitchFamily="34" charset="0"/>
            </a:endParaRPr>
          </a:p>
          <a:p>
            <a:pPr lvl="1" eaLnBrk="1" hangingPunct="1">
              <a:spcBef>
                <a:spcPct val="20000"/>
              </a:spcBef>
              <a:buClr>
                <a:schemeClr val="accent6">
                  <a:lumMod val="75000"/>
                </a:schemeClr>
              </a:buClr>
              <a:buSzPct val="90000"/>
              <a:buFont typeface="Wingdings" pitchFamily="2" charset="2"/>
              <a:buChar char="§"/>
            </a:pPr>
            <a:r>
              <a:rPr lang="en-US" sz="2000" b="1" dirty="0">
                <a:latin typeface="Tahoma" pitchFamily="34" charset="0"/>
                <a:ea typeface="Tahoma" pitchFamily="34" charset="0"/>
                <a:cs typeface="Tahoma" pitchFamily="34" charset="0"/>
              </a:rPr>
              <a:t>Organisational Priorities for </a:t>
            </a:r>
            <a:r>
              <a:rPr lang="en-US" sz="2000" b="1" dirty="0" smtClean="0">
                <a:latin typeface="Tahoma" pitchFamily="34" charset="0"/>
                <a:ea typeface="Tahoma" pitchFamily="34" charset="0"/>
                <a:cs typeface="Tahoma" pitchFamily="34" charset="0"/>
              </a:rPr>
              <a:t>2011-12</a:t>
            </a:r>
          </a:p>
          <a:p>
            <a:pPr lvl="1" eaLnBrk="1" hangingPunct="1">
              <a:spcBef>
                <a:spcPct val="20000"/>
              </a:spcBef>
              <a:buClr>
                <a:schemeClr val="accent6">
                  <a:lumMod val="75000"/>
                </a:schemeClr>
              </a:buClr>
              <a:buSzPct val="90000"/>
              <a:buFont typeface="Wingdings" pitchFamily="2" charset="2"/>
              <a:buChar char="§"/>
            </a:pPr>
            <a:r>
              <a:rPr lang="en-US" sz="2000" b="1" dirty="0" smtClean="0">
                <a:latin typeface="Tahoma" pitchFamily="34" charset="0"/>
                <a:ea typeface="Tahoma" pitchFamily="34" charset="0"/>
                <a:cs typeface="Tahoma" pitchFamily="34" charset="0"/>
              </a:rPr>
              <a:t>Administration Training </a:t>
            </a:r>
          </a:p>
          <a:p>
            <a:pPr lvl="1" eaLnBrk="1" hangingPunct="1">
              <a:spcBef>
                <a:spcPct val="20000"/>
              </a:spcBef>
              <a:buClr>
                <a:schemeClr val="accent6">
                  <a:lumMod val="75000"/>
                </a:schemeClr>
              </a:buClr>
              <a:buSzPct val="90000"/>
              <a:buFont typeface="Wingdings" pitchFamily="2" charset="2"/>
              <a:buChar char="§"/>
            </a:pPr>
            <a:r>
              <a:rPr lang="en-US" sz="2000" b="1" dirty="0" smtClean="0">
                <a:latin typeface="Tahoma" pitchFamily="34" charset="0"/>
                <a:ea typeface="Tahoma" pitchFamily="34" charset="0"/>
                <a:cs typeface="Tahoma" pitchFamily="34" charset="0"/>
              </a:rPr>
              <a:t>Management Training</a:t>
            </a:r>
          </a:p>
          <a:p>
            <a:pPr lvl="1" eaLnBrk="1" hangingPunct="1">
              <a:spcBef>
                <a:spcPct val="20000"/>
              </a:spcBef>
              <a:buClr>
                <a:schemeClr val="accent6">
                  <a:lumMod val="75000"/>
                </a:schemeClr>
              </a:buClr>
              <a:buSzPct val="90000"/>
              <a:buFont typeface="Wingdings" pitchFamily="2" charset="2"/>
              <a:buChar char="§"/>
            </a:pPr>
            <a:r>
              <a:rPr lang="en-US" sz="2000" b="1" dirty="0" smtClean="0">
                <a:latin typeface="Tahoma" pitchFamily="34" charset="0"/>
                <a:ea typeface="Tahoma" pitchFamily="34" charset="0"/>
                <a:cs typeface="Tahoma" pitchFamily="34" charset="0"/>
              </a:rPr>
              <a:t>Induction</a:t>
            </a:r>
          </a:p>
          <a:p>
            <a:pPr lvl="1" eaLnBrk="1" hangingPunct="1">
              <a:spcBef>
                <a:spcPct val="20000"/>
              </a:spcBef>
              <a:buClr>
                <a:schemeClr val="accent6">
                  <a:lumMod val="75000"/>
                </a:schemeClr>
              </a:buClr>
              <a:buSzPct val="90000"/>
              <a:buFont typeface="Wingdings" pitchFamily="2" charset="2"/>
              <a:buChar char="§"/>
            </a:pPr>
            <a:r>
              <a:rPr lang="en-US" sz="2000" b="1" dirty="0" smtClean="0">
                <a:latin typeface="Tahoma" pitchFamily="34" charset="0"/>
                <a:ea typeface="Tahoma" pitchFamily="34" charset="0"/>
                <a:cs typeface="Tahoma" pitchFamily="34" charset="0"/>
              </a:rPr>
              <a:t>Leadership Training</a:t>
            </a:r>
          </a:p>
          <a:p>
            <a:pPr lvl="1" eaLnBrk="1" hangingPunct="1">
              <a:spcBef>
                <a:spcPct val="20000"/>
              </a:spcBef>
              <a:buClr>
                <a:schemeClr val="accent6">
                  <a:lumMod val="75000"/>
                </a:schemeClr>
              </a:buClr>
              <a:buSzPct val="90000"/>
              <a:buFont typeface="Wingdings" pitchFamily="2" charset="2"/>
              <a:buChar char="§"/>
            </a:pPr>
            <a:r>
              <a:rPr lang="en-US" sz="2000" b="1" dirty="0" smtClean="0">
                <a:latin typeface="Tahoma" pitchFamily="34" charset="0"/>
                <a:ea typeface="Tahoma" pitchFamily="34" charset="0"/>
                <a:cs typeface="Tahoma" pitchFamily="34" charset="0"/>
              </a:rPr>
              <a:t>Conclusion</a:t>
            </a:r>
          </a:p>
          <a:p>
            <a:pPr lvl="1" eaLnBrk="1" hangingPunct="1">
              <a:spcBef>
                <a:spcPct val="20000"/>
              </a:spcBef>
              <a:buClr>
                <a:schemeClr val="accent6">
                  <a:lumMod val="75000"/>
                </a:schemeClr>
              </a:buClr>
              <a:buSzPct val="90000"/>
              <a:buFont typeface="Wingdings" pitchFamily="2" charset="2"/>
              <a:buChar char="§"/>
            </a:pPr>
            <a:endParaRPr lang="en-US" sz="2000" b="1" dirty="0" smtClean="0">
              <a:latin typeface="Tahoma" pitchFamily="34" charset="0"/>
              <a:ea typeface="Tahoma" pitchFamily="34" charset="0"/>
              <a:cs typeface="Tahoma" pitchFamily="34" charset="0"/>
            </a:endParaRPr>
          </a:p>
          <a:p>
            <a:pPr marL="457200" lvl="1" indent="0" eaLnBrk="1" hangingPunct="1">
              <a:spcBef>
                <a:spcPct val="20000"/>
              </a:spcBef>
              <a:buClr>
                <a:schemeClr val="accent6">
                  <a:lumMod val="75000"/>
                </a:schemeClr>
              </a:buClr>
              <a:buSzPct val="90000"/>
            </a:pPr>
            <a:endParaRPr lang="en-US" sz="2000" b="1" dirty="0" smtClean="0">
              <a:latin typeface="Tahoma" pitchFamily="34" charset="0"/>
              <a:ea typeface="Tahoma" pitchFamily="34" charset="0"/>
              <a:cs typeface="Tahoma" pitchFamily="34" charset="0"/>
            </a:endParaRPr>
          </a:p>
          <a:p>
            <a:pPr lvl="1" eaLnBrk="1" hangingPunct="1">
              <a:spcBef>
                <a:spcPct val="20000"/>
              </a:spcBef>
              <a:buClr>
                <a:schemeClr val="accent6">
                  <a:lumMod val="75000"/>
                </a:schemeClr>
              </a:buClr>
              <a:buSzPct val="90000"/>
              <a:buFont typeface="Wingdings" pitchFamily="2" charset="2"/>
              <a:buChar char="§"/>
            </a:pPr>
            <a:endParaRPr lang="en-US" sz="2000" b="1" dirty="0" smtClean="0">
              <a:latin typeface="Tahoma" pitchFamily="34" charset="0"/>
              <a:ea typeface="Tahoma" pitchFamily="34" charset="0"/>
              <a:cs typeface="Tahoma" pitchFamily="34" charset="0"/>
            </a:endParaRPr>
          </a:p>
          <a:p>
            <a:pPr marL="457200" lvl="1" indent="0" eaLnBrk="1" hangingPunct="1">
              <a:spcBef>
                <a:spcPct val="20000"/>
              </a:spcBef>
              <a:buClr>
                <a:schemeClr val="accent6">
                  <a:lumMod val="75000"/>
                </a:schemeClr>
              </a:buClr>
              <a:buSzPct val="90000"/>
            </a:pPr>
            <a:endParaRPr lang="en-US" sz="2000" b="1" dirty="0" smtClean="0">
              <a:latin typeface="Tahoma" pitchFamily="34" charset="0"/>
              <a:ea typeface="Tahoma" pitchFamily="34" charset="0"/>
              <a:cs typeface="Tahoma" pitchFamily="34" charset="0"/>
            </a:endParaRPr>
          </a:p>
          <a:p>
            <a:pPr lvl="1" eaLnBrk="1" hangingPunct="1">
              <a:spcBef>
                <a:spcPct val="20000"/>
              </a:spcBef>
              <a:buClr>
                <a:schemeClr val="accent6">
                  <a:lumMod val="75000"/>
                </a:schemeClr>
              </a:buClr>
              <a:buSzPct val="90000"/>
              <a:buFont typeface="Wingdings" pitchFamily="2" charset="2"/>
              <a:buChar char="§"/>
            </a:pPr>
            <a:endParaRPr lang="en-US" sz="2000" b="1" dirty="0" smtClean="0">
              <a:latin typeface="Tahoma" pitchFamily="34" charset="0"/>
              <a:ea typeface="Tahoma" pitchFamily="34" charset="0"/>
              <a:cs typeface="Tahoma" pitchFamily="34" charset="0"/>
            </a:endParaRPr>
          </a:p>
          <a:p>
            <a:pPr marL="285750" indent="-285750" eaLnBrk="1" hangingPunct="1">
              <a:spcBef>
                <a:spcPct val="20000"/>
              </a:spcBef>
              <a:buClr>
                <a:schemeClr val="accent6">
                  <a:lumMod val="75000"/>
                </a:schemeClr>
              </a:buClr>
              <a:buSzPct val="90000"/>
              <a:buFont typeface="Arial" pitchFamily="34" charset="0"/>
              <a:buChar char="•"/>
            </a:pPr>
            <a:endParaRPr lang="en-US" b="1" dirty="0" smtClean="0">
              <a:solidFill>
                <a:srgbClr val="898989"/>
              </a:solidFill>
              <a:latin typeface="Candara" pitchFamily="34" charset="0"/>
            </a:endParaRPr>
          </a:p>
          <a:p>
            <a:pPr marL="285750" indent="-285750" eaLnBrk="1" hangingPunct="1">
              <a:spcBef>
                <a:spcPct val="20000"/>
              </a:spcBef>
              <a:buClr>
                <a:schemeClr val="accent6">
                  <a:lumMod val="75000"/>
                </a:schemeClr>
              </a:buClr>
              <a:buSzPct val="90000"/>
              <a:buFont typeface="Arial" pitchFamily="34" charset="0"/>
              <a:buChar char="•"/>
            </a:pPr>
            <a:endParaRPr lang="en-US" b="1" dirty="0">
              <a:solidFill>
                <a:srgbClr val="898989"/>
              </a:solidFill>
              <a:latin typeface="Candara" pitchFamily="34" charset="0"/>
            </a:endParaRPr>
          </a:p>
          <a:p>
            <a:pPr marL="285750" indent="-285750" eaLnBrk="1" hangingPunct="1">
              <a:spcBef>
                <a:spcPct val="20000"/>
              </a:spcBef>
              <a:buClr>
                <a:schemeClr val="accent6">
                  <a:lumMod val="75000"/>
                </a:schemeClr>
              </a:buClr>
              <a:buSzPct val="90000"/>
              <a:buFont typeface="Arial" pitchFamily="34" charset="0"/>
              <a:buChar char="•"/>
            </a:pPr>
            <a:endParaRPr lang="en-US" b="1" dirty="0">
              <a:solidFill>
                <a:srgbClr val="898989"/>
              </a:solidFill>
              <a:latin typeface="Candara" pitchFamily="34" charset="0"/>
            </a:endParaRPr>
          </a:p>
          <a:p>
            <a:pPr marL="285750" indent="-285750" eaLnBrk="1" hangingPunct="1">
              <a:spcBef>
                <a:spcPct val="20000"/>
              </a:spcBef>
              <a:buClr>
                <a:schemeClr val="accent6">
                  <a:lumMod val="75000"/>
                </a:schemeClr>
              </a:buClr>
              <a:buSzPct val="90000"/>
              <a:buFont typeface="Arial" pitchFamily="34" charset="0"/>
              <a:buChar char="•"/>
            </a:pPr>
            <a:endParaRPr lang="en-US" b="1" dirty="0">
              <a:solidFill>
                <a:srgbClr val="898989"/>
              </a:solidFill>
              <a:latin typeface="Candara" pitchFamily="34" charset="0"/>
            </a:endParaRPr>
          </a:p>
        </p:txBody>
      </p:sp>
      <p:sp>
        <p:nvSpPr>
          <p:cNvPr id="2" name="Slide Number Placeholder 1"/>
          <p:cNvSpPr>
            <a:spLocks noGrp="1"/>
          </p:cNvSpPr>
          <p:nvPr>
            <p:ph type="sldNum" sz="quarter" idx="12"/>
          </p:nvPr>
        </p:nvSpPr>
        <p:spPr/>
        <p:txBody>
          <a:bodyPr/>
          <a:lstStyle/>
          <a:p>
            <a:pPr>
              <a:defRPr/>
            </a:pPr>
            <a:fld id="{089380E5-DC0D-456F-9B8B-31322D0C805B}" type="slidenum">
              <a:rPr lang="en-US" smtClean="0"/>
              <a:pPr>
                <a:defRPr/>
              </a:pPr>
              <a:t>2</a:t>
            </a:fld>
            <a:endParaRPr lang="en-US" dirty="0"/>
          </a:p>
        </p:txBody>
      </p:sp>
    </p:spTree>
    <p:extLst>
      <p:ext uri="{BB962C8B-B14F-4D97-AF65-F5344CB8AC3E}">
        <p14:creationId xmlns="" xmlns:p14="http://schemas.microsoft.com/office/powerpoint/2010/main" val="240880205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685800" y="100013"/>
            <a:ext cx="7772400" cy="12822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schemeClr val="bg1"/>
                </a:solidFill>
                <a:latin typeface="Tahoma" pitchFamily="34" charset="0"/>
                <a:cs typeface="Tahoma" pitchFamily="34" charset="0"/>
              </a:rPr>
              <a:t>Leadership Training</a:t>
            </a:r>
            <a:r>
              <a:rPr lang="en-US" sz="2800" b="1" dirty="0" smtClean="0">
                <a:solidFill>
                  <a:schemeClr val="bg1"/>
                </a:solidFill>
                <a:latin typeface="Gill Sans" pitchFamily="-52" charset="0"/>
              </a:rPr>
              <a:t> </a:t>
            </a:r>
            <a:endParaRPr lang="en-US" sz="2800" b="1" dirty="0">
              <a:solidFill>
                <a:schemeClr val="bg1"/>
              </a:solidFill>
              <a:latin typeface="Gill Sans" pitchFamily="-52"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2563669341"/>
              </p:ext>
            </p:extLst>
          </p:nvPr>
        </p:nvGraphicFramePr>
        <p:xfrm>
          <a:off x="-1" y="1343892"/>
          <a:ext cx="9144002" cy="4687776"/>
        </p:xfrm>
        <a:graphic>
          <a:graphicData uri="http://schemas.openxmlformats.org/drawingml/2006/table">
            <a:tbl>
              <a:tblPr firstRow="1" bandRow="1">
                <a:tableStyleId>{5C22544A-7EE6-4342-B048-85BDC9FD1C3A}</a:tableStyleId>
              </a:tblPr>
              <a:tblGrid>
                <a:gridCol w="1718815"/>
                <a:gridCol w="2122527"/>
                <a:gridCol w="1793547"/>
                <a:gridCol w="1715566"/>
                <a:gridCol w="1793547"/>
              </a:tblGrid>
              <a:tr h="1045422">
                <a:tc>
                  <a:txBody>
                    <a:bodyPr/>
                    <a:lstStyle/>
                    <a:p>
                      <a:pPr algn="ctr"/>
                      <a:r>
                        <a:rPr lang="en-US" sz="1800" dirty="0" smtClean="0">
                          <a:latin typeface="Tahoma" pitchFamily="34" charset="0"/>
                          <a:cs typeface="Tahoma" pitchFamily="34" charset="0"/>
                        </a:rPr>
                        <a:t>Programme/ Course  </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Target Audience</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Accreditation</a:t>
                      </a:r>
                      <a:r>
                        <a:rPr lang="en-US" sz="1800" baseline="0" dirty="0" smtClean="0">
                          <a:latin typeface="Tahoma" pitchFamily="34" charset="0"/>
                          <a:cs typeface="Tahoma" pitchFamily="34" charset="0"/>
                        </a:rPr>
                        <a:t> status</a:t>
                      </a:r>
                      <a:endParaRPr lang="en-US" sz="1800" dirty="0">
                        <a:latin typeface="Tahoma" pitchFamily="34" charset="0"/>
                        <a:cs typeface="Tahoma" pitchFamily="34" charset="0"/>
                      </a:endParaRPr>
                    </a:p>
                  </a:txBody>
                  <a:tcPr marL="91443" marR="91443" marT="45679" marB="45679"/>
                </a:tc>
                <a:tc>
                  <a:txBody>
                    <a:bodyPr/>
                    <a:lstStyle/>
                    <a:p>
                      <a:pPr algn="ctr"/>
                      <a:r>
                        <a:rPr lang="en-US" sz="1800" dirty="0" smtClean="0">
                          <a:latin typeface="Tahoma" pitchFamily="34" charset="0"/>
                          <a:cs typeface="Tahoma" pitchFamily="34" charset="0"/>
                        </a:rPr>
                        <a:t>Duration</a:t>
                      </a:r>
                      <a:endParaRPr lang="en-US" sz="1800" dirty="0">
                        <a:latin typeface="Tahoma" pitchFamily="34" charset="0"/>
                        <a:cs typeface="Tahoma" pitchFamily="34" charset="0"/>
                      </a:endParaRPr>
                    </a:p>
                  </a:txBody>
                  <a:tcPr marL="91443" marR="91443" marT="45679" marB="45679"/>
                </a:tc>
                <a:tc>
                  <a:txBody>
                    <a:bodyPr/>
                    <a:lstStyle/>
                    <a:p>
                      <a:pPr algn="ctr"/>
                      <a:r>
                        <a:rPr lang="en-US" sz="1800" baseline="0" dirty="0" smtClean="0">
                          <a:latin typeface="Tahoma" pitchFamily="34" charset="0"/>
                          <a:cs typeface="Tahoma" pitchFamily="34" charset="0"/>
                        </a:rPr>
                        <a:t>Price (excl. venue &amp; catering)</a:t>
                      </a:r>
                      <a:endParaRPr lang="en-US" sz="1800" dirty="0" smtClean="0">
                        <a:latin typeface="Tahoma" pitchFamily="34" charset="0"/>
                        <a:cs typeface="Tahoma" pitchFamily="34" charset="0"/>
                      </a:endParaRPr>
                    </a:p>
                    <a:p>
                      <a:pPr algn="ctr"/>
                      <a:endParaRPr lang="en-US" sz="1050" dirty="0"/>
                    </a:p>
                  </a:txBody>
                  <a:tcPr marL="91443" marR="91443" marT="45679" marB="45679"/>
                </a:tc>
              </a:tr>
              <a:tr h="800730">
                <a:tc>
                  <a:txBody>
                    <a:bodyPr/>
                    <a:lstStyle/>
                    <a:p>
                      <a:r>
                        <a:rPr lang="en-US" sz="1600" dirty="0" smtClean="0">
                          <a:latin typeface="Tahoma" pitchFamily="34" charset="0"/>
                          <a:cs typeface="Tahoma" pitchFamily="34" charset="0"/>
                        </a:rPr>
                        <a:t>EMDP</a:t>
                      </a:r>
                      <a:endParaRPr lang="en-US" sz="1600" dirty="0">
                        <a:latin typeface="Tahoma" pitchFamily="34" charset="0"/>
                        <a:cs typeface="Tahoma" pitchFamily="34" charset="0"/>
                      </a:endParaRPr>
                    </a:p>
                  </a:txBody>
                  <a:tcPr marL="91443" marR="91443" marT="45679" marB="45679">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6 – 8 Levels</a:t>
                      </a:r>
                    </a:p>
                  </a:txBody>
                  <a:tcPr marL="91443" marR="91443" marT="45679" marB="45679">
                    <a:lnB w="12700" cap="flat" cmpd="sng" algn="ctr">
                      <a:solidFill>
                        <a:schemeClr val="tx1"/>
                      </a:solidFill>
                      <a:prstDash val="solid"/>
                      <a:round/>
                      <a:headEnd type="none" w="med" len="med"/>
                      <a:tailEnd type="none" w="med" len="med"/>
                    </a:lnB>
                  </a:tcPr>
                </a:tc>
                <a:tc>
                  <a:txBody>
                    <a:bodyPr/>
                    <a:lstStyle/>
                    <a:p>
                      <a:r>
                        <a:rPr lang="en-US" sz="1600" dirty="0" smtClean="0">
                          <a:latin typeface="Tahoma" pitchFamily="34" charset="0"/>
                          <a:cs typeface="Tahoma" pitchFamily="34" charset="0"/>
                        </a:rPr>
                        <a:t>Credits</a:t>
                      </a:r>
                      <a:r>
                        <a:rPr lang="en-US" sz="1600" baseline="0" dirty="0" smtClean="0">
                          <a:latin typeface="Tahoma" pitchFamily="34" charset="0"/>
                          <a:cs typeface="Tahoma" pitchFamily="34" charset="0"/>
                        </a:rPr>
                        <a:t> recognised by HEIs</a:t>
                      </a:r>
                      <a:endParaRPr lang="en-US" sz="1600" dirty="0">
                        <a:latin typeface="Tahoma" pitchFamily="34" charset="0"/>
                        <a:cs typeface="Tahoma" pitchFamily="34" charset="0"/>
                      </a:endParaRPr>
                    </a:p>
                  </a:txBody>
                  <a:tcPr marL="91443" marR="91443" marT="45679" marB="45679">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15 days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latin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Tahoma" pitchFamily="34" charset="0"/>
                          <a:cs typeface="Tahoma" pitchFamily="34" charset="0"/>
                        </a:rPr>
                        <a:t>(3 blocks) </a:t>
                      </a:r>
                    </a:p>
                  </a:txBody>
                  <a:tcPr marL="91443" marR="91443" marT="45679" marB="45679">
                    <a:lnB w="12700" cap="flat" cmpd="sng" algn="ctr">
                      <a:solidFill>
                        <a:schemeClr val="tx1"/>
                      </a:solidFill>
                      <a:prstDash val="solid"/>
                      <a:round/>
                      <a:headEnd type="none" w="med" len="med"/>
                      <a:tailEnd type="none" w="med" len="med"/>
                    </a:lnB>
                  </a:tcPr>
                </a:tc>
                <a:tc>
                  <a:txBody>
                    <a:bodyPr/>
                    <a:lstStyle/>
                    <a:p>
                      <a:r>
                        <a:rPr lang="en-US" sz="1600" dirty="0" smtClean="0">
                          <a:latin typeface="Tahoma" pitchFamily="34" charset="0"/>
                          <a:cs typeface="Tahoma" pitchFamily="34" charset="0"/>
                        </a:rPr>
                        <a:t>R</a:t>
                      </a:r>
                      <a:r>
                        <a:rPr lang="en-US" sz="1600" baseline="0" dirty="0" smtClean="0">
                          <a:latin typeface="Tahoma" pitchFamily="34" charset="0"/>
                          <a:cs typeface="Tahoma" pitchFamily="34" charset="0"/>
                        </a:rPr>
                        <a:t> 8,400.00</a:t>
                      </a:r>
                      <a:endParaRPr lang="en-US" sz="1600" dirty="0">
                        <a:latin typeface="Tahoma" pitchFamily="34" charset="0"/>
                        <a:cs typeface="Tahoma" pitchFamily="34" charset="0"/>
                      </a:endParaRPr>
                    </a:p>
                  </a:txBody>
                  <a:tcPr marL="91443" marR="91443" marT="45679" marB="45679">
                    <a:lnB w="12700" cap="flat" cmpd="sng" algn="ctr">
                      <a:solidFill>
                        <a:schemeClr val="tx1"/>
                      </a:solidFill>
                      <a:prstDash val="solid"/>
                      <a:round/>
                      <a:headEnd type="none" w="med" len="med"/>
                      <a:tailEnd type="none" w="med" len="med"/>
                    </a:lnB>
                  </a:tcPr>
                </a:tc>
              </a:tr>
              <a:tr h="900964">
                <a:tc>
                  <a:txBody>
                    <a:bodyPr/>
                    <a:lstStyle/>
                    <a:p>
                      <a:r>
                        <a:rPr lang="en-US" sz="1600" dirty="0" smtClean="0">
                          <a:latin typeface="Tahoma" pitchFamily="34" charset="0"/>
                          <a:cs typeface="Tahoma" pitchFamily="34" charset="0"/>
                        </a:rPr>
                        <a:t>AMDP</a:t>
                      </a:r>
                      <a:endParaRPr lang="en-US" sz="1600" dirty="0">
                        <a:latin typeface="Tahoma" pitchFamily="34" charset="0"/>
                        <a:cs typeface="Tahoma" pitchFamily="34" charset="0"/>
                      </a:endParaRPr>
                    </a:p>
                  </a:txBody>
                  <a:tcPr marL="91443" marR="91443" marT="45679" marB="45679">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600" dirty="0" smtClean="0">
                          <a:latin typeface="Tahoma" pitchFamily="34" charset="0"/>
                          <a:cs typeface="Tahoma" pitchFamily="34" charset="0"/>
                        </a:rPr>
                        <a:t>9-</a:t>
                      </a:r>
                      <a:r>
                        <a:rPr lang="en-US" sz="1600" baseline="0" dirty="0" smtClean="0">
                          <a:latin typeface="Tahoma" pitchFamily="34" charset="0"/>
                          <a:cs typeface="Tahoma" pitchFamily="34" charset="0"/>
                        </a:rPr>
                        <a:t> 12 Levels</a:t>
                      </a:r>
                      <a:endParaRPr lang="en-US" sz="1600" dirty="0">
                        <a:latin typeface="Tahoma" pitchFamily="34" charset="0"/>
                        <a:cs typeface="Tahoma" pitchFamily="34" charset="0"/>
                      </a:endParaRPr>
                    </a:p>
                  </a:txBody>
                  <a:tcPr marL="91443" marR="91443" marT="45679" marB="45679">
                    <a:lnT w="12700" cap="flat" cmpd="sng" algn="ctr">
                      <a:solidFill>
                        <a:schemeClr val="tx1"/>
                      </a:solidFill>
                      <a:prstDash val="solid"/>
                      <a:round/>
                      <a:headEnd type="none" w="med" len="med"/>
                      <a:tailEnd type="none" w="med" len="med"/>
                    </a:lnT>
                  </a:tcPr>
                </a:tc>
                <a:tc>
                  <a:txBody>
                    <a:bodyPr/>
                    <a:lstStyle/>
                    <a:p>
                      <a:r>
                        <a:rPr lang="en-US" sz="1600" dirty="0" smtClean="0">
                          <a:latin typeface="Tahoma" pitchFamily="34" charset="0"/>
                          <a:cs typeface="Tahoma" pitchFamily="34" charset="0"/>
                        </a:rPr>
                        <a:t>Credits recognised by HEIs</a:t>
                      </a:r>
                      <a:endParaRPr lang="en-US" sz="1600" dirty="0">
                        <a:latin typeface="Tahoma" pitchFamily="34" charset="0"/>
                        <a:cs typeface="Tahoma" pitchFamily="34" charset="0"/>
                      </a:endParaRPr>
                    </a:p>
                  </a:txBody>
                  <a:tcPr marL="91443" marR="91443" marT="45679" marB="45679">
                    <a:lnT w="12700" cap="flat" cmpd="sng" algn="ctr">
                      <a:solidFill>
                        <a:schemeClr val="tx1"/>
                      </a:solidFill>
                      <a:prstDash val="solid"/>
                      <a:round/>
                      <a:headEnd type="none" w="med" len="med"/>
                      <a:tailEnd type="none" w="med" len="med"/>
                    </a:lnT>
                  </a:tcPr>
                </a:tc>
                <a:tc>
                  <a:txBody>
                    <a:bodyPr/>
                    <a:lstStyle/>
                    <a:p>
                      <a:r>
                        <a:rPr lang="en-US" sz="1600" dirty="0" smtClean="0">
                          <a:latin typeface="Tahoma" pitchFamily="34" charset="0"/>
                          <a:cs typeface="Tahoma" pitchFamily="34" charset="0"/>
                        </a:rPr>
                        <a:t>15 days</a:t>
                      </a:r>
                    </a:p>
                    <a:p>
                      <a:endParaRPr lang="en-US" sz="1600" dirty="0" smtClean="0">
                        <a:latin typeface="Tahoma" pitchFamily="34" charset="0"/>
                        <a:cs typeface="Tahoma" pitchFamily="34" charset="0"/>
                      </a:endParaRPr>
                    </a:p>
                    <a:p>
                      <a:r>
                        <a:rPr lang="en-US" sz="1600" dirty="0" smtClean="0">
                          <a:latin typeface="Tahoma" pitchFamily="34" charset="0"/>
                          <a:cs typeface="Tahoma" pitchFamily="34" charset="0"/>
                        </a:rPr>
                        <a:t>(3 blocks)</a:t>
                      </a:r>
                    </a:p>
                  </a:txBody>
                  <a:tcPr marL="91443" marR="91443" marT="45679" marB="45679">
                    <a:lnT w="12700" cap="flat" cmpd="sng" algn="ctr">
                      <a:solidFill>
                        <a:schemeClr val="tx1"/>
                      </a:solidFill>
                      <a:prstDash val="solid"/>
                      <a:round/>
                      <a:headEnd type="none" w="med" len="med"/>
                      <a:tailEnd type="none" w="med" len="med"/>
                    </a:lnT>
                  </a:tcPr>
                </a:tc>
                <a:tc>
                  <a:txBody>
                    <a:bodyPr/>
                    <a:lstStyle/>
                    <a:p>
                      <a:r>
                        <a:rPr lang="en-US" sz="1600" dirty="0" smtClean="0">
                          <a:latin typeface="Tahoma" pitchFamily="34" charset="0"/>
                          <a:cs typeface="Tahoma" pitchFamily="34" charset="0"/>
                        </a:rPr>
                        <a:t>R</a:t>
                      </a:r>
                      <a:r>
                        <a:rPr lang="en-US" sz="1600" baseline="0" dirty="0" smtClean="0">
                          <a:latin typeface="Tahoma" pitchFamily="34" charset="0"/>
                          <a:cs typeface="Tahoma" pitchFamily="34" charset="0"/>
                        </a:rPr>
                        <a:t> 8, 400.00</a:t>
                      </a:r>
                      <a:endParaRPr lang="en-US" sz="1600" dirty="0">
                        <a:latin typeface="Tahoma" pitchFamily="34" charset="0"/>
                        <a:cs typeface="Tahoma" pitchFamily="34" charset="0"/>
                      </a:endParaRPr>
                    </a:p>
                  </a:txBody>
                  <a:tcPr marL="91443" marR="91443" marT="45679" marB="45679">
                    <a:lnT w="12700" cap="flat" cmpd="sng" algn="ctr">
                      <a:solidFill>
                        <a:schemeClr val="tx1"/>
                      </a:solidFill>
                      <a:prstDash val="solid"/>
                      <a:round/>
                      <a:headEnd type="none" w="med" len="med"/>
                      <a:tailEnd type="none" w="med" len="med"/>
                    </a:lnT>
                  </a:tcPr>
                </a:tc>
              </a:tr>
              <a:tr h="800730">
                <a:tc>
                  <a:txBody>
                    <a:bodyPr/>
                    <a:lstStyle/>
                    <a:p>
                      <a:r>
                        <a:rPr lang="en-US" sz="1600" dirty="0" smtClean="0">
                          <a:latin typeface="Tahoma" pitchFamily="34" charset="0"/>
                          <a:cs typeface="Tahoma" pitchFamily="34" charset="0"/>
                        </a:rPr>
                        <a:t>EDP</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SMS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Credits</a:t>
                      </a:r>
                      <a:r>
                        <a:rPr lang="en-US" sz="1600" baseline="0" dirty="0" smtClean="0">
                          <a:latin typeface="Tahoma" pitchFamily="34" charset="0"/>
                          <a:cs typeface="Tahoma" pitchFamily="34" charset="0"/>
                        </a:rPr>
                        <a:t> recognised by HEIs</a:t>
                      </a:r>
                      <a:endParaRPr lang="en-US" sz="1600" dirty="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12</a:t>
                      </a:r>
                      <a:r>
                        <a:rPr lang="en-US" sz="1600" baseline="0" dirty="0" smtClean="0">
                          <a:latin typeface="Tahoma" pitchFamily="34" charset="0"/>
                          <a:cs typeface="Tahoma" pitchFamily="34" charset="0"/>
                        </a:rPr>
                        <a:t> months (1 module of 3 days each)</a:t>
                      </a:r>
                      <a:endParaRPr lang="en-US" sz="1600" dirty="0" smtClean="0">
                        <a:latin typeface="Tahoma" pitchFamily="34" charset="0"/>
                        <a:cs typeface="Tahoma" pitchFamily="34" charset="0"/>
                      </a:endParaRPr>
                    </a:p>
                  </a:txBody>
                  <a:tcPr marL="91443" marR="91443" marT="45679" marB="45679"/>
                </a:tc>
                <a:tc>
                  <a:txBody>
                    <a:bodyPr/>
                    <a:lstStyle/>
                    <a:p>
                      <a:r>
                        <a:rPr lang="en-US" sz="1600" dirty="0" smtClean="0">
                          <a:latin typeface="Tahoma" pitchFamily="34" charset="0"/>
                          <a:cs typeface="Tahoma" pitchFamily="34" charset="0"/>
                        </a:rPr>
                        <a:t>Depends on modules taken (total 10)</a:t>
                      </a:r>
                      <a:endParaRPr lang="en-US" sz="1600" dirty="0">
                        <a:latin typeface="Tahoma" pitchFamily="34" charset="0"/>
                        <a:cs typeface="Tahoma" pitchFamily="34" charset="0"/>
                      </a:endParaRPr>
                    </a:p>
                  </a:txBody>
                  <a:tcPr marL="91443" marR="91443" marT="45679" marB="45679"/>
                </a:tc>
              </a:tr>
              <a:tr h="1038007">
                <a:tc>
                  <a:txBody>
                    <a:bodyPr/>
                    <a:lstStyle/>
                    <a:p>
                      <a:r>
                        <a:rPr lang="en-US" sz="1600" dirty="0" smtClean="0">
                          <a:latin typeface="Tahoma" pitchFamily="34" charset="0"/>
                          <a:cs typeface="Tahoma" pitchFamily="34" charset="0"/>
                        </a:rPr>
                        <a:t>Mentoring and Coaching for Public Service Managers</a:t>
                      </a:r>
                      <a:endParaRPr lang="en-US" sz="1600" dirty="0">
                        <a:latin typeface="Tahoma" pitchFamily="34" charset="0"/>
                        <a:cs typeface="Tahoma" pitchFamily="34" charset="0"/>
                      </a:endParaRPr>
                    </a:p>
                  </a:txBody>
                  <a:tcPr marL="91443" marR="91443" marT="45679" marB="45679"/>
                </a:tc>
                <a:tc>
                  <a:txBody>
                    <a:bodyPr/>
                    <a:lstStyle/>
                    <a:p>
                      <a:r>
                        <a:rPr lang="en-US" sz="1600" dirty="0" smtClean="0"/>
                        <a:t>MMS</a:t>
                      </a:r>
                      <a:endParaRPr lang="en-US" sz="1600" dirty="0"/>
                    </a:p>
                  </a:txBody>
                  <a:tcPr marL="91443" marR="91443" marT="45679" marB="45679"/>
                </a:tc>
                <a:tc>
                  <a:txBody>
                    <a:bodyPr/>
                    <a:lstStyle/>
                    <a:p>
                      <a:r>
                        <a:rPr lang="en-US" sz="1600" dirty="0" smtClean="0"/>
                        <a:t>Credit</a:t>
                      </a:r>
                      <a:r>
                        <a:rPr lang="en-US" sz="1600" baseline="0" dirty="0" smtClean="0"/>
                        <a:t> bearing</a:t>
                      </a:r>
                      <a:endParaRPr lang="en-US" sz="1600" dirty="0"/>
                    </a:p>
                  </a:txBody>
                  <a:tcPr marL="91443" marR="91443" marT="45679" marB="45679"/>
                </a:tc>
                <a:tc>
                  <a:txBody>
                    <a:bodyPr/>
                    <a:lstStyle/>
                    <a:p>
                      <a:r>
                        <a:rPr lang="en-US" sz="1600" dirty="0" smtClean="0"/>
                        <a:t>3 days</a:t>
                      </a:r>
                      <a:endParaRPr lang="en-US" sz="1600" dirty="0"/>
                    </a:p>
                  </a:txBody>
                  <a:tcPr marL="91443" marR="91443" marT="45679" marB="45679"/>
                </a:tc>
                <a:tc>
                  <a:txBody>
                    <a:bodyPr/>
                    <a:lstStyle/>
                    <a:p>
                      <a:r>
                        <a:rPr lang="en-US" sz="1600" dirty="0" smtClean="0"/>
                        <a:t>R 3, 420.00</a:t>
                      </a:r>
                      <a:endParaRPr lang="en-US" sz="1600" dirty="0"/>
                    </a:p>
                  </a:txBody>
                  <a:tcPr marL="91443" marR="91443" marT="45679" marB="45679"/>
                </a:tc>
              </a:tr>
            </a:tbl>
          </a:graphicData>
        </a:graphic>
      </p:graphicFrame>
    </p:spTree>
    <p:extLst>
      <p:ext uri="{BB962C8B-B14F-4D97-AF65-F5344CB8AC3E}">
        <p14:creationId xmlns="" xmlns:p14="http://schemas.microsoft.com/office/powerpoint/2010/main" val="2203029422"/>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Palalama presentation_PP 1.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339" name="Title 1"/>
          <p:cNvSpPr txBox="1">
            <a:spLocks/>
          </p:cNvSpPr>
          <p:nvPr/>
        </p:nvSpPr>
        <p:spPr bwMode="auto">
          <a:xfrm>
            <a:off x="685800" y="536575"/>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a:solidFill>
                  <a:schemeClr val="bg1"/>
                </a:solidFill>
                <a:latin typeface="Tahoma" pitchFamily="34" charset="0"/>
                <a:ea typeface="Tahoma" pitchFamily="34" charset="0"/>
                <a:cs typeface="Tahoma" pitchFamily="34" charset="0"/>
              </a:rPr>
              <a:t>Thank You</a:t>
            </a:r>
          </a:p>
        </p:txBody>
      </p:sp>
      <p:sp>
        <p:nvSpPr>
          <p:cNvPr id="14340" name="Subtitle 2"/>
          <p:cNvSpPr txBox="1">
            <a:spLocks/>
          </p:cNvSpPr>
          <p:nvPr/>
        </p:nvSpPr>
        <p:spPr bwMode="auto">
          <a:xfrm>
            <a:off x="1371600" y="2292350"/>
            <a:ext cx="6400800" cy="3016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eaLnBrk="1" hangingPunct="1">
              <a:spcBef>
                <a:spcPct val="20000"/>
              </a:spcBef>
              <a:buFont typeface="Arial" charset="0"/>
              <a:buNone/>
            </a:pPr>
            <a:r>
              <a:rPr lang="en-US" b="1" dirty="0" smtClean="0">
                <a:solidFill>
                  <a:srgbClr val="FF0000"/>
                </a:solidFill>
                <a:latin typeface="Gill Sans" pitchFamily="-52" charset="0"/>
              </a:rPr>
              <a:t>For more information on our training and services:</a:t>
            </a:r>
          </a:p>
          <a:p>
            <a:pPr eaLnBrk="1" hangingPunct="1">
              <a:spcBef>
                <a:spcPct val="20000"/>
              </a:spcBef>
              <a:buFont typeface="Arial" charset="0"/>
              <a:buNone/>
            </a:pPr>
            <a:endParaRPr lang="en-US" b="1" dirty="0" smtClean="0">
              <a:solidFill>
                <a:srgbClr val="FF0000"/>
              </a:solidFill>
              <a:latin typeface="Gill Sans" pitchFamily="-52" charset="0"/>
            </a:endParaRPr>
          </a:p>
          <a:p>
            <a:pPr eaLnBrk="1" hangingPunct="1">
              <a:spcBef>
                <a:spcPct val="20000"/>
              </a:spcBef>
              <a:buFont typeface="Arial" charset="0"/>
              <a:buNone/>
            </a:pPr>
            <a:r>
              <a:rPr lang="en-US" b="1" dirty="0" smtClean="0">
                <a:solidFill>
                  <a:srgbClr val="898989"/>
                </a:solidFill>
                <a:latin typeface="Gill Sans" pitchFamily="-52" charset="0"/>
              </a:rPr>
              <a:t>To speak to a consultant : Tel 012  441 6777</a:t>
            </a:r>
          </a:p>
          <a:p>
            <a:pPr eaLnBrk="1" hangingPunct="1">
              <a:spcBef>
                <a:spcPct val="20000"/>
              </a:spcBef>
              <a:buFont typeface="Arial" charset="0"/>
              <a:buNone/>
            </a:pPr>
            <a:r>
              <a:rPr lang="en-US" b="1" dirty="0" smtClean="0">
                <a:solidFill>
                  <a:srgbClr val="898989"/>
                </a:solidFill>
                <a:latin typeface="Gill Sans" pitchFamily="-52" charset="0"/>
              </a:rPr>
              <a:t>Written Correspondence:   Fax 012 441 6054</a:t>
            </a:r>
          </a:p>
          <a:p>
            <a:pPr eaLnBrk="1" hangingPunct="1">
              <a:spcBef>
                <a:spcPct val="20000"/>
              </a:spcBef>
              <a:buFont typeface="Arial" charset="0"/>
              <a:buNone/>
            </a:pPr>
            <a:r>
              <a:rPr lang="en-US" b="1" dirty="0" smtClean="0">
                <a:solidFill>
                  <a:srgbClr val="898989"/>
                </a:solidFill>
                <a:latin typeface="Gill Sans" pitchFamily="-52" charset="0"/>
              </a:rPr>
              <a:t>To request a quotation: </a:t>
            </a:r>
            <a:r>
              <a:rPr lang="en-US" b="1" dirty="0" smtClean="0">
                <a:solidFill>
                  <a:srgbClr val="898989"/>
                </a:solidFill>
                <a:latin typeface="Gill Sans" pitchFamily="-52" charset="0"/>
                <a:hlinkClick r:id="rId3"/>
              </a:rPr>
              <a:t>contactcentre@palama.gov.za</a:t>
            </a:r>
            <a:endParaRPr lang="en-US" b="1" dirty="0" smtClean="0">
              <a:solidFill>
                <a:srgbClr val="898989"/>
              </a:solidFill>
              <a:latin typeface="Gill Sans" pitchFamily="-52" charset="0"/>
            </a:endParaRPr>
          </a:p>
          <a:p>
            <a:pPr eaLnBrk="1" hangingPunct="1">
              <a:spcBef>
                <a:spcPct val="20000"/>
              </a:spcBef>
              <a:buFont typeface="Arial" charset="0"/>
              <a:buNone/>
            </a:pPr>
            <a:r>
              <a:rPr lang="en-US" b="1" dirty="0" smtClean="0">
                <a:solidFill>
                  <a:srgbClr val="898989"/>
                </a:solidFill>
                <a:latin typeface="Gill Sans" pitchFamily="-52" charset="0"/>
              </a:rPr>
              <a:t>Or visit our web site: </a:t>
            </a:r>
            <a:r>
              <a:rPr lang="en-US" dirty="0" smtClean="0">
                <a:solidFill>
                  <a:schemeClr val="tx2">
                    <a:lumMod val="60000"/>
                    <a:lumOff val="40000"/>
                  </a:schemeClr>
                </a:solidFill>
                <a:latin typeface="Gill Sans" pitchFamily="-52" charset="0"/>
                <a:hlinkClick r:id="rId4"/>
              </a:rPr>
              <a:t>www.palama.gov.za</a:t>
            </a:r>
            <a:endParaRPr lang="en-US" dirty="0">
              <a:solidFill>
                <a:schemeClr val="tx2">
                  <a:lumMod val="60000"/>
                  <a:lumOff val="40000"/>
                </a:schemeClr>
              </a:solidFill>
              <a:latin typeface="Gill Sans" pitchFamily="-52" charset="0"/>
            </a:endParaRPr>
          </a:p>
          <a:p>
            <a:pPr eaLnBrk="1" hangingPunct="1">
              <a:spcBef>
                <a:spcPct val="20000"/>
              </a:spcBef>
              <a:buFont typeface="Arial" charset="0"/>
              <a:buNone/>
            </a:pPr>
            <a:endParaRPr lang="en-US" dirty="0" smtClean="0">
              <a:solidFill>
                <a:schemeClr val="tx2">
                  <a:lumMod val="60000"/>
                  <a:lumOff val="40000"/>
                </a:schemeClr>
              </a:solidFill>
              <a:latin typeface="Gill Sans" pitchFamily="-52" charset="0"/>
            </a:endParaRPr>
          </a:p>
          <a:p>
            <a:pPr eaLnBrk="1" hangingPunct="1">
              <a:spcBef>
                <a:spcPct val="20000"/>
              </a:spcBef>
              <a:buFont typeface="Arial" charset="0"/>
              <a:buNone/>
            </a:pPr>
            <a:r>
              <a:rPr lang="en-US" dirty="0" smtClean="0">
                <a:latin typeface="Gill Sans" pitchFamily="-52" charset="0"/>
              </a:rPr>
              <a:t>Dr Thami Shezi</a:t>
            </a:r>
          </a:p>
          <a:p>
            <a:pPr eaLnBrk="1" hangingPunct="1">
              <a:spcBef>
                <a:spcPct val="20000"/>
              </a:spcBef>
              <a:buFont typeface="Arial" charset="0"/>
              <a:buNone/>
            </a:pPr>
            <a:r>
              <a:rPr lang="en-US" dirty="0" smtClean="0">
                <a:latin typeface="Gill Sans" pitchFamily="-52" charset="0"/>
              </a:rPr>
              <a:t>Director: Marketing</a:t>
            </a:r>
          </a:p>
          <a:p>
            <a:pPr eaLnBrk="1" hangingPunct="1">
              <a:spcBef>
                <a:spcPct val="20000"/>
              </a:spcBef>
              <a:buFont typeface="Arial" charset="0"/>
              <a:buNone/>
            </a:pPr>
            <a:r>
              <a:rPr lang="en-US" dirty="0" smtClean="0">
                <a:latin typeface="Gill Sans" pitchFamily="-52" charset="0"/>
              </a:rPr>
              <a:t>082 415 3390</a:t>
            </a:r>
          </a:p>
        </p:txBody>
      </p:sp>
    </p:spTree>
    <p:extLst>
      <p:ext uri="{BB962C8B-B14F-4D97-AF65-F5344CB8AC3E}">
        <p14:creationId xmlns="" xmlns:p14="http://schemas.microsoft.com/office/powerpoint/2010/main" val="650433706"/>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958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5" name="Title 1"/>
          <p:cNvSpPr txBox="1">
            <a:spLocks/>
          </p:cNvSpPr>
          <p:nvPr/>
        </p:nvSpPr>
        <p:spPr bwMode="auto">
          <a:xfrm>
            <a:off x="464128" y="126651"/>
            <a:ext cx="8679872" cy="10472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spcBef>
                <a:spcPts val="1200"/>
              </a:spcBef>
            </a:pPr>
            <a:r>
              <a:rPr lang="en-US" sz="2800" b="1" dirty="0" smtClean="0">
                <a:solidFill>
                  <a:schemeClr val="bg1"/>
                </a:solidFill>
                <a:latin typeface="Tahoma" pitchFamily="34" charset="0"/>
                <a:cs typeface="Tahoma" pitchFamily="34" charset="0"/>
              </a:rPr>
              <a:t>Introduction</a:t>
            </a:r>
            <a:endParaRPr lang="en-US" sz="2800" b="1" dirty="0">
              <a:solidFill>
                <a:schemeClr val="bg1"/>
              </a:solidFill>
              <a:latin typeface="Tahoma" pitchFamily="34" charset="0"/>
              <a:cs typeface="Tahoma" pitchFamily="34" charset="0"/>
            </a:endParaRPr>
          </a:p>
        </p:txBody>
      </p:sp>
      <p:sp>
        <p:nvSpPr>
          <p:cNvPr id="3076" name="Subtitle 2"/>
          <p:cNvSpPr txBox="1">
            <a:spLocks/>
          </p:cNvSpPr>
          <p:nvPr/>
        </p:nvSpPr>
        <p:spPr bwMode="auto">
          <a:xfrm>
            <a:off x="220436" y="1379209"/>
            <a:ext cx="8711293" cy="44909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81000" indent="-381000"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marL="342900" indent="-342900" algn="just">
              <a:buClr>
                <a:srgbClr val="996633"/>
              </a:buClr>
              <a:buSzPct val="70000"/>
              <a:buFont typeface="Arial" pitchFamily="34" charset="0"/>
              <a:buChar char="•"/>
            </a:pPr>
            <a:endParaRPr lang="en-US" sz="2000" dirty="0" smtClean="0">
              <a:latin typeface="Tahoma" pitchFamily="34" charset="0"/>
              <a:cs typeface="Tahoma" pitchFamily="34" charset="0"/>
            </a:endParaRPr>
          </a:p>
          <a:p>
            <a:pPr marL="342900" indent="-342900" algn="just">
              <a:buClr>
                <a:srgbClr val="996633"/>
              </a:buClr>
              <a:buSzPct val="70000"/>
              <a:buFont typeface="Wingdings" pitchFamily="2" charset="2"/>
              <a:buChar char="§"/>
            </a:pPr>
            <a:r>
              <a:rPr lang="en-US" sz="2000" dirty="0" smtClean="0">
                <a:latin typeface="Tahoma" pitchFamily="34" charset="0"/>
                <a:cs typeface="Tahoma" pitchFamily="34" charset="0"/>
              </a:rPr>
              <a:t>South Africa is working towards a developmental</a:t>
            </a:r>
            <a:r>
              <a:rPr lang="en-US" sz="2000" dirty="0">
                <a:latin typeface="Tahoma" pitchFamily="34" charset="0"/>
                <a:cs typeface="Tahoma" pitchFamily="34" charset="0"/>
              </a:rPr>
              <a:t> </a:t>
            </a:r>
            <a:r>
              <a:rPr lang="en-US" sz="2000" dirty="0" smtClean="0">
                <a:latin typeface="Tahoma" pitchFamily="34" charset="0"/>
                <a:cs typeface="Tahoma" pitchFamily="34" charset="0"/>
              </a:rPr>
              <a:t>state.</a:t>
            </a:r>
            <a:endParaRPr lang="en-US" sz="2000" dirty="0">
              <a:latin typeface="Tahoma" pitchFamily="34" charset="0"/>
              <a:cs typeface="Tahoma" pitchFamily="34" charset="0"/>
            </a:endParaRPr>
          </a:p>
          <a:p>
            <a:pPr marL="342900" indent="-342900" algn="just">
              <a:buClr>
                <a:srgbClr val="996633"/>
              </a:buClr>
              <a:buSzPct val="70000"/>
              <a:buFont typeface="Wingdings" pitchFamily="2" charset="2"/>
              <a:buChar char="§"/>
            </a:pPr>
            <a:r>
              <a:rPr lang="en-US" sz="2000" dirty="0" smtClean="0">
                <a:latin typeface="Tahoma" pitchFamily="34" charset="0"/>
                <a:cs typeface="Tahoma" pitchFamily="34" charset="0"/>
              </a:rPr>
              <a:t>Being </a:t>
            </a:r>
            <a:r>
              <a:rPr lang="en-US" sz="2000" dirty="0">
                <a:latin typeface="Tahoma" pitchFamily="34" charset="0"/>
                <a:cs typeface="Tahoma" pitchFamily="34" charset="0"/>
              </a:rPr>
              <a:t>developmental requires of the State to be able to lead in the strategic orientation of the country.</a:t>
            </a:r>
          </a:p>
          <a:p>
            <a:pPr marL="342900" indent="-342900" algn="just">
              <a:buClr>
                <a:srgbClr val="996633"/>
              </a:buClr>
              <a:buSzPct val="70000"/>
              <a:buFont typeface="Wingdings" pitchFamily="2" charset="2"/>
              <a:buChar char="§"/>
            </a:pPr>
            <a:r>
              <a:rPr lang="en-US" sz="2000" dirty="0">
                <a:latin typeface="Tahoma" pitchFamily="34" charset="0"/>
                <a:cs typeface="Tahoma" pitchFamily="34" charset="0"/>
              </a:rPr>
              <a:t>For the State to lead, </a:t>
            </a:r>
            <a:r>
              <a:rPr lang="en-US" sz="2000" dirty="0" smtClean="0">
                <a:latin typeface="Tahoma" pitchFamily="34" charset="0"/>
                <a:cs typeface="Tahoma" pitchFamily="34" charset="0"/>
              </a:rPr>
              <a:t>technical </a:t>
            </a:r>
            <a:r>
              <a:rPr lang="en-US" sz="2000" dirty="0">
                <a:latin typeface="Tahoma" pitchFamily="34" charset="0"/>
                <a:cs typeface="Tahoma" pitchFamily="34" charset="0"/>
              </a:rPr>
              <a:t>and organizational </a:t>
            </a:r>
            <a:r>
              <a:rPr lang="en-US" sz="2000" dirty="0" smtClean="0">
                <a:latin typeface="Tahoma" pitchFamily="34" charset="0"/>
                <a:cs typeface="Tahoma" pitchFamily="34" charset="0"/>
              </a:rPr>
              <a:t>capabilities are key.</a:t>
            </a:r>
            <a:endParaRPr lang="en-US" sz="2000" dirty="0">
              <a:latin typeface="Tahoma" pitchFamily="34" charset="0"/>
              <a:cs typeface="Tahoma" pitchFamily="34" charset="0"/>
            </a:endParaRPr>
          </a:p>
          <a:p>
            <a:pPr marL="342900" indent="-342900">
              <a:buClr>
                <a:srgbClr val="996633"/>
              </a:buClr>
              <a:buSzPct val="70000"/>
              <a:buFont typeface="Wingdings" pitchFamily="2" charset="2"/>
              <a:buChar char="§"/>
            </a:pPr>
            <a:r>
              <a:rPr lang="en-US" sz="2000" dirty="0" smtClean="0">
                <a:latin typeface="Tahoma" pitchFamily="34" charset="0"/>
                <a:cs typeface="Tahoma" pitchFamily="34" charset="0"/>
              </a:rPr>
              <a:t>Such </a:t>
            </a:r>
            <a:r>
              <a:rPr lang="en-US" sz="2000" dirty="0">
                <a:latin typeface="Tahoma" pitchFamily="34" charset="0"/>
                <a:cs typeface="Tahoma" pitchFamily="34" charset="0"/>
              </a:rPr>
              <a:t>capability must allow </a:t>
            </a:r>
            <a:r>
              <a:rPr lang="en-US" sz="2000" dirty="0" smtClean="0">
                <a:latin typeface="Tahoma" pitchFamily="34" charset="0"/>
                <a:cs typeface="Tahoma" pitchFamily="34" charset="0"/>
              </a:rPr>
              <a:t>the </a:t>
            </a:r>
            <a:r>
              <a:rPr lang="en-US" sz="2000" dirty="0">
                <a:latin typeface="Tahoma" pitchFamily="34" charset="0"/>
                <a:cs typeface="Tahoma" pitchFamily="34" charset="0"/>
              </a:rPr>
              <a:t>State to translate broad objectives into programmes and projects for implementation, which </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requires </a:t>
            </a:r>
            <a:r>
              <a:rPr lang="en-US" sz="2000" dirty="0">
                <a:latin typeface="Tahoma" pitchFamily="34" charset="0"/>
                <a:cs typeface="Tahoma" pitchFamily="34" charset="0"/>
              </a:rPr>
              <a:t>– </a:t>
            </a:r>
            <a:endParaRPr lang="en-US" sz="2000" dirty="0" smtClean="0">
              <a:latin typeface="Tahoma" pitchFamily="34" charset="0"/>
              <a:cs typeface="Tahoma" pitchFamily="34" charset="0"/>
            </a:endParaRPr>
          </a:p>
          <a:p>
            <a:pPr marL="342900" indent="-342900">
              <a:buClr>
                <a:srgbClr val="996633"/>
              </a:buClr>
              <a:buSzPct val="70000"/>
              <a:buFont typeface="Wingdings" pitchFamily="2" charset="2"/>
              <a:buChar char="§"/>
            </a:pPr>
            <a:endParaRPr lang="en-US" sz="2000" dirty="0">
              <a:latin typeface="Tahoma" pitchFamily="34" charset="0"/>
              <a:cs typeface="Tahoma" pitchFamily="34" charset="0"/>
            </a:endParaRPr>
          </a:p>
          <a:p>
            <a:pPr marL="800100" lvl="1" indent="-342900" algn="just">
              <a:buClr>
                <a:srgbClr val="996633"/>
              </a:buClr>
              <a:buSzPct val="70000"/>
              <a:buFont typeface="Wingdings" pitchFamily="2" charset="2"/>
              <a:buChar char="§"/>
            </a:pPr>
            <a:r>
              <a:rPr lang="en-US" dirty="0">
                <a:latin typeface="Tahoma" pitchFamily="34" charset="0"/>
                <a:cs typeface="Tahoma" pitchFamily="34" charset="0"/>
              </a:rPr>
              <a:t>Proper training at all levels,</a:t>
            </a:r>
          </a:p>
          <a:p>
            <a:pPr marL="800100" lvl="1" indent="-342900" algn="just">
              <a:buClr>
                <a:srgbClr val="996633"/>
              </a:buClr>
              <a:buSzPct val="70000"/>
              <a:buFont typeface="Wingdings" pitchFamily="2" charset="2"/>
              <a:buChar char="§"/>
            </a:pPr>
            <a:r>
              <a:rPr lang="en-US" dirty="0">
                <a:latin typeface="Tahoma" pitchFamily="34" charset="0"/>
                <a:cs typeface="Tahoma" pitchFamily="34" charset="0"/>
              </a:rPr>
              <a:t>Leadership development both at executive and civil service levels,</a:t>
            </a:r>
          </a:p>
          <a:p>
            <a:pPr marL="800100" lvl="1" indent="-342900" algn="just">
              <a:buClr>
                <a:srgbClr val="996633"/>
              </a:buClr>
              <a:buSzPct val="70000"/>
              <a:buFont typeface="Wingdings" pitchFamily="2" charset="2"/>
              <a:buChar char="§"/>
            </a:pPr>
            <a:r>
              <a:rPr lang="en-US" dirty="0">
                <a:latin typeface="Tahoma" pitchFamily="34" charset="0"/>
                <a:cs typeface="Tahoma" pitchFamily="34" charset="0"/>
              </a:rPr>
              <a:t>Re-orientation, engendering new doctrines, culture and practices at all levels, and </a:t>
            </a:r>
          </a:p>
          <a:p>
            <a:pPr marL="800100" lvl="1" indent="-342900" algn="just">
              <a:buClr>
                <a:srgbClr val="996633"/>
              </a:buClr>
              <a:buSzPct val="70000"/>
              <a:buFont typeface="Wingdings" pitchFamily="2" charset="2"/>
              <a:buChar char="§"/>
            </a:pPr>
            <a:r>
              <a:rPr lang="en-US" dirty="0">
                <a:latin typeface="Tahoma" pitchFamily="34" charset="0"/>
                <a:cs typeface="Tahoma" pitchFamily="34" charset="0"/>
              </a:rPr>
              <a:t>Acquiring and retaining skilled personnel</a:t>
            </a:r>
            <a:r>
              <a:rPr lang="en-US" sz="2000" dirty="0" smtClean="0"/>
              <a:t>.</a:t>
            </a:r>
            <a:endParaRPr lang="en-US" sz="2000" dirty="0" smtClean="0">
              <a:solidFill>
                <a:prstClr val="black"/>
              </a:solidFill>
            </a:endParaRPr>
          </a:p>
          <a:p>
            <a:pPr marL="457200" indent="-457200" eaLnBrk="1" hangingPunct="1">
              <a:spcBef>
                <a:spcPts val="1200"/>
              </a:spcBef>
              <a:buFont typeface="Wingdings" pitchFamily="2" charset="2"/>
              <a:buChar char="§"/>
            </a:pPr>
            <a:endParaRPr lang="en-US" sz="2800" dirty="0">
              <a:solidFill>
                <a:prstClr val="black"/>
              </a:solidFill>
            </a:endParaRPr>
          </a:p>
        </p:txBody>
      </p:sp>
      <p:sp>
        <p:nvSpPr>
          <p:cNvPr id="3077" name="Slide Number Placeholder 1"/>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eaLnBrk="1" hangingPunct="1"/>
            <a:fld id="{3CCF97FD-5038-47E0-B346-E131E50863AC}" type="slidenum">
              <a:rPr lang="en-US" smtClean="0">
                <a:solidFill>
                  <a:srgbClr val="898989"/>
                </a:solidFill>
                <a:latin typeface="Calibri" pitchFamily="34" charset="0"/>
              </a:rPr>
              <a:pPr eaLnBrk="1" hangingPunct="1"/>
              <a:t>3</a:t>
            </a:fld>
            <a:endParaRPr lang="en-US" dirty="0" smtClean="0">
              <a:solidFill>
                <a:srgbClr val="898989"/>
              </a:solidFill>
              <a:latin typeface="Calibri" pitchFamily="34" charset="0"/>
            </a:endParaRPr>
          </a:p>
        </p:txBody>
      </p:sp>
    </p:spTree>
    <p:extLst>
      <p:ext uri="{BB962C8B-B14F-4D97-AF65-F5344CB8AC3E}">
        <p14:creationId xmlns="" xmlns:p14="http://schemas.microsoft.com/office/powerpoint/2010/main" val="17794956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958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5" name="Title 1"/>
          <p:cNvSpPr txBox="1">
            <a:spLocks/>
          </p:cNvSpPr>
          <p:nvPr/>
        </p:nvSpPr>
        <p:spPr bwMode="auto">
          <a:xfrm>
            <a:off x="685800" y="222250"/>
            <a:ext cx="7772400" cy="10472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prstClr val="white"/>
                </a:solidFill>
                <a:latin typeface="Tahoma" pitchFamily="34" charset="0"/>
                <a:cs typeface="Tahoma" pitchFamily="34" charset="0"/>
              </a:rPr>
              <a:t>PALAMA’S Mandate</a:t>
            </a:r>
            <a:endParaRPr lang="en-US" sz="2800" b="1" dirty="0">
              <a:solidFill>
                <a:prstClr val="white"/>
              </a:solidFill>
              <a:latin typeface="Tahoma" pitchFamily="34" charset="0"/>
              <a:cs typeface="Tahoma" pitchFamily="34" charset="0"/>
            </a:endParaRPr>
          </a:p>
        </p:txBody>
      </p:sp>
      <p:sp>
        <p:nvSpPr>
          <p:cNvPr id="3076" name="Subtitle 2"/>
          <p:cNvSpPr txBox="1">
            <a:spLocks/>
          </p:cNvSpPr>
          <p:nvPr/>
        </p:nvSpPr>
        <p:spPr bwMode="auto">
          <a:xfrm>
            <a:off x="315532" y="1308323"/>
            <a:ext cx="8512935" cy="4341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81000" indent="-381000"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marL="363538" indent="-363538">
              <a:spcAft>
                <a:spcPct val="20000"/>
              </a:spcAft>
              <a:buClr>
                <a:srgbClr val="996633"/>
              </a:buClr>
              <a:buFont typeface="Wingdings" pitchFamily="2" charset="2"/>
              <a:buChar char="§"/>
            </a:pPr>
            <a:r>
              <a:rPr lang="en-ZA" sz="2000" dirty="0">
                <a:latin typeface="Tahoma" pitchFamily="34" charset="0"/>
                <a:cs typeface="Tahoma" pitchFamily="34" charset="0"/>
              </a:rPr>
              <a:t>In terms of the Public Service Act of 1994 (as amended)</a:t>
            </a:r>
          </a:p>
          <a:p>
            <a:pPr marL="682625" lvl="1" indent="-317500">
              <a:spcAft>
                <a:spcPct val="20000"/>
              </a:spcAft>
              <a:buClr>
                <a:srgbClr val="996633"/>
              </a:buClr>
              <a:buFont typeface="Wingdings" pitchFamily="2" charset="2"/>
              <a:buChar char="§"/>
            </a:pPr>
            <a:r>
              <a:rPr lang="en-ZA" dirty="0">
                <a:latin typeface="Tahoma" pitchFamily="34" charset="0"/>
                <a:cs typeface="Tahoma" pitchFamily="34" charset="0"/>
              </a:rPr>
              <a:t>There shall be a training institution listed as a Schedule 1 national department</a:t>
            </a:r>
          </a:p>
          <a:p>
            <a:pPr marL="682625" lvl="1" indent="-317500">
              <a:spcAft>
                <a:spcPct val="20000"/>
              </a:spcAft>
              <a:buClr>
                <a:srgbClr val="996633"/>
              </a:buClr>
              <a:buFont typeface="Wingdings" pitchFamily="2" charset="2"/>
              <a:buChar char="§"/>
            </a:pPr>
            <a:r>
              <a:rPr lang="en-ZA" dirty="0">
                <a:latin typeface="Tahoma" pitchFamily="34" charset="0"/>
                <a:cs typeface="Tahoma" pitchFamily="34" charset="0"/>
              </a:rPr>
              <a:t>The management and administration of such institution shall be under the control of the Minister for Public Service and Administration</a:t>
            </a:r>
          </a:p>
          <a:p>
            <a:pPr marL="363538" indent="-363538">
              <a:spcAft>
                <a:spcPct val="20000"/>
              </a:spcAft>
              <a:buClr>
                <a:srgbClr val="996633"/>
              </a:buClr>
              <a:buFont typeface="Wingdings" pitchFamily="2" charset="2"/>
              <a:buChar char="§"/>
            </a:pPr>
            <a:r>
              <a:rPr lang="en-ZA" sz="2000" dirty="0">
                <a:latin typeface="Tahoma" pitchFamily="34" charset="0"/>
                <a:cs typeface="Tahoma" pitchFamily="34" charset="0"/>
              </a:rPr>
              <a:t>Such institution</a:t>
            </a:r>
          </a:p>
          <a:p>
            <a:pPr marL="682625" lvl="1" indent="-317500">
              <a:spcAft>
                <a:spcPct val="20000"/>
              </a:spcAft>
              <a:buClr>
                <a:srgbClr val="996633"/>
              </a:buClr>
              <a:buFont typeface="Wingdings" pitchFamily="2" charset="2"/>
              <a:buChar char="§"/>
            </a:pPr>
            <a:r>
              <a:rPr lang="en-ZA" dirty="0">
                <a:latin typeface="Tahoma" pitchFamily="34" charset="0"/>
                <a:cs typeface="Tahoma" pitchFamily="34" charset="0"/>
              </a:rPr>
              <a:t>Shall provide such training or cause such training to be provided or conduct such examinations or tests or cause such examinations or tests to be conducted as the Head of the institute may with the approval of the Minister decide or as may be prescribed as a qualification for the appointment or transfer of persons in or to the public service;</a:t>
            </a:r>
          </a:p>
          <a:p>
            <a:pPr marL="682625" lvl="1" indent="-317500">
              <a:spcAft>
                <a:spcPct val="20000"/>
              </a:spcAft>
              <a:buClr>
                <a:srgbClr val="996633"/>
              </a:buClr>
              <a:buFont typeface="Wingdings" pitchFamily="2" charset="2"/>
              <a:buChar char="§"/>
            </a:pPr>
            <a:r>
              <a:rPr lang="en-ZA" dirty="0">
                <a:latin typeface="Tahoma" pitchFamily="34" charset="0"/>
                <a:cs typeface="Tahoma" pitchFamily="34" charset="0"/>
              </a:rPr>
              <a:t>May issue diplomas or certificates or cause diplomas or certificates to be issued to persons who have passed such examinations </a:t>
            </a:r>
          </a:p>
          <a:p>
            <a:pPr marL="363538" indent="-363538">
              <a:spcAft>
                <a:spcPct val="20000"/>
              </a:spcAft>
              <a:buClr>
                <a:srgbClr val="996633"/>
              </a:buClr>
              <a:buFont typeface="Wingdings" pitchFamily="2" charset="2"/>
              <a:buChar char="v"/>
            </a:pPr>
            <a:endParaRPr lang="en-ZA" dirty="0"/>
          </a:p>
          <a:p>
            <a:pPr eaLnBrk="1" hangingPunct="1">
              <a:spcBef>
                <a:spcPts val="1200"/>
              </a:spcBef>
              <a:buFont typeface="Arial" pitchFamily="34" charset="0"/>
              <a:buChar char="•"/>
            </a:pPr>
            <a:endParaRPr lang="en-US" sz="2400" b="1" dirty="0" smtClean="0"/>
          </a:p>
          <a:p>
            <a:pPr eaLnBrk="1" hangingPunct="1">
              <a:spcBef>
                <a:spcPts val="1200"/>
              </a:spcBef>
              <a:buFont typeface="Arial" pitchFamily="34" charset="0"/>
              <a:buChar char="•"/>
            </a:pPr>
            <a:endParaRPr lang="en-US" sz="2400" b="1" dirty="0"/>
          </a:p>
          <a:p>
            <a:pPr marL="457200" lvl="1" indent="0" eaLnBrk="1" hangingPunct="1">
              <a:spcBef>
                <a:spcPts val="1200"/>
              </a:spcBef>
            </a:pPr>
            <a:endParaRPr lang="en-US" sz="2400" b="1" dirty="0"/>
          </a:p>
          <a:p>
            <a:pPr eaLnBrk="1" hangingPunct="1">
              <a:spcBef>
                <a:spcPts val="1200"/>
              </a:spcBef>
              <a:buFont typeface="Arial" pitchFamily="34" charset="0"/>
              <a:buChar char="•"/>
            </a:pPr>
            <a:endParaRPr lang="en-US" sz="2400" dirty="0" smtClean="0">
              <a:solidFill>
                <a:prstClr val="black"/>
              </a:solidFill>
            </a:endParaRPr>
          </a:p>
          <a:p>
            <a:pPr eaLnBrk="1" hangingPunct="1">
              <a:spcBef>
                <a:spcPts val="1200"/>
              </a:spcBef>
              <a:buFont typeface="Symbol" pitchFamily="18" charset="2"/>
              <a:buAutoNum type="arabicPeriod"/>
            </a:pPr>
            <a:endParaRPr lang="en-US" sz="2400" dirty="0">
              <a:solidFill>
                <a:prstClr val="black"/>
              </a:solidFill>
            </a:endParaRPr>
          </a:p>
        </p:txBody>
      </p:sp>
      <p:sp>
        <p:nvSpPr>
          <p:cNvPr id="3077" name="Slide Number Placeholder 1"/>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eaLnBrk="1" hangingPunct="1"/>
            <a:fld id="{3CCF97FD-5038-47E0-B346-E131E50863AC}" type="slidenum">
              <a:rPr lang="en-US" smtClean="0">
                <a:solidFill>
                  <a:srgbClr val="898989"/>
                </a:solidFill>
                <a:latin typeface="Calibri" pitchFamily="34" charset="0"/>
              </a:rPr>
              <a:pPr eaLnBrk="1" hangingPunct="1"/>
              <a:t>4</a:t>
            </a:fld>
            <a:endParaRPr lang="en-US" dirty="0" smtClean="0">
              <a:solidFill>
                <a:srgbClr val="898989"/>
              </a:solidFill>
              <a:latin typeface="Calibri" pitchFamily="34" charset="0"/>
            </a:endParaRPr>
          </a:p>
        </p:txBody>
      </p:sp>
    </p:spTree>
    <p:extLst>
      <p:ext uri="{BB962C8B-B14F-4D97-AF65-F5344CB8AC3E}">
        <p14:creationId xmlns="" xmlns:p14="http://schemas.microsoft.com/office/powerpoint/2010/main" val="249134858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958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5" name="Title 1"/>
          <p:cNvSpPr txBox="1">
            <a:spLocks/>
          </p:cNvSpPr>
          <p:nvPr/>
        </p:nvSpPr>
        <p:spPr bwMode="auto">
          <a:xfrm>
            <a:off x="685800" y="222250"/>
            <a:ext cx="7772400" cy="10472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prstClr val="white"/>
                </a:solidFill>
                <a:latin typeface="Tahoma" pitchFamily="34" charset="0"/>
                <a:ea typeface="Tahoma" pitchFamily="34" charset="0"/>
                <a:cs typeface="Tahoma" pitchFamily="34" charset="0"/>
              </a:rPr>
              <a:t>Strategic Partnerships</a:t>
            </a:r>
            <a:endParaRPr lang="en-US" sz="2800" b="1" dirty="0">
              <a:solidFill>
                <a:prstClr val="white"/>
              </a:solidFill>
              <a:latin typeface="Tahoma" pitchFamily="34" charset="0"/>
              <a:ea typeface="Tahoma" pitchFamily="34" charset="0"/>
              <a:cs typeface="Tahoma" pitchFamily="34" charset="0"/>
            </a:endParaRPr>
          </a:p>
        </p:txBody>
      </p:sp>
      <p:sp>
        <p:nvSpPr>
          <p:cNvPr id="3076" name="Subtitle 2"/>
          <p:cNvSpPr txBox="1">
            <a:spLocks/>
          </p:cNvSpPr>
          <p:nvPr/>
        </p:nvSpPr>
        <p:spPr bwMode="auto">
          <a:xfrm>
            <a:off x="315532" y="1308323"/>
            <a:ext cx="8512935" cy="46075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81000" indent="-381000"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endParaRPr lang="en-ZA" sz="1200" dirty="0" smtClean="0"/>
          </a:p>
          <a:p>
            <a:pPr>
              <a:buFont typeface="Wingdings" pitchFamily="2" charset="2"/>
              <a:buChar char="§"/>
            </a:pPr>
            <a:r>
              <a:rPr lang="en-ZA" dirty="0" smtClean="0"/>
              <a:t>PALAMA has established  strategic partnerships with other government departments to support the rollout of key strategic programmes, e.g.</a:t>
            </a:r>
          </a:p>
          <a:p>
            <a:pPr marL="285750" indent="-285750">
              <a:buFont typeface="Wingdings" pitchFamily="2" charset="2"/>
              <a:buChar char="§"/>
            </a:pPr>
            <a:endParaRPr lang="en-ZA" dirty="0" smtClean="0"/>
          </a:p>
          <a:p>
            <a:pPr marL="1200150" lvl="2" indent="-285750">
              <a:buFont typeface="Wingdings" pitchFamily="2" charset="2"/>
              <a:buChar char="§"/>
            </a:pPr>
            <a:r>
              <a:rPr lang="en-ZA" dirty="0" smtClean="0"/>
              <a:t>DPSA for the Service Delivery Improvement Plans</a:t>
            </a:r>
          </a:p>
          <a:p>
            <a:pPr marL="1200150" lvl="2" indent="-285750">
              <a:buFont typeface="Wingdings" pitchFamily="2" charset="2"/>
              <a:buChar char="§"/>
            </a:pPr>
            <a:r>
              <a:rPr lang="en-ZA" dirty="0" smtClean="0"/>
              <a:t>National Treasury for Standard Chart of Account (SCOA) training</a:t>
            </a:r>
          </a:p>
          <a:p>
            <a:pPr marL="914400" lvl="2" indent="0"/>
            <a:r>
              <a:rPr lang="en-ZA" dirty="0" smtClean="0"/>
              <a:t>     and Municipal Finance Management Programme (MFMP) for Local                      </a:t>
            </a:r>
            <a:endParaRPr lang="en-US" dirty="0"/>
          </a:p>
          <a:p>
            <a:pPr marL="914400" lvl="2" indent="0"/>
            <a:r>
              <a:rPr lang="en-ZA" dirty="0" smtClean="0"/>
              <a:t>     government</a:t>
            </a:r>
          </a:p>
          <a:p>
            <a:pPr marL="1200150" lvl="2" indent="-285750">
              <a:buFont typeface="Wingdings" pitchFamily="2" charset="2"/>
              <a:buChar char="§"/>
            </a:pPr>
            <a:endParaRPr lang="en-ZA" dirty="0"/>
          </a:p>
          <a:p>
            <a:pPr lvl="0">
              <a:buFont typeface="Wingdings" pitchFamily="2" charset="2"/>
              <a:buChar char="§"/>
            </a:pPr>
            <a:r>
              <a:rPr lang="en-ZA" dirty="0"/>
              <a:t>C</a:t>
            </a:r>
            <a:r>
              <a:rPr lang="en-ZA" dirty="0" smtClean="0"/>
              <a:t>ollaborative arrangements also exist between PALAMA and a number of HEIs, in particular in the delivery of the EMDP, AMDP and Executive Development programmes.</a:t>
            </a:r>
          </a:p>
          <a:p>
            <a:pPr lvl="0">
              <a:buFont typeface="Wingdings" pitchFamily="2" charset="2"/>
              <a:buChar char="§"/>
            </a:pPr>
            <a:endParaRPr lang="en-ZA" dirty="0"/>
          </a:p>
          <a:p>
            <a:pPr lvl="0">
              <a:buFont typeface="Wingdings" pitchFamily="2" charset="2"/>
              <a:buChar char="§"/>
            </a:pPr>
            <a:r>
              <a:rPr lang="en-ZA" dirty="0" smtClean="0"/>
              <a:t>Key to these partnering arrangements is the understanding and support for PALAMA vision, strategic thrusts and approach to training delivery for the public service</a:t>
            </a:r>
            <a:endParaRPr lang="en-US" dirty="0"/>
          </a:p>
        </p:txBody>
      </p:sp>
      <p:sp>
        <p:nvSpPr>
          <p:cNvPr id="3077" name="Slide Number Placeholder 1"/>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eaLnBrk="1" hangingPunct="1"/>
            <a:fld id="{3CCF97FD-5038-47E0-B346-E131E50863AC}" type="slidenum">
              <a:rPr lang="en-US" smtClean="0">
                <a:solidFill>
                  <a:srgbClr val="898989"/>
                </a:solidFill>
                <a:latin typeface="Calibri" pitchFamily="34" charset="0"/>
              </a:rPr>
              <a:pPr eaLnBrk="1" hangingPunct="1"/>
              <a:t>5</a:t>
            </a:fld>
            <a:endParaRPr lang="en-US" dirty="0" smtClean="0">
              <a:solidFill>
                <a:srgbClr val="898989"/>
              </a:solidFill>
              <a:latin typeface="Calibri" pitchFamily="34" charset="0"/>
            </a:endParaRPr>
          </a:p>
        </p:txBody>
      </p:sp>
    </p:spTree>
    <p:extLst>
      <p:ext uri="{BB962C8B-B14F-4D97-AF65-F5344CB8AC3E}">
        <p14:creationId xmlns="" xmlns:p14="http://schemas.microsoft.com/office/powerpoint/2010/main" val="145936428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958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5" name="Title 1"/>
          <p:cNvSpPr txBox="1">
            <a:spLocks/>
          </p:cNvSpPr>
          <p:nvPr/>
        </p:nvSpPr>
        <p:spPr bwMode="auto">
          <a:xfrm>
            <a:off x="685800" y="222250"/>
            <a:ext cx="7772400" cy="10472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prstClr val="white"/>
                </a:solidFill>
                <a:latin typeface="Tahoma" pitchFamily="34" charset="0"/>
                <a:cs typeface="Tahoma" pitchFamily="34" charset="0"/>
              </a:rPr>
              <a:t>PALAMA’S Mandate cont..</a:t>
            </a:r>
            <a:endParaRPr lang="en-US" sz="2800" b="1" dirty="0">
              <a:solidFill>
                <a:prstClr val="white"/>
              </a:solidFill>
              <a:latin typeface="Tahoma" pitchFamily="34" charset="0"/>
              <a:cs typeface="Tahoma" pitchFamily="34" charset="0"/>
            </a:endParaRPr>
          </a:p>
        </p:txBody>
      </p:sp>
      <p:sp>
        <p:nvSpPr>
          <p:cNvPr id="3076" name="Subtitle 2"/>
          <p:cNvSpPr txBox="1">
            <a:spLocks/>
          </p:cNvSpPr>
          <p:nvPr/>
        </p:nvSpPr>
        <p:spPr bwMode="auto">
          <a:xfrm>
            <a:off x="315532" y="1308323"/>
            <a:ext cx="8512935" cy="4341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81000" indent="-381000"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marL="363538" indent="-363538">
              <a:spcAft>
                <a:spcPct val="20000"/>
              </a:spcAft>
              <a:buClr>
                <a:srgbClr val="996633"/>
              </a:buClr>
              <a:buFont typeface="Wingdings" pitchFamily="2" charset="2"/>
              <a:buChar char="§"/>
            </a:pPr>
            <a:r>
              <a:rPr lang="en-ZA" sz="2000" dirty="0" smtClean="0">
                <a:latin typeface="Tahoma" pitchFamily="34" charset="0"/>
                <a:cs typeface="Tahoma" pitchFamily="34" charset="0"/>
              </a:rPr>
              <a:t>In the words of the Minister for Public Service and Administration at the last Budget Vote speech (26 May 2011) he said:</a:t>
            </a:r>
            <a:endParaRPr lang="en-ZA" sz="2000" dirty="0">
              <a:latin typeface="Tahoma" pitchFamily="34" charset="0"/>
              <a:cs typeface="Tahoma" pitchFamily="34" charset="0"/>
            </a:endParaRPr>
          </a:p>
          <a:p>
            <a:pPr marL="0" indent="0">
              <a:spcAft>
                <a:spcPct val="20000"/>
              </a:spcAft>
              <a:buClr>
                <a:srgbClr val="996633"/>
              </a:buClr>
            </a:pPr>
            <a:endParaRPr lang="en-ZA" dirty="0"/>
          </a:p>
          <a:p>
            <a:pPr eaLnBrk="1" hangingPunct="1">
              <a:spcBef>
                <a:spcPts val="1200"/>
              </a:spcBef>
              <a:buFont typeface="Arial" pitchFamily="34" charset="0"/>
              <a:buChar char="•"/>
            </a:pPr>
            <a:endParaRPr lang="en-US" sz="2400" b="1" dirty="0" smtClean="0"/>
          </a:p>
          <a:p>
            <a:pPr eaLnBrk="1" hangingPunct="1">
              <a:spcBef>
                <a:spcPts val="1200"/>
              </a:spcBef>
              <a:buFont typeface="Arial" pitchFamily="34" charset="0"/>
              <a:buChar char="•"/>
            </a:pPr>
            <a:endParaRPr lang="en-US" sz="2400" b="1" dirty="0"/>
          </a:p>
          <a:p>
            <a:pPr marL="457200" lvl="1" indent="0" eaLnBrk="1" hangingPunct="1">
              <a:spcBef>
                <a:spcPts val="1200"/>
              </a:spcBef>
            </a:pPr>
            <a:endParaRPr lang="en-US" sz="2400" b="1" dirty="0"/>
          </a:p>
          <a:p>
            <a:pPr eaLnBrk="1" hangingPunct="1">
              <a:spcBef>
                <a:spcPts val="1200"/>
              </a:spcBef>
              <a:buFont typeface="Arial" pitchFamily="34" charset="0"/>
              <a:buChar char="•"/>
            </a:pPr>
            <a:endParaRPr lang="en-US" sz="2400" dirty="0" smtClean="0">
              <a:solidFill>
                <a:prstClr val="black"/>
              </a:solidFill>
            </a:endParaRPr>
          </a:p>
          <a:p>
            <a:pPr marL="0" indent="0" eaLnBrk="1" hangingPunct="1">
              <a:spcBef>
                <a:spcPts val="1200"/>
              </a:spcBef>
            </a:pPr>
            <a:endParaRPr lang="en-US" sz="2400" dirty="0">
              <a:solidFill>
                <a:prstClr val="black"/>
              </a:solidFill>
            </a:endParaRPr>
          </a:p>
        </p:txBody>
      </p:sp>
      <p:sp>
        <p:nvSpPr>
          <p:cNvPr id="3077" name="Slide Number Placeholder 1"/>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eaLnBrk="1" hangingPunct="1"/>
            <a:fld id="{3CCF97FD-5038-47E0-B346-E131E50863AC}" type="slidenum">
              <a:rPr lang="en-US" smtClean="0">
                <a:solidFill>
                  <a:srgbClr val="898989"/>
                </a:solidFill>
                <a:latin typeface="Calibri" pitchFamily="34" charset="0"/>
              </a:rPr>
              <a:pPr eaLnBrk="1" hangingPunct="1"/>
              <a:t>6</a:t>
            </a:fld>
            <a:endParaRPr lang="en-US" dirty="0" smtClean="0">
              <a:solidFill>
                <a:srgbClr val="898989"/>
              </a:solidFill>
              <a:latin typeface="Calibri" pitchFamily="34" charset="0"/>
            </a:endParaRPr>
          </a:p>
        </p:txBody>
      </p:sp>
      <p:sp>
        <p:nvSpPr>
          <p:cNvPr id="2" name="Rectangle 1"/>
          <p:cNvSpPr/>
          <p:nvPr/>
        </p:nvSpPr>
        <p:spPr>
          <a:xfrm>
            <a:off x="1454726" y="2466107"/>
            <a:ext cx="6068291" cy="155171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ZA" sz="2400" dirty="0" smtClean="0">
                <a:solidFill>
                  <a:schemeClr val="tx1"/>
                </a:solidFill>
              </a:rPr>
              <a:t>Notable also is the fact that PALAMA will soon become a preparatory school for our public servants</a:t>
            </a:r>
            <a:endParaRPr lang="en-ZA" sz="2400" dirty="0">
              <a:solidFill>
                <a:schemeClr val="tx1"/>
              </a:solidFill>
            </a:endParaRPr>
          </a:p>
        </p:txBody>
      </p:sp>
    </p:spTree>
    <p:extLst>
      <p:ext uri="{BB962C8B-B14F-4D97-AF65-F5344CB8AC3E}">
        <p14:creationId xmlns="" xmlns:p14="http://schemas.microsoft.com/office/powerpoint/2010/main" val="421483885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292677" y="100012"/>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eaLnBrk="1" hangingPunct="1"/>
            <a:r>
              <a:rPr lang="en-US" sz="2800" b="1" dirty="0" smtClean="0">
                <a:solidFill>
                  <a:schemeClr val="bg1"/>
                </a:solidFill>
                <a:latin typeface="Tahoma" pitchFamily="34" charset="0"/>
                <a:ea typeface="Tahoma" pitchFamily="34" charset="0"/>
                <a:cs typeface="Tahoma" pitchFamily="34" charset="0"/>
              </a:rPr>
              <a:t>          Delivery Agreement for Outcome 12</a:t>
            </a:r>
            <a:endParaRPr lang="en-US" sz="2800" b="1" dirty="0">
              <a:solidFill>
                <a:schemeClr val="bg1"/>
              </a:solidFill>
              <a:latin typeface="Tahoma" pitchFamily="34" charset="0"/>
              <a:ea typeface="Tahoma" pitchFamily="34" charset="0"/>
              <a:cs typeface="Tahoma" pitchFamily="34" charset="0"/>
            </a:endParaRPr>
          </a:p>
        </p:txBody>
      </p:sp>
      <p:sp>
        <p:nvSpPr>
          <p:cNvPr id="4100" name="Subtitle 2"/>
          <p:cNvSpPr txBox="1">
            <a:spLocks/>
          </p:cNvSpPr>
          <p:nvPr/>
        </p:nvSpPr>
        <p:spPr bwMode="auto">
          <a:xfrm>
            <a:off x="292677" y="1413163"/>
            <a:ext cx="8560378" cy="43503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ＭＳ Ｐゴシック" pitchFamily="-52" charset="-128"/>
              </a:defRPr>
            </a:lvl1pPr>
            <a:lvl2pPr marL="800100" indent="-34290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marL="0" indent="0">
              <a:spcBef>
                <a:spcPts val="0"/>
              </a:spcBef>
            </a:pPr>
            <a:r>
              <a:rPr lang="en-US" sz="1600" b="1" dirty="0" smtClean="0">
                <a:latin typeface="Tahoma" pitchFamily="34" charset="0"/>
                <a:ea typeface="Tahoma" pitchFamily="34" charset="0"/>
                <a:cs typeface="Tahoma" pitchFamily="34" charset="0"/>
              </a:rPr>
              <a:t>Background</a:t>
            </a:r>
            <a:endParaRPr lang="en-US" sz="1600" dirty="0" smtClean="0">
              <a:solidFill>
                <a:schemeClr val="tx1">
                  <a:lumMod val="95000"/>
                  <a:lumOff val="5000"/>
                </a:schemeClr>
              </a:solidFill>
              <a:latin typeface="Tahoma" pitchFamily="34" charset="0"/>
              <a:ea typeface="Tahoma" pitchFamily="34" charset="0"/>
              <a:cs typeface="Tahoma" pitchFamily="34" charset="0"/>
            </a:endParaRPr>
          </a:p>
          <a:p>
            <a:pPr>
              <a:spcBef>
                <a:spcPts val="0"/>
              </a:spcBef>
              <a:buFont typeface="Arial" pitchFamily="34" charset="0"/>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a:spcBef>
                <a:spcPts val="0"/>
              </a:spcBef>
              <a:buFont typeface="Wingdings" pitchFamily="2" charset="2"/>
              <a:buChar char="§"/>
            </a:pPr>
            <a:r>
              <a:rPr lang="en-US" sz="1600" dirty="0" smtClean="0">
                <a:solidFill>
                  <a:schemeClr val="tx1">
                    <a:lumMod val="95000"/>
                    <a:lumOff val="5000"/>
                  </a:schemeClr>
                </a:solidFill>
                <a:latin typeface="Tahoma" pitchFamily="34" charset="0"/>
                <a:ea typeface="Tahoma" pitchFamily="34" charset="0"/>
                <a:cs typeface="Tahoma" pitchFamily="34" charset="0"/>
              </a:rPr>
              <a:t>In 2009, Government introduced the outcome-based performance approach and outlined 12 outcomes for achievement during this electoral cycle </a:t>
            </a:r>
          </a:p>
          <a:p>
            <a:pPr>
              <a:spcBef>
                <a:spcPts val="0"/>
              </a:spcBef>
              <a:buFont typeface="Wingdings" pitchFamily="2" charset="2"/>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a:spcBef>
                <a:spcPts val="0"/>
              </a:spcBef>
              <a:buFont typeface="Wingdings" pitchFamily="2" charset="2"/>
              <a:buChar char="§"/>
            </a:pPr>
            <a:r>
              <a:rPr lang="en-US" sz="1600" dirty="0" smtClean="0">
                <a:solidFill>
                  <a:schemeClr val="tx1">
                    <a:lumMod val="95000"/>
                    <a:lumOff val="5000"/>
                  </a:schemeClr>
                </a:solidFill>
                <a:latin typeface="Tahoma" pitchFamily="34" charset="0"/>
                <a:ea typeface="Tahoma" pitchFamily="34" charset="0"/>
                <a:cs typeface="Tahoma" pitchFamily="34" charset="0"/>
              </a:rPr>
              <a:t>The outcome directly impacting on the portfolio for Public Service and Administration relates to </a:t>
            </a:r>
            <a:r>
              <a:rPr lang="en-US" sz="1600" b="1" dirty="0" smtClean="0">
                <a:solidFill>
                  <a:schemeClr val="tx1">
                    <a:lumMod val="95000"/>
                    <a:lumOff val="5000"/>
                  </a:schemeClr>
                </a:solidFill>
                <a:latin typeface="Tahoma" pitchFamily="34" charset="0"/>
                <a:ea typeface="Tahoma" pitchFamily="34" charset="0"/>
                <a:cs typeface="Tahoma" pitchFamily="34" charset="0"/>
              </a:rPr>
              <a:t>Outcome 12: An efficient, effective and development oriented Public Service and an empowered, fair and inclusive citizenship</a:t>
            </a:r>
          </a:p>
          <a:p>
            <a:pPr>
              <a:spcBef>
                <a:spcPts val="0"/>
              </a:spcBef>
              <a:buFont typeface="Wingdings" pitchFamily="2" charset="2"/>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a:spcBef>
                <a:spcPts val="0"/>
              </a:spcBef>
              <a:buFont typeface="Wingdings" pitchFamily="2" charset="2"/>
              <a:buChar char="§"/>
            </a:pPr>
            <a:r>
              <a:rPr lang="en-US" sz="1600" dirty="0" smtClean="0">
                <a:solidFill>
                  <a:schemeClr val="tx1">
                    <a:lumMod val="95000"/>
                    <a:lumOff val="5000"/>
                  </a:schemeClr>
                </a:solidFill>
                <a:latin typeface="Tahoma" pitchFamily="34" charset="0"/>
                <a:ea typeface="Tahoma" pitchFamily="34" charset="0"/>
                <a:cs typeface="Tahoma" pitchFamily="34" charset="0"/>
              </a:rPr>
              <a:t>In terms of the Delivery Agreement entered into by the Minister for the Public Service and Administration, the outcome covers the following key strategic areas: </a:t>
            </a:r>
            <a:r>
              <a:rPr lang="en-US" sz="1600" b="1" dirty="0" smtClean="0">
                <a:latin typeface="Tahoma" pitchFamily="34" charset="0"/>
                <a:ea typeface="Tahoma" pitchFamily="34" charset="0"/>
                <a:cs typeface="Tahoma" pitchFamily="34" charset="0"/>
              </a:rPr>
              <a:t>Service Delivery Quality and Access</a:t>
            </a:r>
            <a:r>
              <a:rPr lang="en-US" sz="1600" b="1" dirty="0" smtClean="0">
                <a:solidFill>
                  <a:schemeClr val="tx1">
                    <a:lumMod val="95000"/>
                    <a:lumOff val="5000"/>
                  </a:schemeClr>
                </a:solidFill>
                <a:latin typeface="Tahoma" pitchFamily="34" charset="0"/>
                <a:ea typeface="Tahoma" pitchFamily="34" charset="0"/>
                <a:cs typeface="Tahoma" pitchFamily="34" charset="0"/>
              </a:rPr>
              <a:t>; Human Resource Management and Development; Business Process, Systems, Decision Rights and Accountability; Tackled Corruption Effectively; Nation Building and National Identity; Citizen Participation; and Social Cohesion</a:t>
            </a:r>
          </a:p>
          <a:p>
            <a:pPr>
              <a:spcBef>
                <a:spcPts val="0"/>
              </a:spcBef>
              <a:buFont typeface="Wingdings" pitchFamily="2" charset="2"/>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p:txBody>
      </p:sp>
      <p:sp>
        <p:nvSpPr>
          <p:cNvPr id="2" name="Slide Number Placeholder 1"/>
          <p:cNvSpPr>
            <a:spLocks noGrp="1"/>
          </p:cNvSpPr>
          <p:nvPr>
            <p:ph type="sldNum" sz="quarter" idx="12"/>
          </p:nvPr>
        </p:nvSpPr>
        <p:spPr/>
        <p:txBody>
          <a:bodyPr/>
          <a:lstStyle/>
          <a:p>
            <a:pPr>
              <a:defRPr/>
            </a:pPr>
            <a:fld id="{089380E5-DC0D-456F-9B8B-31322D0C805B}" type="slidenum">
              <a:rPr lang="en-US" smtClean="0"/>
              <a:pPr>
                <a:defRPr/>
              </a:pPr>
              <a:t>7</a:t>
            </a:fld>
            <a:endParaRPr lang="en-US" dirty="0"/>
          </a:p>
        </p:txBody>
      </p:sp>
    </p:spTree>
    <p:extLst>
      <p:ext uri="{BB962C8B-B14F-4D97-AF65-F5344CB8AC3E}">
        <p14:creationId xmlns="" xmlns:p14="http://schemas.microsoft.com/office/powerpoint/2010/main" val="176520877"/>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249382" y="76056"/>
            <a:ext cx="8811492"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schemeClr val="bg1"/>
                </a:solidFill>
                <a:latin typeface="Tahoma" pitchFamily="34" charset="0"/>
                <a:ea typeface="Tahoma" pitchFamily="34" charset="0"/>
                <a:cs typeface="Tahoma" pitchFamily="34" charset="0"/>
              </a:rPr>
              <a:t>        Delivery </a:t>
            </a:r>
            <a:r>
              <a:rPr lang="en-US" sz="2800" b="1" dirty="0">
                <a:solidFill>
                  <a:schemeClr val="bg1"/>
                </a:solidFill>
                <a:latin typeface="Tahoma" pitchFamily="34" charset="0"/>
                <a:ea typeface="Tahoma" pitchFamily="34" charset="0"/>
                <a:cs typeface="Tahoma" pitchFamily="34" charset="0"/>
              </a:rPr>
              <a:t>Agreement for </a:t>
            </a:r>
            <a:r>
              <a:rPr lang="en-US" sz="2800" b="1" dirty="0" smtClean="0">
                <a:solidFill>
                  <a:schemeClr val="bg1"/>
                </a:solidFill>
                <a:latin typeface="Tahoma" pitchFamily="34" charset="0"/>
                <a:ea typeface="Tahoma" pitchFamily="34" charset="0"/>
                <a:cs typeface="Tahoma" pitchFamily="34" charset="0"/>
              </a:rPr>
              <a:t>Outcome 12..cont</a:t>
            </a:r>
            <a:endParaRPr lang="en-US" sz="2800" b="1" dirty="0">
              <a:solidFill>
                <a:schemeClr val="bg1"/>
              </a:solidFill>
              <a:latin typeface="Tahoma" pitchFamily="34" charset="0"/>
              <a:ea typeface="Tahoma" pitchFamily="34" charset="0"/>
              <a:cs typeface="Tahoma" pitchFamily="34" charset="0"/>
            </a:endParaRPr>
          </a:p>
        </p:txBody>
      </p:sp>
      <p:sp>
        <p:nvSpPr>
          <p:cNvPr id="4100" name="Subtitle 2"/>
          <p:cNvSpPr txBox="1">
            <a:spLocks/>
          </p:cNvSpPr>
          <p:nvPr/>
        </p:nvSpPr>
        <p:spPr bwMode="auto">
          <a:xfrm>
            <a:off x="146338" y="1333390"/>
            <a:ext cx="8851323" cy="45974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ＭＳ Ｐゴシック" pitchFamily="-52" charset="-128"/>
              </a:defRPr>
            </a:lvl1pPr>
            <a:lvl2pPr marL="800100" indent="-34290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marL="0" indent="0">
              <a:buClr>
                <a:schemeClr val="accent6">
                  <a:lumMod val="75000"/>
                </a:schemeClr>
              </a:buClr>
            </a:pPr>
            <a:r>
              <a:rPr lang="en-US" sz="1600" b="1" dirty="0">
                <a:latin typeface="Tahoma" pitchFamily="34" charset="0"/>
                <a:ea typeface="Tahoma" pitchFamily="34" charset="0"/>
                <a:cs typeface="Tahoma" pitchFamily="34" charset="0"/>
              </a:rPr>
              <a:t>Outputs and sub-outputs contained in the delivery agreement</a:t>
            </a:r>
          </a:p>
          <a:p>
            <a:pPr marL="0" indent="0">
              <a:buClr>
                <a:schemeClr val="accent6">
                  <a:lumMod val="75000"/>
                </a:schemeClr>
              </a:buClr>
            </a:pPr>
            <a:endParaRPr lang="en-US" sz="1600" dirty="0">
              <a:solidFill>
                <a:schemeClr val="tx1">
                  <a:lumMod val="95000"/>
                  <a:lumOff val="5000"/>
                </a:schemeClr>
              </a:solidFill>
              <a:latin typeface="Tahoma" pitchFamily="34" charset="0"/>
              <a:ea typeface="Tahoma" pitchFamily="34" charset="0"/>
              <a:cs typeface="Tahoma" pitchFamily="34" charset="0"/>
            </a:endParaRPr>
          </a:p>
          <a:p>
            <a:pPr lvl="1">
              <a:buClr>
                <a:schemeClr val="accent6">
                  <a:lumMod val="75000"/>
                </a:schemeClr>
              </a:buClr>
              <a:buFont typeface="Wingdings" pitchFamily="2" charset="2"/>
              <a:buChar char="§"/>
            </a:pPr>
            <a:r>
              <a:rPr lang="en-US" sz="1600" b="1" dirty="0">
                <a:solidFill>
                  <a:schemeClr val="tx1">
                    <a:lumMod val="95000"/>
                    <a:lumOff val="5000"/>
                  </a:schemeClr>
                </a:solidFill>
                <a:latin typeface="Tahoma" pitchFamily="34" charset="0"/>
                <a:ea typeface="Tahoma" pitchFamily="34" charset="0"/>
                <a:cs typeface="Tahoma" pitchFamily="34" charset="0"/>
              </a:rPr>
              <a:t>Output 1 (Service delivery quality and access)</a:t>
            </a:r>
          </a:p>
          <a:p>
            <a:pPr marL="1200150" lvl="2" indent="-285750">
              <a:buClr>
                <a:schemeClr val="accent6">
                  <a:lumMod val="75000"/>
                </a:schemeClr>
              </a:buClr>
              <a:buFont typeface="Wingdings" pitchFamily="2" charset="2"/>
              <a:buChar char="§"/>
            </a:pPr>
            <a:r>
              <a:rPr lang="en-US" sz="1600" dirty="0">
                <a:solidFill>
                  <a:schemeClr val="tx1">
                    <a:lumMod val="95000"/>
                    <a:lumOff val="5000"/>
                  </a:schemeClr>
                </a:solidFill>
                <a:latin typeface="Tahoma" pitchFamily="34" charset="0"/>
                <a:ea typeface="Tahoma" pitchFamily="34" charset="0"/>
                <a:cs typeface="Tahoma" pitchFamily="34" charset="0"/>
              </a:rPr>
              <a:t>Sub-outputs : service user satisfaction; access to government services; responsiveness; value for money</a:t>
            </a:r>
          </a:p>
          <a:p>
            <a:pPr marL="1200150" lvl="2" indent="-285750">
              <a:buClr>
                <a:schemeClr val="accent6">
                  <a:lumMod val="75000"/>
                </a:schemeClr>
              </a:buClr>
              <a:buFont typeface="Wingdings" pitchFamily="2" charset="2"/>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lvl="1">
              <a:buClr>
                <a:schemeClr val="accent6">
                  <a:lumMod val="75000"/>
                </a:schemeClr>
              </a:buClr>
              <a:buFont typeface="Wingdings" pitchFamily="2" charset="2"/>
              <a:buChar char="§"/>
            </a:pPr>
            <a:r>
              <a:rPr lang="en-US" sz="1600" b="1" dirty="0">
                <a:solidFill>
                  <a:schemeClr val="tx1">
                    <a:lumMod val="95000"/>
                    <a:lumOff val="5000"/>
                  </a:schemeClr>
                </a:solidFill>
                <a:latin typeface="Tahoma" pitchFamily="34" charset="0"/>
                <a:ea typeface="Tahoma" pitchFamily="34" charset="0"/>
                <a:cs typeface="Tahoma" pitchFamily="34" charset="0"/>
              </a:rPr>
              <a:t>Output 2 (Human resource management and development)</a:t>
            </a:r>
          </a:p>
          <a:p>
            <a:pPr marL="1200150" lvl="2" indent="-285750">
              <a:buClr>
                <a:schemeClr val="accent6">
                  <a:lumMod val="75000"/>
                </a:schemeClr>
              </a:buClr>
              <a:buFont typeface="Wingdings" pitchFamily="2" charset="2"/>
              <a:buChar char="§"/>
            </a:pPr>
            <a:r>
              <a:rPr lang="en-US" sz="1600" dirty="0">
                <a:solidFill>
                  <a:schemeClr val="tx1">
                    <a:lumMod val="95000"/>
                    <a:lumOff val="5000"/>
                  </a:schemeClr>
                </a:solidFill>
                <a:latin typeface="Tahoma" pitchFamily="34" charset="0"/>
                <a:ea typeface="Tahoma" pitchFamily="34" charset="0"/>
                <a:cs typeface="Tahoma" pitchFamily="34" charset="0"/>
              </a:rPr>
              <a:t>Sub-outputs : performance development, performance agreements and assessments; recruitment, retention &amp; career pathing; discipline; HR planning, skills development and cadre development</a:t>
            </a:r>
          </a:p>
          <a:p>
            <a:pPr marL="1200150" lvl="2" indent="-285750">
              <a:buClr>
                <a:schemeClr val="accent6">
                  <a:lumMod val="75000"/>
                </a:schemeClr>
              </a:buClr>
              <a:buFont typeface="Wingdings" pitchFamily="2" charset="2"/>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lvl="1">
              <a:buClr>
                <a:schemeClr val="accent6">
                  <a:lumMod val="75000"/>
                </a:schemeClr>
              </a:buClr>
              <a:buFont typeface="Wingdings" pitchFamily="2" charset="2"/>
              <a:buChar char="§"/>
            </a:pPr>
            <a:r>
              <a:rPr lang="en-US" sz="1600" b="1" dirty="0">
                <a:solidFill>
                  <a:schemeClr val="tx1">
                    <a:lumMod val="95000"/>
                    <a:lumOff val="5000"/>
                  </a:schemeClr>
                </a:solidFill>
                <a:latin typeface="Tahoma" pitchFamily="34" charset="0"/>
                <a:ea typeface="Tahoma" pitchFamily="34" charset="0"/>
                <a:cs typeface="Tahoma" pitchFamily="34" charset="0"/>
              </a:rPr>
              <a:t>Output 3 (Business processes, systems, decision rights and accountability)</a:t>
            </a:r>
          </a:p>
          <a:p>
            <a:pPr marL="1200150" lvl="2" indent="-285750">
              <a:buClr>
                <a:schemeClr val="accent6">
                  <a:lumMod val="75000"/>
                </a:schemeClr>
              </a:buClr>
              <a:buFont typeface="Wingdings" pitchFamily="2" charset="2"/>
              <a:buChar char="§"/>
            </a:pPr>
            <a:r>
              <a:rPr lang="en-US" sz="1600" dirty="0">
                <a:solidFill>
                  <a:schemeClr val="tx1">
                    <a:lumMod val="95000"/>
                    <a:lumOff val="5000"/>
                  </a:schemeClr>
                </a:solidFill>
                <a:latin typeface="Tahoma" pitchFamily="34" charset="0"/>
                <a:ea typeface="Tahoma" pitchFamily="34" charset="0"/>
                <a:cs typeface="Tahoma" pitchFamily="34" charset="0"/>
              </a:rPr>
              <a:t>Sub-outputs : PERSAL functionality; SITA effectiveness; supply chain management including procurement; implementation of PAIA &amp; PAJA; delegations &amp; decision rights; financial management; organisational design; business processes</a:t>
            </a:r>
          </a:p>
          <a:p>
            <a:pPr lvl="1">
              <a:buClr>
                <a:schemeClr val="accent6">
                  <a:lumMod val="75000"/>
                </a:schemeClr>
              </a:buClr>
              <a:buFont typeface="Wingdings" pitchFamily="2" charset="2"/>
              <a:buChar char="§"/>
            </a:pPr>
            <a:endParaRPr lang="en-US" sz="1600" b="1" dirty="0" smtClean="0">
              <a:solidFill>
                <a:schemeClr val="tx1">
                  <a:lumMod val="95000"/>
                  <a:lumOff val="5000"/>
                </a:schemeClr>
              </a:solidFill>
              <a:latin typeface="Tahoma" pitchFamily="34" charset="0"/>
              <a:ea typeface="Tahoma" pitchFamily="34" charset="0"/>
              <a:cs typeface="Tahoma" pitchFamily="34" charset="0"/>
            </a:endParaRPr>
          </a:p>
          <a:p>
            <a:pPr lvl="1">
              <a:buClr>
                <a:schemeClr val="accent6">
                  <a:lumMod val="75000"/>
                </a:schemeClr>
              </a:buClr>
              <a:buFont typeface="Wingdings" pitchFamily="2" charset="2"/>
              <a:buChar char="§"/>
            </a:pPr>
            <a:r>
              <a:rPr lang="en-US" sz="1600" b="1" dirty="0" smtClean="0">
                <a:solidFill>
                  <a:schemeClr val="tx1">
                    <a:lumMod val="95000"/>
                    <a:lumOff val="5000"/>
                  </a:schemeClr>
                </a:solidFill>
                <a:latin typeface="Tahoma" pitchFamily="34" charset="0"/>
                <a:ea typeface="Tahoma" pitchFamily="34" charset="0"/>
                <a:cs typeface="Tahoma" pitchFamily="34" charset="0"/>
              </a:rPr>
              <a:t>Output </a:t>
            </a:r>
            <a:r>
              <a:rPr lang="en-US" sz="1600" b="1" dirty="0">
                <a:solidFill>
                  <a:schemeClr val="tx1">
                    <a:lumMod val="95000"/>
                    <a:lumOff val="5000"/>
                  </a:schemeClr>
                </a:solidFill>
                <a:latin typeface="Tahoma" pitchFamily="34" charset="0"/>
                <a:ea typeface="Tahoma" pitchFamily="34" charset="0"/>
                <a:cs typeface="Tahoma" pitchFamily="34" charset="0"/>
              </a:rPr>
              <a:t>4 (Corruption tackled effectively)</a:t>
            </a:r>
          </a:p>
          <a:p>
            <a:pPr marL="1200150" lvl="2" indent="-285750">
              <a:buClr>
                <a:schemeClr val="accent6">
                  <a:lumMod val="75000"/>
                </a:schemeClr>
              </a:buClr>
              <a:buFont typeface="Wingdings" pitchFamily="2" charset="2"/>
              <a:buChar char="§"/>
            </a:pPr>
            <a:r>
              <a:rPr lang="en-US" sz="1600" dirty="0" smtClean="0">
                <a:solidFill>
                  <a:schemeClr val="tx1">
                    <a:lumMod val="95000"/>
                    <a:lumOff val="5000"/>
                  </a:schemeClr>
                </a:solidFill>
                <a:latin typeface="Tahoma" pitchFamily="34" charset="0"/>
                <a:ea typeface="Tahoma" pitchFamily="34" charset="0"/>
                <a:cs typeface="Tahoma" pitchFamily="34" charset="0"/>
              </a:rPr>
              <a:t>Sub-outputs </a:t>
            </a:r>
            <a:r>
              <a:rPr lang="en-US" sz="1600" dirty="0">
                <a:solidFill>
                  <a:schemeClr val="tx1">
                    <a:lumMod val="95000"/>
                    <a:lumOff val="5000"/>
                  </a:schemeClr>
                </a:solidFill>
                <a:latin typeface="Tahoma" pitchFamily="34" charset="0"/>
                <a:ea typeface="Tahoma" pitchFamily="34" charset="0"/>
                <a:cs typeface="Tahoma" pitchFamily="34" charset="0"/>
              </a:rPr>
              <a:t>: anti-corruption capacity; enforcement, monitoring and evaluation</a:t>
            </a:r>
          </a:p>
          <a:p>
            <a:pPr>
              <a:buClr>
                <a:schemeClr val="accent6">
                  <a:lumMod val="75000"/>
                </a:schemeClr>
              </a:buClr>
              <a:buFont typeface="Arial" pitchFamily="34" charset="0"/>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marL="457200" lvl="1" indent="0" eaLnBrk="1" hangingPunct="1">
              <a:spcBef>
                <a:spcPct val="20000"/>
              </a:spcBef>
              <a:buClr>
                <a:schemeClr val="accent6">
                  <a:lumMod val="75000"/>
                </a:schemeClr>
              </a:buClr>
              <a:buSzPct val="90000"/>
            </a:pPr>
            <a:endParaRPr lang="en-US" sz="1600" dirty="0">
              <a:solidFill>
                <a:schemeClr val="tx1">
                  <a:lumMod val="95000"/>
                  <a:lumOff val="5000"/>
                </a:schemeClr>
              </a:solidFill>
              <a:latin typeface="Tahoma" pitchFamily="34" charset="0"/>
              <a:ea typeface="Tahoma" pitchFamily="34" charset="0"/>
              <a:cs typeface="Tahoma" pitchFamily="34" charset="0"/>
            </a:endParaRPr>
          </a:p>
        </p:txBody>
      </p:sp>
      <p:sp>
        <p:nvSpPr>
          <p:cNvPr id="2" name="Slide Number Placeholder 1"/>
          <p:cNvSpPr>
            <a:spLocks noGrp="1"/>
          </p:cNvSpPr>
          <p:nvPr>
            <p:ph type="sldNum" sz="quarter" idx="12"/>
          </p:nvPr>
        </p:nvSpPr>
        <p:spPr/>
        <p:txBody>
          <a:bodyPr/>
          <a:lstStyle/>
          <a:p>
            <a:pPr>
              <a:defRPr/>
            </a:pPr>
            <a:fld id="{089380E5-DC0D-456F-9B8B-31322D0C805B}" type="slidenum">
              <a:rPr lang="en-US" smtClean="0"/>
              <a:pPr>
                <a:defRPr/>
              </a:pPr>
              <a:t>8</a:t>
            </a:fld>
            <a:endParaRPr lang="en-US" dirty="0"/>
          </a:p>
        </p:txBody>
      </p:sp>
    </p:spTree>
    <p:extLst>
      <p:ext uri="{BB962C8B-B14F-4D97-AF65-F5344CB8AC3E}">
        <p14:creationId xmlns="" xmlns:p14="http://schemas.microsoft.com/office/powerpoint/2010/main" val="1124270522"/>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Palalama presentation_PP 3.pdf"/>
          <p:cNvPicPr>
            <a:picLocks noChangeAspect="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itle 1"/>
          <p:cNvSpPr txBox="1">
            <a:spLocks/>
          </p:cNvSpPr>
          <p:nvPr/>
        </p:nvSpPr>
        <p:spPr bwMode="auto">
          <a:xfrm>
            <a:off x="574964" y="0"/>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52" charset="-128"/>
              </a:defRPr>
            </a:lvl1pPr>
            <a:lvl2pPr marL="742950" indent="-28575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algn="ctr" eaLnBrk="1" hangingPunct="1"/>
            <a:r>
              <a:rPr lang="en-US" sz="2800" b="1" dirty="0" smtClean="0">
                <a:solidFill>
                  <a:schemeClr val="bg1"/>
                </a:solidFill>
                <a:latin typeface="Tahoma" pitchFamily="34" charset="0"/>
                <a:ea typeface="Tahoma" pitchFamily="34" charset="0"/>
                <a:cs typeface="Tahoma" pitchFamily="34" charset="0"/>
              </a:rPr>
              <a:t>Organisational Priorities for 2011-12</a:t>
            </a:r>
            <a:endParaRPr lang="en-US" sz="2800" b="1" dirty="0">
              <a:solidFill>
                <a:schemeClr val="bg1"/>
              </a:solidFill>
              <a:latin typeface="Tahoma" pitchFamily="34" charset="0"/>
              <a:ea typeface="Tahoma" pitchFamily="34" charset="0"/>
              <a:cs typeface="Tahoma" pitchFamily="34" charset="0"/>
            </a:endParaRPr>
          </a:p>
        </p:txBody>
      </p:sp>
      <p:sp>
        <p:nvSpPr>
          <p:cNvPr id="4100" name="Subtitle 2"/>
          <p:cNvSpPr txBox="1">
            <a:spLocks/>
          </p:cNvSpPr>
          <p:nvPr/>
        </p:nvSpPr>
        <p:spPr bwMode="auto">
          <a:xfrm>
            <a:off x="152401" y="1260765"/>
            <a:ext cx="8991600" cy="46551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ＭＳ Ｐゴシック" pitchFamily="-52" charset="-128"/>
              </a:defRPr>
            </a:lvl1pPr>
            <a:lvl2pPr marL="800100" indent="-342900" eaLnBrk="0" hangingPunct="0">
              <a:defRPr>
                <a:solidFill>
                  <a:schemeClr val="tx1"/>
                </a:solidFill>
                <a:latin typeface="Arial" charset="0"/>
                <a:ea typeface="ＭＳ Ｐゴシック" pitchFamily="-52" charset="-128"/>
              </a:defRPr>
            </a:lvl2pPr>
            <a:lvl3pPr marL="1143000" indent="-228600" eaLnBrk="0" hangingPunct="0">
              <a:defRPr>
                <a:solidFill>
                  <a:schemeClr val="tx1"/>
                </a:solidFill>
                <a:latin typeface="Arial" charset="0"/>
                <a:ea typeface="ＭＳ Ｐゴシック" pitchFamily="-52" charset="-128"/>
              </a:defRPr>
            </a:lvl3pPr>
            <a:lvl4pPr marL="1600200" indent="-228600" eaLnBrk="0" hangingPunct="0">
              <a:defRPr>
                <a:solidFill>
                  <a:schemeClr val="tx1"/>
                </a:solidFill>
                <a:latin typeface="Arial" charset="0"/>
                <a:ea typeface="ＭＳ Ｐゴシック" pitchFamily="-52" charset="-128"/>
              </a:defRPr>
            </a:lvl4pPr>
            <a:lvl5pPr marL="2057400" indent="-228600" eaLnBrk="0" hangingPunct="0">
              <a:defRPr>
                <a:solidFill>
                  <a:schemeClr val="tx1"/>
                </a:solidFill>
                <a:latin typeface="Arial" charset="0"/>
                <a:ea typeface="ＭＳ Ｐゴシック" pitchFamily="-5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5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5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5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52" charset="-128"/>
              </a:defRPr>
            </a:lvl9pPr>
          </a:lstStyle>
          <a:p>
            <a:pPr marL="0" indent="0">
              <a:buClr>
                <a:schemeClr val="accent6">
                  <a:lumMod val="75000"/>
                </a:schemeClr>
              </a:buClr>
            </a:pPr>
            <a:r>
              <a:rPr lang="en-US" b="1" dirty="0">
                <a:latin typeface="Tahoma" pitchFamily="34" charset="0"/>
                <a:ea typeface="Tahoma" pitchFamily="34" charset="0"/>
                <a:cs typeface="Tahoma" pitchFamily="34" charset="0"/>
              </a:rPr>
              <a:t>P</a:t>
            </a:r>
            <a:r>
              <a:rPr lang="en-US" b="1" dirty="0" smtClean="0">
                <a:latin typeface="Tahoma" pitchFamily="34" charset="0"/>
                <a:ea typeface="Tahoma" pitchFamily="34" charset="0"/>
                <a:cs typeface="Tahoma" pitchFamily="34" charset="0"/>
              </a:rPr>
              <a:t>ALAMA’s  Programme Structure and Business Focus </a:t>
            </a:r>
            <a:endParaRPr lang="en-US" b="1" dirty="0">
              <a:latin typeface="Tahoma" pitchFamily="34" charset="0"/>
              <a:ea typeface="Tahoma" pitchFamily="34" charset="0"/>
              <a:cs typeface="Tahoma" pitchFamily="34" charset="0"/>
            </a:endParaRPr>
          </a:p>
          <a:p>
            <a:pPr marL="0" indent="0">
              <a:buClr>
                <a:schemeClr val="accent6">
                  <a:lumMod val="75000"/>
                </a:schemeClr>
              </a:buClr>
            </a:pPr>
            <a:endParaRPr lang="en-US" dirty="0" smtClean="0">
              <a:solidFill>
                <a:schemeClr val="tx1">
                  <a:lumMod val="95000"/>
                  <a:lumOff val="5000"/>
                </a:schemeClr>
              </a:solidFill>
              <a:latin typeface="Tahoma" pitchFamily="34" charset="0"/>
              <a:ea typeface="Tahoma" pitchFamily="34" charset="0"/>
              <a:cs typeface="Tahoma" pitchFamily="34" charset="0"/>
            </a:endParaRPr>
          </a:p>
          <a:p>
            <a:pPr marL="285750" indent="-285750">
              <a:buClr>
                <a:schemeClr val="accent6">
                  <a:lumMod val="75000"/>
                </a:schemeClr>
              </a:buClr>
              <a:buFont typeface="Wingdings" pitchFamily="2" charset="2"/>
              <a:buChar char="§"/>
            </a:pPr>
            <a:r>
              <a:rPr lang="en-US" dirty="0" smtClean="0">
                <a:solidFill>
                  <a:schemeClr val="tx1">
                    <a:lumMod val="95000"/>
                    <a:lumOff val="5000"/>
                  </a:schemeClr>
                </a:solidFill>
                <a:latin typeface="Tahoma" pitchFamily="34" charset="0"/>
                <a:ea typeface="Tahoma" pitchFamily="34" charset="0"/>
                <a:cs typeface="Tahoma" pitchFamily="34" charset="0"/>
              </a:rPr>
              <a:t>PALAMA  remains structured into Programme 1 (Support)  and Programme 2 (Core) </a:t>
            </a:r>
          </a:p>
          <a:p>
            <a:pPr marL="285750" indent="-285750">
              <a:buClr>
                <a:schemeClr val="accent6">
                  <a:lumMod val="75000"/>
                </a:schemeClr>
              </a:buClr>
              <a:buFont typeface="Wingdings" pitchFamily="2" charset="2"/>
              <a:buChar char="§"/>
            </a:pPr>
            <a:r>
              <a:rPr lang="en-US" dirty="0" smtClean="0">
                <a:solidFill>
                  <a:schemeClr val="tx1">
                    <a:lumMod val="95000"/>
                    <a:lumOff val="5000"/>
                  </a:schemeClr>
                </a:solidFill>
                <a:latin typeface="Tahoma" pitchFamily="34" charset="0"/>
                <a:ea typeface="Tahoma" pitchFamily="34" charset="0"/>
                <a:cs typeface="Tahoma" pitchFamily="34" charset="0"/>
              </a:rPr>
              <a:t>Four training streams are established  in Programme 2 to support departments in meeting their  training objectives:</a:t>
            </a:r>
          </a:p>
          <a:p>
            <a:pPr>
              <a:buClr>
                <a:schemeClr val="accent6">
                  <a:lumMod val="75000"/>
                </a:schemeClr>
              </a:buClr>
              <a:buFont typeface="Arial" pitchFamily="34" charset="0"/>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lvl="1">
              <a:buClr>
                <a:schemeClr val="accent6">
                  <a:lumMod val="75000"/>
                </a:schemeClr>
              </a:buClr>
              <a:buFont typeface="+mj-lt"/>
              <a:buAutoNum type="arabicPeriod"/>
            </a:pPr>
            <a:r>
              <a:rPr lang="en-US" sz="1600" b="1" dirty="0" smtClean="0">
                <a:solidFill>
                  <a:schemeClr val="tx1">
                    <a:lumMod val="95000"/>
                    <a:lumOff val="5000"/>
                  </a:schemeClr>
                </a:solidFill>
                <a:latin typeface="Tahoma" pitchFamily="34" charset="0"/>
                <a:ea typeface="Tahoma" pitchFamily="34" charset="0"/>
                <a:cs typeface="Tahoma" pitchFamily="34" charset="0"/>
              </a:rPr>
              <a:t>Leadership</a:t>
            </a:r>
            <a:r>
              <a:rPr lang="en-US" sz="1600" dirty="0" smtClean="0">
                <a:solidFill>
                  <a:schemeClr val="tx1">
                    <a:lumMod val="95000"/>
                    <a:lumOff val="5000"/>
                  </a:schemeClr>
                </a:solidFill>
                <a:latin typeface="Tahoma" pitchFamily="34" charset="0"/>
                <a:ea typeface="Tahoma" pitchFamily="34" charset="0"/>
                <a:cs typeface="Tahoma" pitchFamily="34" charset="0"/>
              </a:rPr>
              <a:t>, with emphasis on Executive Development, Mentorship &amp; Coaching; Foundation, Emerging and Advanced Management Development Programmes</a:t>
            </a:r>
          </a:p>
          <a:p>
            <a:pPr lvl="1">
              <a:buClr>
                <a:schemeClr val="accent6">
                  <a:lumMod val="75000"/>
                </a:schemeClr>
              </a:buClr>
              <a:buFont typeface="+mj-lt"/>
              <a:buAutoNum type="arabicPeriod"/>
            </a:pPr>
            <a:endParaRPr lang="en-US" sz="1600" b="1" dirty="0" smtClean="0">
              <a:solidFill>
                <a:schemeClr val="tx1">
                  <a:lumMod val="95000"/>
                  <a:lumOff val="5000"/>
                </a:schemeClr>
              </a:solidFill>
              <a:latin typeface="Tahoma" pitchFamily="34" charset="0"/>
              <a:ea typeface="Tahoma" pitchFamily="34" charset="0"/>
              <a:cs typeface="Tahoma" pitchFamily="34" charset="0"/>
            </a:endParaRPr>
          </a:p>
          <a:p>
            <a:pPr lvl="1">
              <a:buClr>
                <a:schemeClr val="accent6">
                  <a:lumMod val="75000"/>
                </a:schemeClr>
              </a:buClr>
              <a:buFont typeface="+mj-lt"/>
              <a:buAutoNum type="arabicPeriod"/>
            </a:pPr>
            <a:r>
              <a:rPr lang="en-US" sz="1600" b="1" dirty="0" smtClean="0">
                <a:solidFill>
                  <a:schemeClr val="tx1">
                    <a:lumMod val="95000"/>
                    <a:lumOff val="5000"/>
                  </a:schemeClr>
                </a:solidFill>
                <a:latin typeface="Tahoma" pitchFamily="34" charset="0"/>
                <a:ea typeface="Tahoma" pitchFamily="34" charset="0"/>
                <a:cs typeface="Tahoma" pitchFamily="34" charset="0"/>
              </a:rPr>
              <a:t>Management</a:t>
            </a:r>
            <a:r>
              <a:rPr lang="en-US" sz="1600" dirty="0" smtClean="0">
                <a:solidFill>
                  <a:schemeClr val="tx1">
                    <a:lumMod val="95000"/>
                    <a:lumOff val="5000"/>
                  </a:schemeClr>
                </a:solidFill>
                <a:latin typeface="Tahoma" pitchFamily="34" charset="0"/>
                <a:ea typeface="Tahoma" pitchFamily="34" charset="0"/>
                <a:cs typeface="Tahoma" pitchFamily="34" charset="0"/>
              </a:rPr>
              <a:t>, with emphasis on Financial Management; Human Resource Management; Project Management; Supply Chain Management; Monitoring &amp; Evaluation; Planning; and Organisation Design</a:t>
            </a:r>
          </a:p>
          <a:p>
            <a:pPr lvl="1">
              <a:buClr>
                <a:schemeClr val="accent6">
                  <a:lumMod val="75000"/>
                </a:schemeClr>
              </a:buClr>
              <a:buFont typeface="+mj-lt"/>
              <a:buAutoNum type="arabicPeriod"/>
            </a:pPr>
            <a:endParaRPr lang="en-US" sz="1600" b="1" dirty="0" smtClean="0">
              <a:solidFill>
                <a:schemeClr val="tx1">
                  <a:lumMod val="95000"/>
                  <a:lumOff val="5000"/>
                </a:schemeClr>
              </a:solidFill>
              <a:latin typeface="Tahoma" pitchFamily="34" charset="0"/>
              <a:ea typeface="Tahoma" pitchFamily="34" charset="0"/>
              <a:cs typeface="Tahoma" pitchFamily="34" charset="0"/>
            </a:endParaRPr>
          </a:p>
          <a:p>
            <a:pPr lvl="1">
              <a:buClr>
                <a:schemeClr val="accent6">
                  <a:lumMod val="75000"/>
                </a:schemeClr>
              </a:buClr>
              <a:buFont typeface="+mj-lt"/>
              <a:buAutoNum type="arabicPeriod"/>
            </a:pPr>
            <a:r>
              <a:rPr lang="en-US" sz="1600" b="1" dirty="0" smtClean="0">
                <a:solidFill>
                  <a:schemeClr val="tx1">
                    <a:lumMod val="95000"/>
                    <a:lumOff val="5000"/>
                  </a:schemeClr>
                </a:solidFill>
                <a:latin typeface="Tahoma" pitchFamily="34" charset="0"/>
                <a:ea typeface="Tahoma" pitchFamily="34" charset="0"/>
                <a:cs typeface="Tahoma" pitchFamily="34" charset="0"/>
              </a:rPr>
              <a:t>Administration</a:t>
            </a:r>
            <a:r>
              <a:rPr lang="en-US" sz="1600" dirty="0" smtClean="0">
                <a:solidFill>
                  <a:schemeClr val="tx1">
                    <a:lumMod val="95000"/>
                    <a:lumOff val="5000"/>
                  </a:schemeClr>
                </a:solidFill>
                <a:latin typeface="Tahoma" pitchFamily="34" charset="0"/>
                <a:ea typeface="Tahoma" pitchFamily="34" charset="0"/>
                <a:cs typeface="Tahoma" pitchFamily="34" charset="0"/>
              </a:rPr>
              <a:t>, with emphasis on </a:t>
            </a:r>
            <a:r>
              <a:rPr lang="en-US" sz="1600" dirty="0">
                <a:solidFill>
                  <a:schemeClr val="tx1">
                    <a:lumMod val="95000"/>
                    <a:lumOff val="5000"/>
                  </a:schemeClr>
                </a:solidFill>
                <a:latin typeface="Tahoma" pitchFamily="34" charset="0"/>
                <a:ea typeface="Tahoma" pitchFamily="34" charset="0"/>
                <a:cs typeface="Tahoma" pitchFamily="34" charset="0"/>
              </a:rPr>
              <a:t> </a:t>
            </a:r>
            <a:r>
              <a:rPr lang="en-US" sz="1600" dirty="0" smtClean="0">
                <a:solidFill>
                  <a:schemeClr val="tx1">
                    <a:lumMod val="95000"/>
                    <a:lumOff val="5000"/>
                  </a:schemeClr>
                </a:solidFill>
                <a:latin typeface="Tahoma" pitchFamily="34" charset="0"/>
                <a:ea typeface="Tahoma" pitchFamily="34" charset="0"/>
                <a:cs typeface="Tahoma" pitchFamily="34" charset="0"/>
              </a:rPr>
              <a:t>Excellent Customer Service for frontline staff, Project Khaedu; Gender Mainstreaming in the Public Service, Ethics Management in LG</a:t>
            </a:r>
            <a:endParaRPr lang="en-US" sz="1600" dirty="0">
              <a:solidFill>
                <a:schemeClr val="tx1">
                  <a:lumMod val="95000"/>
                  <a:lumOff val="5000"/>
                </a:schemeClr>
              </a:solidFill>
              <a:latin typeface="Tahoma" pitchFamily="34" charset="0"/>
              <a:ea typeface="Tahoma" pitchFamily="34" charset="0"/>
              <a:cs typeface="Tahoma" pitchFamily="34" charset="0"/>
            </a:endParaRPr>
          </a:p>
          <a:p>
            <a:pPr lvl="1">
              <a:buClr>
                <a:schemeClr val="accent6">
                  <a:lumMod val="75000"/>
                </a:schemeClr>
              </a:buClr>
              <a:buFont typeface="+mj-lt"/>
              <a:buAutoNum type="arabicPeriod"/>
            </a:pPr>
            <a:endParaRPr lang="en-US" sz="1600" b="1" dirty="0" smtClean="0">
              <a:solidFill>
                <a:schemeClr val="tx1">
                  <a:lumMod val="95000"/>
                  <a:lumOff val="5000"/>
                </a:schemeClr>
              </a:solidFill>
              <a:latin typeface="Tahoma" pitchFamily="34" charset="0"/>
              <a:ea typeface="Tahoma" pitchFamily="34" charset="0"/>
              <a:cs typeface="Tahoma" pitchFamily="34" charset="0"/>
            </a:endParaRPr>
          </a:p>
          <a:p>
            <a:pPr lvl="1">
              <a:buClr>
                <a:schemeClr val="accent6">
                  <a:lumMod val="75000"/>
                </a:schemeClr>
              </a:buClr>
              <a:buFont typeface="+mj-lt"/>
              <a:buAutoNum type="arabicPeriod"/>
            </a:pPr>
            <a:r>
              <a:rPr lang="en-US" sz="1600" b="1" dirty="0" smtClean="0">
                <a:solidFill>
                  <a:schemeClr val="tx1">
                    <a:lumMod val="95000"/>
                    <a:lumOff val="5000"/>
                  </a:schemeClr>
                </a:solidFill>
                <a:latin typeface="Tahoma" pitchFamily="34" charset="0"/>
                <a:ea typeface="Tahoma" pitchFamily="34" charset="0"/>
                <a:cs typeface="Tahoma" pitchFamily="34" charset="0"/>
              </a:rPr>
              <a:t>Induction</a:t>
            </a:r>
            <a:r>
              <a:rPr lang="en-US" sz="1600" dirty="0" smtClean="0">
                <a:solidFill>
                  <a:schemeClr val="tx1">
                    <a:lumMod val="95000"/>
                    <a:lumOff val="5000"/>
                  </a:schemeClr>
                </a:solidFill>
                <a:latin typeface="Tahoma" pitchFamily="34" charset="0"/>
                <a:ea typeface="Tahoma" pitchFamily="34" charset="0"/>
                <a:cs typeface="Tahoma" pitchFamily="34" charset="0"/>
              </a:rPr>
              <a:t>, with emphasis on Public Service Induction, Re-Orientation to the Public Service; Breaking Barriers to Entry and Wamkelekile Induction for SMS</a:t>
            </a:r>
          </a:p>
          <a:p>
            <a:pPr lvl="1">
              <a:buClr>
                <a:schemeClr val="accent6">
                  <a:lumMod val="75000"/>
                </a:schemeClr>
              </a:buClr>
              <a:buFont typeface="+mj-lt"/>
              <a:buAutoNum type="arabicPeriod"/>
            </a:pPr>
            <a:endParaRPr lang="en-US" sz="1600" dirty="0" smtClean="0">
              <a:solidFill>
                <a:schemeClr val="tx1">
                  <a:lumMod val="95000"/>
                  <a:lumOff val="5000"/>
                </a:schemeClr>
              </a:solidFill>
              <a:latin typeface="Tahoma" pitchFamily="34" charset="0"/>
              <a:ea typeface="Tahoma" pitchFamily="34" charset="0"/>
              <a:cs typeface="Tahoma" pitchFamily="34" charset="0"/>
            </a:endParaRPr>
          </a:p>
          <a:p>
            <a:pPr>
              <a:buClr>
                <a:schemeClr val="accent6">
                  <a:lumMod val="75000"/>
                </a:schemeClr>
              </a:buClr>
              <a:buFont typeface="Arial" pitchFamily="34" charset="0"/>
              <a:buChar char="•"/>
            </a:pPr>
            <a:endParaRPr lang="en-US" sz="1600" dirty="0">
              <a:solidFill>
                <a:schemeClr val="tx1">
                  <a:lumMod val="95000"/>
                  <a:lumOff val="5000"/>
                </a:schemeClr>
              </a:solidFill>
              <a:latin typeface="Tahoma" pitchFamily="34" charset="0"/>
              <a:ea typeface="Tahoma" pitchFamily="34" charset="0"/>
              <a:cs typeface="Tahoma" pitchFamily="34" charset="0"/>
            </a:endParaRPr>
          </a:p>
          <a:p>
            <a:pPr>
              <a:buClr>
                <a:schemeClr val="accent6">
                  <a:lumMod val="75000"/>
                </a:schemeClr>
              </a:buClr>
              <a:buFont typeface="Arial" pitchFamily="34" charset="0"/>
              <a:buChar char="•"/>
            </a:pPr>
            <a:endParaRPr lang="en-US" sz="1600" dirty="0" smtClean="0">
              <a:solidFill>
                <a:schemeClr val="tx1">
                  <a:lumMod val="95000"/>
                  <a:lumOff val="5000"/>
                </a:schemeClr>
              </a:solidFill>
              <a:latin typeface="Tahoma" pitchFamily="34" charset="0"/>
              <a:ea typeface="Tahoma" pitchFamily="34" charset="0"/>
              <a:cs typeface="Tahoma" pitchFamily="34" charset="0"/>
            </a:endParaRPr>
          </a:p>
          <a:p>
            <a:pPr marL="457200" lvl="1" indent="0" eaLnBrk="1" hangingPunct="1">
              <a:spcBef>
                <a:spcPct val="20000"/>
              </a:spcBef>
              <a:buClr>
                <a:schemeClr val="accent6">
                  <a:lumMod val="75000"/>
                </a:schemeClr>
              </a:buClr>
              <a:buSzPct val="90000"/>
            </a:pPr>
            <a:endParaRPr lang="en-US" dirty="0" smtClean="0">
              <a:solidFill>
                <a:schemeClr val="tx1">
                  <a:lumMod val="95000"/>
                  <a:lumOff val="5000"/>
                </a:schemeClr>
              </a:solidFill>
              <a:latin typeface="Candara" pitchFamily="34" charset="0"/>
            </a:endParaRPr>
          </a:p>
        </p:txBody>
      </p:sp>
      <p:sp>
        <p:nvSpPr>
          <p:cNvPr id="2" name="Slide Number Placeholder 1"/>
          <p:cNvSpPr>
            <a:spLocks noGrp="1"/>
          </p:cNvSpPr>
          <p:nvPr>
            <p:ph type="sldNum" sz="quarter" idx="12"/>
          </p:nvPr>
        </p:nvSpPr>
        <p:spPr/>
        <p:txBody>
          <a:bodyPr/>
          <a:lstStyle/>
          <a:p>
            <a:pPr>
              <a:defRPr/>
            </a:pPr>
            <a:fld id="{089380E5-DC0D-456F-9B8B-31322D0C805B}" type="slidenum">
              <a:rPr lang="en-US" smtClean="0"/>
              <a:pPr>
                <a:defRPr/>
              </a:pPr>
              <a:t>9</a:t>
            </a:fld>
            <a:endParaRPr lang="en-US" dirty="0"/>
          </a:p>
        </p:txBody>
      </p:sp>
    </p:spTree>
    <p:extLst>
      <p:ext uri="{BB962C8B-B14F-4D97-AF65-F5344CB8AC3E}">
        <p14:creationId xmlns="" xmlns:p14="http://schemas.microsoft.com/office/powerpoint/2010/main" val="2306679639"/>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3963</TotalTime>
  <Words>1941</Words>
  <Application>Microsoft Office PowerPoint</Application>
  <PresentationFormat>On-screen Show (4:3)</PresentationFormat>
  <Paragraphs>411</Paragraphs>
  <Slides>21</Slides>
  <Notes>4</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dc:creator>
  <cp:lastModifiedBy>Jacobus j. Verster</cp:lastModifiedBy>
  <cp:revision>335</cp:revision>
  <cp:lastPrinted>2011-07-25T10:03:12Z</cp:lastPrinted>
  <dcterms:created xsi:type="dcterms:W3CDTF">2010-12-06T05:59:58Z</dcterms:created>
  <dcterms:modified xsi:type="dcterms:W3CDTF">2011-12-02T09:36:55Z</dcterms:modified>
</cp:coreProperties>
</file>