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5" r:id="rId4"/>
  </p:sldMasterIdLst>
  <p:notesMasterIdLst>
    <p:notesMasterId r:id="rId21"/>
  </p:notesMasterIdLst>
  <p:handoutMasterIdLst>
    <p:handoutMasterId r:id="rId22"/>
  </p:handoutMasterIdLst>
  <p:sldIdLst>
    <p:sldId id="373" r:id="rId5"/>
    <p:sldId id="420" r:id="rId6"/>
    <p:sldId id="421" r:id="rId7"/>
    <p:sldId id="433" r:id="rId8"/>
    <p:sldId id="422" r:id="rId9"/>
    <p:sldId id="423" r:id="rId10"/>
    <p:sldId id="424" r:id="rId11"/>
    <p:sldId id="425" r:id="rId12"/>
    <p:sldId id="429" r:id="rId13"/>
    <p:sldId id="432" r:id="rId14"/>
    <p:sldId id="430" r:id="rId15"/>
    <p:sldId id="434" r:id="rId16"/>
    <p:sldId id="426" r:id="rId17"/>
    <p:sldId id="428" r:id="rId18"/>
    <p:sldId id="427" r:id="rId19"/>
    <p:sldId id="431" r:id="rId20"/>
  </p:sldIdLst>
  <p:sldSz cx="9144000" cy="6858000" type="screen4x3"/>
  <p:notesSz cx="6797675" cy="9928225"/>
  <p:custDataLst>
    <p:tags r:id="rId23"/>
  </p:custDataLst>
  <p:defaultTextStyle>
    <a:defPPr>
      <a:defRPr lang="en-US"/>
    </a:defPPr>
    <a:lvl1pPr algn="l" rtl="0" fontAlgn="base">
      <a:spcBef>
        <a:spcPct val="0"/>
      </a:spcBef>
      <a:spcAft>
        <a:spcPct val="0"/>
      </a:spcAft>
      <a:defRPr sz="10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10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10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10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10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10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10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10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10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1563FF"/>
    <a:srgbClr val="99FF33"/>
    <a:srgbClr val="D27C26"/>
    <a:srgbClr val="898989"/>
    <a:srgbClr val="99CCE7"/>
    <a:srgbClr val="CCCC00"/>
    <a:srgbClr val="800000"/>
    <a:srgbClr val="CC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5" autoAdjust="0"/>
    <p:restoredTop sz="86911" autoAdjust="0"/>
  </p:normalViewPr>
  <p:slideViewPr>
    <p:cSldViewPr snapToGrid="0">
      <p:cViewPr varScale="1">
        <p:scale>
          <a:sx n="61" d="100"/>
          <a:sy n="61" d="100"/>
        </p:scale>
        <p:origin x="-1488" y="-84"/>
      </p:cViewPr>
      <p:guideLst>
        <p:guide orient="horz" pos="2160"/>
        <p:guide orient="horz" pos="5606"/>
        <p:guide pos="28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9" d="100"/>
          <a:sy n="59" d="100"/>
        </p:scale>
        <p:origin x="-3168" y="-82"/>
      </p:cViewPr>
      <p:guideLst>
        <p:guide orient="horz" pos="397"/>
        <p:guide orient="horz" pos="5932"/>
        <p:guide pos="2148"/>
        <p:guide pos="340"/>
        <p:guide pos="40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7" name="Rectangle 3"/>
          <p:cNvSpPr>
            <a:spLocks noGrp="1" noChangeArrowheads="1"/>
          </p:cNvSpPr>
          <p:nvPr>
            <p:ph type="dt" sz="quarter" idx="1"/>
          </p:nvPr>
        </p:nvSpPr>
        <p:spPr bwMode="auto">
          <a:xfrm>
            <a:off x="446983" y="536794"/>
            <a:ext cx="2945954" cy="247877"/>
          </a:xfrm>
          <a:prstGeom prst="rect">
            <a:avLst/>
          </a:prstGeom>
          <a:noFill/>
          <a:ln w="9525">
            <a:noFill/>
            <a:miter lim="800000"/>
            <a:headEnd/>
            <a:tailEnd/>
          </a:ln>
          <a:effectLst/>
        </p:spPr>
        <p:txBody>
          <a:bodyPr vert="horz" wrap="square" lIns="96558" tIns="48279" rIns="96558" bIns="48279" numCol="1" anchor="t" anchorCtr="0" compatLnSpc="1">
            <a:prstTxWarp prst="textNoShape">
              <a:avLst/>
            </a:prstTxWarp>
          </a:bodyPr>
          <a:lstStyle>
            <a:lvl1pPr defTabSz="965832" eaLnBrk="0" hangingPunct="0">
              <a:defRPr sz="900">
                <a:solidFill>
                  <a:schemeClr val="accent1"/>
                </a:solidFill>
                <a:latin typeface="Arial" pitchFamily="34" charset="0"/>
                <a:ea typeface="ＭＳ Ｐゴシック" charset="-128"/>
                <a:cs typeface="+mn-cs"/>
              </a:defRPr>
            </a:lvl1pPr>
          </a:lstStyle>
          <a:p>
            <a:pPr>
              <a:defRPr/>
            </a:pPr>
            <a:fld id="{087011C3-F39C-471D-8F96-BB47461505A2}" type="datetime8">
              <a:rPr lang="en-US"/>
              <a:pPr>
                <a:defRPr/>
              </a:pPr>
              <a:t>11/28/2013 7:29 AM</a:t>
            </a:fld>
            <a:endParaRPr lang="en-US" dirty="0"/>
          </a:p>
        </p:txBody>
      </p:sp>
      <p:sp>
        <p:nvSpPr>
          <p:cNvPr id="52229" name="Rectangle 5"/>
          <p:cNvSpPr>
            <a:spLocks noGrp="1" noChangeArrowheads="1"/>
          </p:cNvSpPr>
          <p:nvPr>
            <p:ph type="sldNum" sz="quarter" idx="3"/>
          </p:nvPr>
        </p:nvSpPr>
        <p:spPr bwMode="auto">
          <a:xfrm>
            <a:off x="4947787" y="9235482"/>
            <a:ext cx="1366026" cy="223254"/>
          </a:xfrm>
          <a:prstGeom prst="rect">
            <a:avLst/>
          </a:prstGeom>
          <a:noFill/>
          <a:ln w="9525">
            <a:noFill/>
            <a:miter lim="800000"/>
            <a:headEnd/>
            <a:tailEnd/>
          </a:ln>
          <a:effectLst/>
        </p:spPr>
        <p:txBody>
          <a:bodyPr vert="horz" wrap="square" lIns="96558" tIns="48279" rIns="96558" bIns="48279" numCol="1" anchor="b" anchorCtr="0" compatLnSpc="1">
            <a:prstTxWarp prst="textNoShape">
              <a:avLst/>
            </a:prstTxWarp>
          </a:bodyPr>
          <a:lstStyle>
            <a:lvl1pPr algn="r" defTabSz="965832" eaLnBrk="0" hangingPunct="0">
              <a:defRPr sz="900">
                <a:solidFill>
                  <a:schemeClr val="accent1"/>
                </a:solidFill>
                <a:latin typeface="Arial" pitchFamily="34" charset="0"/>
                <a:ea typeface="ＭＳ Ｐゴシック" charset="-128"/>
                <a:cs typeface="+mn-cs"/>
              </a:defRPr>
            </a:lvl1pPr>
          </a:lstStyle>
          <a:p>
            <a:pPr>
              <a:defRPr/>
            </a:pPr>
            <a:fld id="{33D2871A-328A-42A3-BBE7-31A871413C6F}" type="slidenum">
              <a:rPr lang="en-US"/>
              <a:pPr>
                <a:defRPr/>
              </a:pPr>
              <a:t>‹#›</a:t>
            </a:fld>
            <a:endParaRPr lang="en-US" dirty="0"/>
          </a:p>
        </p:txBody>
      </p:sp>
      <p:sp>
        <p:nvSpPr>
          <p:cNvPr id="13316" name="Text Box 7"/>
          <p:cNvSpPr txBox="1">
            <a:spLocks noChangeArrowheads="1"/>
          </p:cNvSpPr>
          <p:nvPr/>
        </p:nvSpPr>
        <p:spPr bwMode="auto">
          <a:xfrm>
            <a:off x="461735" y="9246974"/>
            <a:ext cx="3146580" cy="226537"/>
          </a:xfrm>
          <a:prstGeom prst="rect">
            <a:avLst/>
          </a:prstGeom>
          <a:noFill/>
          <a:ln>
            <a:noFill/>
          </a:ln>
          <a:extLst/>
        </p:spPr>
        <p:txBody>
          <a:bodyPr lIns="93973" tIns="46986" rIns="93973" bIns="46986">
            <a:spAutoFit/>
          </a:bodyPr>
          <a:lstStyle/>
          <a:p>
            <a:pPr eaLnBrk="0" hangingPunct="0">
              <a:defRPr/>
            </a:pPr>
            <a:r>
              <a:rPr lang="en-US" sz="800" dirty="0">
                <a:solidFill>
                  <a:schemeClr val="accent1"/>
                </a:solidFill>
                <a:latin typeface="Arial" pitchFamily="34" charset="0"/>
                <a:cs typeface="+mn-cs"/>
              </a:rPr>
              <a:t>Copyright </a:t>
            </a:r>
            <a:r>
              <a:rPr lang="en-US" altLang="ja-JP" sz="800" dirty="0">
                <a:solidFill>
                  <a:schemeClr val="accent1"/>
                </a:solidFill>
                <a:latin typeface="Arial" pitchFamily="34" charset="0"/>
                <a:cs typeface="+mn-cs"/>
              </a:rPr>
              <a:t>© </a:t>
            </a:r>
            <a:r>
              <a:rPr lang="en-US" sz="800" dirty="0">
                <a:solidFill>
                  <a:schemeClr val="accent1"/>
                </a:solidFill>
                <a:latin typeface="Arial" pitchFamily="34" charset="0"/>
                <a:cs typeface="+mn-cs"/>
              </a:rPr>
              <a:t>2005 IHS Inc. All Rights Reserved.</a:t>
            </a:r>
          </a:p>
        </p:txBody>
      </p:sp>
    </p:spTree>
    <p:extLst>
      <p:ext uri="{BB962C8B-B14F-4D97-AF65-F5344CB8AC3E}">
        <p14:creationId xmlns:p14="http://schemas.microsoft.com/office/powerpoint/2010/main" val="792976051"/>
      </p:ext>
    </p:extLst>
  </p:cSld>
  <p:clrMap bg1="dk2" tx1="lt1" bg2="dk1"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7"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1032633" y="4716236"/>
            <a:ext cx="4677828" cy="4466716"/>
          </a:xfrm>
          <a:prstGeom prst="rect">
            <a:avLst/>
          </a:prstGeom>
          <a:noFill/>
          <a:ln w="9525">
            <a:noFill/>
            <a:miter lim="800000"/>
            <a:headEnd/>
            <a:tailEnd/>
          </a:ln>
          <a:effectLst/>
        </p:spPr>
        <p:txBody>
          <a:bodyPr vert="horz" wrap="square" lIns="96558" tIns="48279" rIns="96558" bIns="4827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1" name="Rectangle 7"/>
          <p:cNvSpPr>
            <a:spLocks noGrp="1" noChangeArrowheads="1"/>
          </p:cNvSpPr>
          <p:nvPr>
            <p:ph type="sldNum" sz="quarter" idx="5"/>
          </p:nvPr>
        </p:nvSpPr>
        <p:spPr bwMode="auto">
          <a:xfrm>
            <a:off x="5394770" y="8956414"/>
            <a:ext cx="1073938" cy="520379"/>
          </a:xfrm>
          <a:prstGeom prst="rect">
            <a:avLst/>
          </a:prstGeom>
          <a:noFill/>
          <a:ln w="9525">
            <a:noFill/>
            <a:miter lim="800000"/>
            <a:headEnd/>
            <a:tailEnd/>
          </a:ln>
          <a:effectLst/>
        </p:spPr>
        <p:txBody>
          <a:bodyPr vert="horz" wrap="square" lIns="96558" tIns="48279" rIns="96558" bIns="48279" numCol="1" anchor="b" anchorCtr="0" compatLnSpc="1">
            <a:prstTxWarp prst="textNoShape">
              <a:avLst/>
            </a:prstTxWarp>
          </a:bodyPr>
          <a:lstStyle>
            <a:lvl1pPr algn="r" defTabSz="965832" eaLnBrk="0" hangingPunct="0">
              <a:defRPr sz="900">
                <a:solidFill>
                  <a:schemeClr val="accent1"/>
                </a:solidFill>
                <a:latin typeface="Arial" pitchFamily="34" charset="0"/>
                <a:ea typeface="ＭＳ Ｐゴシック" charset="-128"/>
                <a:cs typeface="+mn-cs"/>
              </a:defRPr>
            </a:lvl1pPr>
          </a:lstStyle>
          <a:p>
            <a:pPr>
              <a:defRPr/>
            </a:pPr>
            <a:fld id="{644F6754-9236-446A-ABA8-1A7FEC0B7918}" type="slidenum">
              <a:rPr lang="en-US"/>
              <a:pPr>
                <a:defRPr/>
              </a:pPr>
              <a:t>‹#›</a:t>
            </a:fld>
            <a:endParaRPr lang="en-US" dirty="0"/>
          </a:p>
        </p:txBody>
      </p:sp>
      <p:sp>
        <p:nvSpPr>
          <p:cNvPr id="8198" name="Text Box 8"/>
          <p:cNvSpPr txBox="1">
            <a:spLocks noChangeArrowheads="1"/>
          </p:cNvSpPr>
          <p:nvPr/>
        </p:nvSpPr>
        <p:spPr bwMode="auto">
          <a:xfrm>
            <a:off x="461735" y="9258464"/>
            <a:ext cx="3146580" cy="226537"/>
          </a:xfrm>
          <a:prstGeom prst="rect">
            <a:avLst/>
          </a:prstGeom>
          <a:noFill/>
          <a:ln>
            <a:noFill/>
          </a:ln>
          <a:extLst/>
        </p:spPr>
        <p:txBody>
          <a:bodyPr lIns="93973" tIns="46986" rIns="93973" bIns="46986">
            <a:spAutoFit/>
          </a:bodyPr>
          <a:lstStyle/>
          <a:p>
            <a:pPr eaLnBrk="0" hangingPunct="0">
              <a:defRPr/>
            </a:pPr>
            <a:r>
              <a:rPr lang="en-US" sz="800" dirty="0">
                <a:solidFill>
                  <a:schemeClr val="accent1"/>
                </a:solidFill>
                <a:latin typeface="Arial" pitchFamily="34" charset="0"/>
                <a:cs typeface="+mn-cs"/>
              </a:rPr>
              <a:t>Copyright </a:t>
            </a:r>
            <a:r>
              <a:rPr lang="en-US" altLang="ja-JP" sz="800" dirty="0">
                <a:solidFill>
                  <a:schemeClr val="accent1"/>
                </a:solidFill>
                <a:latin typeface="Arial" pitchFamily="34" charset="0"/>
                <a:cs typeface="+mn-cs"/>
              </a:rPr>
              <a:t>© </a:t>
            </a:r>
            <a:r>
              <a:rPr lang="en-US" sz="800" dirty="0" smtClean="0">
                <a:solidFill>
                  <a:schemeClr val="accent1"/>
                </a:solidFill>
                <a:latin typeface="Arial" pitchFamily="34" charset="0"/>
                <a:cs typeface="+mn-cs"/>
              </a:rPr>
              <a:t>2013 </a:t>
            </a:r>
            <a:r>
              <a:rPr lang="en-US" sz="800" dirty="0">
                <a:solidFill>
                  <a:schemeClr val="accent1"/>
                </a:solidFill>
                <a:latin typeface="Arial" pitchFamily="34" charset="0"/>
                <a:cs typeface="+mn-cs"/>
              </a:rPr>
              <a:t>IHS Inc. All Rights Reserved.</a:t>
            </a:r>
          </a:p>
        </p:txBody>
      </p:sp>
    </p:spTree>
    <p:extLst>
      <p:ext uri="{BB962C8B-B14F-4D97-AF65-F5344CB8AC3E}">
        <p14:creationId xmlns:p14="http://schemas.microsoft.com/office/powerpoint/2010/main" val="826206929"/>
      </p:ext>
    </p:extLst>
  </p:cSld>
  <p:clrMap bg1="dk2" tx1="lt1" bg2="dk1" tx2="lt2" accent1="accent1" accent2="accent2" accent3="accent3" accent4="accent4" accent5="accent5" accent6="accent6" hlink="hlink" folHlink="folHlink"/>
  <p:hf hdr="0" ftr="0"/>
  <p:notesStyle>
    <a:lvl1pPr marL="58738" indent="-58738" algn="l" rtl="0" eaLnBrk="0" fontAlgn="base" hangingPunct="0">
      <a:spcBef>
        <a:spcPct val="30000"/>
      </a:spcBef>
      <a:spcAft>
        <a:spcPct val="0"/>
      </a:spcAft>
      <a:buSzPct val="90000"/>
      <a:buFont typeface="Times" charset="0"/>
      <a:buChar char="•"/>
      <a:defRPr sz="1400" kern="1200">
        <a:solidFill>
          <a:schemeClr val="bg1"/>
        </a:solidFill>
        <a:latin typeface="Arial" charset="0"/>
        <a:ea typeface="ＭＳ Ｐゴシック" charset="0"/>
        <a:cs typeface="ＭＳ Ｐゴシック" charset="0"/>
      </a:defRPr>
    </a:lvl1pPr>
    <a:lvl2pPr marL="233363" indent="-60325" algn="l" rtl="0" eaLnBrk="0" fontAlgn="base" hangingPunct="0">
      <a:spcBef>
        <a:spcPct val="30000"/>
      </a:spcBef>
      <a:spcAft>
        <a:spcPct val="0"/>
      </a:spcAft>
      <a:buSzPct val="90000"/>
      <a:buFont typeface="Times" charset="0"/>
      <a:buChar char="•"/>
      <a:defRPr sz="1400" kern="1200">
        <a:solidFill>
          <a:schemeClr val="bg1"/>
        </a:solidFill>
        <a:latin typeface="Arial" charset="0"/>
        <a:ea typeface="ＭＳ Ｐゴシック" charset="0"/>
        <a:cs typeface="+mn-cs"/>
      </a:defRPr>
    </a:lvl2pPr>
    <a:lvl3pPr marL="396875" indent="-49213" algn="l" rtl="0" eaLnBrk="0" fontAlgn="base" hangingPunct="0">
      <a:spcBef>
        <a:spcPct val="30000"/>
      </a:spcBef>
      <a:spcAft>
        <a:spcPct val="0"/>
      </a:spcAft>
      <a:buSzPct val="90000"/>
      <a:buFont typeface="Times" charset="0"/>
      <a:buChar char="•"/>
      <a:defRPr sz="1400" kern="1200">
        <a:solidFill>
          <a:schemeClr val="bg1"/>
        </a:solidFill>
        <a:latin typeface="Arial" charset="0"/>
        <a:ea typeface="ＭＳ Ｐゴシック" charset="0"/>
        <a:cs typeface="+mn-cs"/>
      </a:defRPr>
    </a:lvl3pPr>
    <a:lvl4pPr marL="571500" indent="-60325" algn="l" rtl="0" eaLnBrk="0" fontAlgn="base" hangingPunct="0">
      <a:spcBef>
        <a:spcPct val="30000"/>
      </a:spcBef>
      <a:spcAft>
        <a:spcPct val="0"/>
      </a:spcAft>
      <a:buSzPct val="90000"/>
      <a:buFont typeface="Times" charset="0"/>
      <a:buChar char="•"/>
      <a:defRPr sz="1400" kern="1200">
        <a:solidFill>
          <a:schemeClr val="bg1"/>
        </a:solidFill>
        <a:latin typeface="Arial" charset="0"/>
        <a:ea typeface="ＭＳ Ｐゴシック" charset="0"/>
        <a:cs typeface="+mn-cs"/>
      </a:defRPr>
    </a:lvl4pPr>
    <a:lvl5pPr marL="746125" indent="-58738" algn="l" rtl="0" eaLnBrk="0" fontAlgn="base" hangingPunct="0">
      <a:spcBef>
        <a:spcPct val="30000"/>
      </a:spcBef>
      <a:spcAft>
        <a:spcPct val="0"/>
      </a:spcAft>
      <a:buSzPct val="90000"/>
      <a:buFont typeface="Times" charset="0"/>
      <a:buChar char="•"/>
      <a:defRPr sz="1400" kern="1200">
        <a:solidFill>
          <a:schemeClr val="bg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p:spPr>
      </p:sp>
      <p:sp>
        <p:nvSpPr>
          <p:cNvPr id="14338" name="Notes Placeholder 2"/>
          <p:cNvSpPr>
            <a:spLocks noGrp="1"/>
          </p:cNvSpPr>
          <p:nvPr>
            <p:ph type="body" idx="1"/>
          </p:nvPr>
        </p:nvSpPr>
        <p:spPr>
          <a:noFill/>
          <a:ln/>
        </p:spPr>
        <p:txBody>
          <a:bodyPr/>
          <a:lstStyle/>
          <a:p>
            <a:endParaRPr lang="en-US" dirty="0" smtClean="0">
              <a:ea typeface="ＭＳ Ｐゴシック" charset="-128"/>
              <a:cs typeface="ＭＳ Ｐゴシック" charset="-128"/>
            </a:endParaRPr>
          </a:p>
        </p:txBody>
      </p:sp>
      <p:sp>
        <p:nvSpPr>
          <p:cNvPr id="14339" name="Date Placeholder 3"/>
          <p:cNvSpPr>
            <a:spLocks noGrp="1"/>
          </p:cNvSpPr>
          <p:nvPr>
            <p:ph type="dt" sz="quarter" idx="1"/>
          </p:nvPr>
        </p:nvSpPr>
        <p:spPr>
          <a:xfrm>
            <a:off x="475011" y="359505"/>
            <a:ext cx="2655342" cy="329955"/>
          </a:xfrm>
          <a:prstGeom prst="rect">
            <a:avLst/>
          </a:prstGeom>
          <a:noFill/>
        </p:spPr>
        <p:txBody>
          <a:bodyPr/>
          <a:lstStyle/>
          <a:p>
            <a:pPr defTabSz="965200"/>
            <a:fld id="{6AD41D39-9849-405F-A176-1AA62409D7B0}" type="datetime8">
              <a:rPr lang="en-US">
                <a:latin typeface="Arial" charset="0"/>
                <a:cs typeface="ＭＳ Ｐゴシック" charset="-128"/>
              </a:rPr>
              <a:pPr defTabSz="965200"/>
              <a:t>11/28/2013 7:30 AM</a:t>
            </a:fld>
            <a:endParaRPr lang="en-US" dirty="0">
              <a:latin typeface="Arial" charset="0"/>
              <a:cs typeface="ＭＳ Ｐゴシック" charset="-128"/>
            </a:endParaRPr>
          </a:p>
        </p:txBody>
      </p:sp>
      <p:sp>
        <p:nvSpPr>
          <p:cNvPr id="14340" name="Slide Number Placeholder 4"/>
          <p:cNvSpPr>
            <a:spLocks noGrp="1"/>
          </p:cNvSpPr>
          <p:nvPr>
            <p:ph type="sldNum" sz="quarter" idx="5"/>
          </p:nvPr>
        </p:nvSpPr>
        <p:spPr>
          <a:noFill/>
        </p:spPr>
        <p:txBody>
          <a:bodyPr/>
          <a:lstStyle/>
          <a:p>
            <a:pPr defTabSz="965200"/>
            <a:fld id="{648322EB-8060-4941-B2E2-49716B422CF3}" type="slidenum">
              <a:rPr lang="en-US">
                <a:latin typeface="Arial" charset="0"/>
                <a:cs typeface="ＭＳ Ｐゴシック" charset="-128"/>
              </a:rPr>
              <a:pPr defTabSz="965200"/>
              <a:t>1</a:t>
            </a:fld>
            <a:endParaRPr lang="en-US" dirty="0">
              <a:latin typeface="Arial" charset="0"/>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xfrm>
            <a:off x="475011" y="359505"/>
            <a:ext cx="2655342" cy="329955"/>
          </a:xfrm>
          <a:prstGeom prst="rect">
            <a:avLst/>
          </a:prstGeom>
          <a:noFill/>
        </p:spPr>
        <p:txBody>
          <a:bodyPr/>
          <a:lstStyle/>
          <a:p>
            <a:pPr defTabSz="965200"/>
            <a:fld id="{8DE63B72-1E14-463B-A2FD-16B5993DFB82}" type="datetime8">
              <a:rPr lang="en-US">
                <a:solidFill>
                  <a:prstClr val="black"/>
                </a:solidFill>
              </a:rPr>
              <a:pPr defTabSz="965200"/>
              <a:t>11/28/2013 8:27 AM</a:t>
            </a:fld>
            <a:endParaRPr lang="en-US" dirty="0">
              <a:solidFill>
                <a:prstClr val="black"/>
              </a:solidFill>
            </a:endParaRPr>
          </a:p>
        </p:txBody>
      </p:sp>
      <p:sp>
        <p:nvSpPr>
          <p:cNvPr id="16386" name="Rectangle 7"/>
          <p:cNvSpPr>
            <a:spLocks noGrp="1" noChangeArrowheads="1"/>
          </p:cNvSpPr>
          <p:nvPr>
            <p:ph type="sldNum" sz="quarter" idx="5"/>
          </p:nvPr>
        </p:nvSpPr>
        <p:spPr>
          <a:noFill/>
        </p:spPr>
        <p:txBody>
          <a:bodyPr/>
          <a:lstStyle/>
          <a:p>
            <a:pPr defTabSz="965200"/>
            <a:fld id="{3DF026F8-4CAF-4D92-9921-1E1C9346131D}" type="slidenum">
              <a:rPr lang="en-US">
                <a:solidFill>
                  <a:prstClr val="black"/>
                </a:solidFill>
              </a:rPr>
              <a:pPr defTabSz="965200"/>
              <a:t>10</a:t>
            </a:fld>
            <a:endParaRPr lang="en-US"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lIns="95588" tIns="47794" rIns="95588" bIns="47794"/>
          <a:lstStyle/>
          <a:p>
            <a:pPr marL="117475" lvl="1" indent="0" eaLnBrk="1" hangingPunct="1">
              <a:buSzPct val="75000"/>
              <a:buFont typeface="Times New Roman" charset="0"/>
              <a:buNone/>
            </a:pPr>
            <a:endParaRPr lang="en-US" sz="10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xfrm>
            <a:off x="475011" y="359505"/>
            <a:ext cx="2655342" cy="329955"/>
          </a:xfrm>
          <a:prstGeom prst="rect">
            <a:avLst/>
          </a:prstGeom>
          <a:noFill/>
        </p:spPr>
        <p:txBody>
          <a:bodyPr/>
          <a:lstStyle/>
          <a:p>
            <a:pPr defTabSz="965200"/>
            <a:fld id="{8DE63B72-1E14-463B-A2FD-16B5993DFB82}" type="datetime8">
              <a:rPr lang="en-US">
                <a:solidFill>
                  <a:prstClr val="black"/>
                </a:solidFill>
              </a:rPr>
              <a:pPr defTabSz="965200"/>
              <a:t>11/28/2013 8:11 AM</a:t>
            </a:fld>
            <a:endParaRPr lang="en-US" dirty="0">
              <a:solidFill>
                <a:prstClr val="black"/>
              </a:solidFill>
            </a:endParaRPr>
          </a:p>
        </p:txBody>
      </p:sp>
      <p:sp>
        <p:nvSpPr>
          <p:cNvPr id="16386" name="Rectangle 7"/>
          <p:cNvSpPr>
            <a:spLocks noGrp="1" noChangeArrowheads="1"/>
          </p:cNvSpPr>
          <p:nvPr>
            <p:ph type="sldNum" sz="quarter" idx="5"/>
          </p:nvPr>
        </p:nvSpPr>
        <p:spPr>
          <a:noFill/>
        </p:spPr>
        <p:txBody>
          <a:bodyPr/>
          <a:lstStyle/>
          <a:p>
            <a:pPr defTabSz="965200"/>
            <a:fld id="{3DF026F8-4CAF-4D92-9921-1E1C9346131D}" type="slidenum">
              <a:rPr lang="en-US">
                <a:solidFill>
                  <a:prstClr val="black"/>
                </a:solidFill>
              </a:rPr>
              <a:pPr defTabSz="965200"/>
              <a:t>11</a:t>
            </a:fld>
            <a:endParaRPr lang="en-US"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lIns="95588" tIns="47794" rIns="95588" bIns="47794"/>
          <a:lstStyle/>
          <a:p>
            <a:pPr marL="117475" lvl="1" indent="0" eaLnBrk="1" hangingPunct="1">
              <a:buSzPct val="75000"/>
              <a:buFont typeface="Times New Roman" charset="0"/>
              <a:buNone/>
            </a:pPr>
            <a:endParaRPr lang="en-US" sz="10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xfrm>
            <a:off x="475011" y="359505"/>
            <a:ext cx="2655342" cy="329955"/>
          </a:xfrm>
          <a:prstGeom prst="rect">
            <a:avLst/>
          </a:prstGeom>
          <a:noFill/>
        </p:spPr>
        <p:txBody>
          <a:bodyPr/>
          <a:lstStyle/>
          <a:p>
            <a:pPr defTabSz="965200"/>
            <a:fld id="{8DE63B72-1E14-463B-A2FD-16B5993DFB82}" type="datetime8">
              <a:rPr lang="en-US">
                <a:solidFill>
                  <a:prstClr val="black"/>
                </a:solidFill>
              </a:rPr>
              <a:pPr defTabSz="965200"/>
              <a:t>11/28/2013 7:51 AM</a:t>
            </a:fld>
            <a:endParaRPr lang="en-US" dirty="0">
              <a:solidFill>
                <a:prstClr val="black"/>
              </a:solidFill>
            </a:endParaRPr>
          </a:p>
        </p:txBody>
      </p:sp>
      <p:sp>
        <p:nvSpPr>
          <p:cNvPr id="16386" name="Rectangle 7"/>
          <p:cNvSpPr>
            <a:spLocks noGrp="1" noChangeArrowheads="1"/>
          </p:cNvSpPr>
          <p:nvPr>
            <p:ph type="sldNum" sz="quarter" idx="5"/>
          </p:nvPr>
        </p:nvSpPr>
        <p:spPr>
          <a:noFill/>
        </p:spPr>
        <p:txBody>
          <a:bodyPr/>
          <a:lstStyle/>
          <a:p>
            <a:pPr defTabSz="965200"/>
            <a:fld id="{3DF026F8-4CAF-4D92-9921-1E1C9346131D}" type="slidenum">
              <a:rPr lang="en-US">
                <a:solidFill>
                  <a:prstClr val="black"/>
                </a:solidFill>
              </a:rPr>
              <a:pPr defTabSz="965200"/>
              <a:t>13</a:t>
            </a:fld>
            <a:endParaRPr lang="en-US"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lIns="95588" tIns="47794" rIns="95588" bIns="47794"/>
          <a:lstStyle/>
          <a:p>
            <a:pPr marL="117475" lvl="1" indent="0" eaLnBrk="1" hangingPunct="1">
              <a:buSzPct val="75000"/>
              <a:buFont typeface="Times New Roman" charset="0"/>
              <a:buNone/>
            </a:pPr>
            <a:endParaRPr lang="en-US" sz="10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xfrm>
            <a:off x="475011" y="359505"/>
            <a:ext cx="2655342" cy="329955"/>
          </a:xfrm>
          <a:prstGeom prst="rect">
            <a:avLst/>
          </a:prstGeom>
          <a:noFill/>
        </p:spPr>
        <p:txBody>
          <a:bodyPr/>
          <a:lstStyle/>
          <a:p>
            <a:pPr defTabSz="965200"/>
            <a:fld id="{8DE63B72-1E14-463B-A2FD-16B5993DFB82}" type="datetime8">
              <a:rPr lang="en-US">
                <a:solidFill>
                  <a:prstClr val="black"/>
                </a:solidFill>
              </a:rPr>
              <a:pPr defTabSz="965200"/>
              <a:t>11/28/2013 7:56 AM</a:t>
            </a:fld>
            <a:endParaRPr lang="en-US" dirty="0">
              <a:solidFill>
                <a:prstClr val="black"/>
              </a:solidFill>
            </a:endParaRPr>
          </a:p>
        </p:txBody>
      </p:sp>
      <p:sp>
        <p:nvSpPr>
          <p:cNvPr id="16386" name="Rectangle 7"/>
          <p:cNvSpPr>
            <a:spLocks noGrp="1" noChangeArrowheads="1"/>
          </p:cNvSpPr>
          <p:nvPr>
            <p:ph type="sldNum" sz="quarter" idx="5"/>
          </p:nvPr>
        </p:nvSpPr>
        <p:spPr>
          <a:noFill/>
        </p:spPr>
        <p:txBody>
          <a:bodyPr/>
          <a:lstStyle/>
          <a:p>
            <a:pPr defTabSz="965200"/>
            <a:fld id="{3DF026F8-4CAF-4D92-9921-1E1C9346131D}" type="slidenum">
              <a:rPr lang="en-US">
                <a:solidFill>
                  <a:prstClr val="black"/>
                </a:solidFill>
              </a:rPr>
              <a:pPr defTabSz="965200"/>
              <a:t>14</a:t>
            </a:fld>
            <a:endParaRPr lang="en-US"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lIns="95588" tIns="47794" rIns="95588" bIns="47794"/>
          <a:lstStyle/>
          <a:p>
            <a:pPr marL="117475" lvl="1" indent="0" eaLnBrk="1" hangingPunct="1">
              <a:buSzPct val="75000"/>
              <a:buFont typeface="Times New Roman" charset="0"/>
              <a:buNone/>
            </a:pPr>
            <a:endParaRPr lang="en-US" sz="10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xfrm>
            <a:off x="475011" y="359505"/>
            <a:ext cx="2655342" cy="329955"/>
          </a:xfrm>
          <a:prstGeom prst="rect">
            <a:avLst/>
          </a:prstGeom>
          <a:noFill/>
        </p:spPr>
        <p:txBody>
          <a:bodyPr/>
          <a:lstStyle/>
          <a:p>
            <a:pPr defTabSz="965200"/>
            <a:fld id="{8DE63B72-1E14-463B-A2FD-16B5993DFB82}" type="datetime8">
              <a:rPr lang="en-US">
                <a:solidFill>
                  <a:prstClr val="black"/>
                </a:solidFill>
              </a:rPr>
              <a:pPr defTabSz="965200"/>
              <a:t>11/28/2013 7:51 AM</a:t>
            </a:fld>
            <a:endParaRPr lang="en-US" dirty="0">
              <a:solidFill>
                <a:prstClr val="black"/>
              </a:solidFill>
            </a:endParaRPr>
          </a:p>
        </p:txBody>
      </p:sp>
      <p:sp>
        <p:nvSpPr>
          <p:cNvPr id="16386" name="Rectangle 7"/>
          <p:cNvSpPr>
            <a:spLocks noGrp="1" noChangeArrowheads="1"/>
          </p:cNvSpPr>
          <p:nvPr>
            <p:ph type="sldNum" sz="quarter" idx="5"/>
          </p:nvPr>
        </p:nvSpPr>
        <p:spPr>
          <a:noFill/>
        </p:spPr>
        <p:txBody>
          <a:bodyPr/>
          <a:lstStyle/>
          <a:p>
            <a:pPr defTabSz="965200"/>
            <a:fld id="{3DF026F8-4CAF-4D92-9921-1E1C9346131D}" type="slidenum">
              <a:rPr lang="en-US">
                <a:solidFill>
                  <a:prstClr val="black"/>
                </a:solidFill>
              </a:rPr>
              <a:pPr defTabSz="965200"/>
              <a:t>15</a:t>
            </a:fld>
            <a:endParaRPr lang="en-US"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lIns="95588" tIns="47794" rIns="95588" bIns="47794"/>
          <a:lstStyle/>
          <a:p>
            <a:pPr marL="117475" lvl="1" indent="0" eaLnBrk="1" hangingPunct="1">
              <a:buSzPct val="75000"/>
              <a:buFont typeface="Times New Roman" charset="0"/>
              <a:buNone/>
            </a:pPr>
            <a:endParaRPr lang="en-US" sz="10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xfrm>
            <a:off x="475011" y="359505"/>
            <a:ext cx="2655342" cy="329955"/>
          </a:xfrm>
          <a:prstGeom prst="rect">
            <a:avLst/>
          </a:prstGeom>
          <a:noFill/>
        </p:spPr>
        <p:txBody>
          <a:bodyPr/>
          <a:lstStyle/>
          <a:p>
            <a:pPr defTabSz="965200"/>
            <a:fld id="{8DE63B72-1E14-463B-A2FD-16B5993DFB82}" type="datetime8">
              <a:rPr lang="en-US">
                <a:solidFill>
                  <a:prstClr val="black"/>
                </a:solidFill>
              </a:rPr>
              <a:pPr defTabSz="965200"/>
              <a:t>11/28/2013 8:22 AM</a:t>
            </a:fld>
            <a:endParaRPr lang="en-US" dirty="0">
              <a:solidFill>
                <a:prstClr val="black"/>
              </a:solidFill>
            </a:endParaRPr>
          </a:p>
        </p:txBody>
      </p:sp>
      <p:sp>
        <p:nvSpPr>
          <p:cNvPr id="16386" name="Rectangle 7"/>
          <p:cNvSpPr>
            <a:spLocks noGrp="1" noChangeArrowheads="1"/>
          </p:cNvSpPr>
          <p:nvPr>
            <p:ph type="sldNum" sz="quarter" idx="5"/>
          </p:nvPr>
        </p:nvSpPr>
        <p:spPr>
          <a:noFill/>
        </p:spPr>
        <p:txBody>
          <a:bodyPr/>
          <a:lstStyle/>
          <a:p>
            <a:pPr defTabSz="965200"/>
            <a:fld id="{3DF026F8-4CAF-4D92-9921-1E1C9346131D}" type="slidenum">
              <a:rPr lang="en-US">
                <a:solidFill>
                  <a:prstClr val="black"/>
                </a:solidFill>
              </a:rPr>
              <a:pPr defTabSz="965200"/>
              <a:t>16</a:t>
            </a:fld>
            <a:endParaRPr lang="en-US"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lIns="95588" tIns="47794" rIns="95588" bIns="47794"/>
          <a:lstStyle/>
          <a:p>
            <a:pPr marL="117475" lvl="1" indent="0" eaLnBrk="1" hangingPunct="1">
              <a:buSzPct val="75000"/>
              <a:buFont typeface="Times New Roman" charset="0"/>
              <a:buNone/>
            </a:pPr>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xfrm>
            <a:off x="475011" y="359505"/>
            <a:ext cx="2655342" cy="329955"/>
          </a:xfrm>
          <a:prstGeom prst="rect">
            <a:avLst/>
          </a:prstGeom>
          <a:noFill/>
        </p:spPr>
        <p:txBody>
          <a:bodyPr/>
          <a:lstStyle/>
          <a:p>
            <a:pPr defTabSz="965200"/>
            <a:fld id="{8DE63B72-1E14-463B-A2FD-16B5993DFB82}" type="datetime8">
              <a:rPr lang="en-US">
                <a:solidFill>
                  <a:prstClr val="black"/>
                </a:solidFill>
              </a:rPr>
              <a:pPr defTabSz="965200"/>
              <a:t>11/28/2013 7:35 AM</a:t>
            </a:fld>
            <a:endParaRPr lang="en-US" dirty="0">
              <a:solidFill>
                <a:prstClr val="black"/>
              </a:solidFill>
            </a:endParaRPr>
          </a:p>
        </p:txBody>
      </p:sp>
      <p:sp>
        <p:nvSpPr>
          <p:cNvPr id="16386" name="Rectangle 7"/>
          <p:cNvSpPr>
            <a:spLocks noGrp="1" noChangeArrowheads="1"/>
          </p:cNvSpPr>
          <p:nvPr>
            <p:ph type="sldNum" sz="quarter" idx="5"/>
          </p:nvPr>
        </p:nvSpPr>
        <p:spPr>
          <a:noFill/>
        </p:spPr>
        <p:txBody>
          <a:bodyPr/>
          <a:lstStyle/>
          <a:p>
            <a:pPr defTabSz="965200"/>
            <a:fld id="{3DF026F8-4CAF-4D92-9921-1E1C9346131D}" type="slidenum">
              <a:rPr lang="en-US">
                <a:solidFill>
                  <a:prstClr val="black"/>
                </a:solidFill>
              </a:rPr>
              <a:pPr defTabSz="965200"/>
              <a:t>2</a:t>
            </a:fld>
            <a:endParaRPr lang="en-US"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lIns="95588" tIns="47794" rIns="95588" bIns="47794"/>
          <a:lstStyle/>
          <a:p>
            <a:pPr marL="117475" lvl="1" indent="0" eaLnBrk="1" hangingPunct="1">
              <a:buSzPct val="75000"/>
              <a:buFont typeface="Times New Roman" charset="0"/>
              <a:buNone/>
            </a:pPr>
            <a:endParaRPr lang="en-US"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xfrm>
            <a:off x="475011" y="359505"/>
            <a:ext cx="2655342" cy="329955"/>
          </a:xfrm>
          <a:prstGeom prst="rect">
            <a:avLst/>
          </a:prstGeom>
          <a:noFill/>
        </p:spPr>
        <p:txBody>
          <a:bodyPr/>
          <a:lstStyle/>
          <a:p>
            <a:pPr defTabSz="965200"/>
            <a:fld id="{8DE63B72-1E14-463B-A2FD-16B5993DFB82}" type="datetime8">
              <a:rPr lang="en-US">
                <a:solidFill>
                  <a:prstClr val="black"/>
                </a:solidFill>
              </a:rPr>
              <a:pPr defTabSz="965200"/>
              <a:t>11/28/2013 8:59 AM</a:t>
            </a:fld>
            <a:endParaRPr lang="en-US" dirty="0">
              <a:solidFill>
                <a:prstClr val="black"/>
              </a:solidFill>
            </a:endParaRPr>
          </a:p>
        </p:txBody>
      </p:sp>
      <p:sp>
        <p:nvSpPr>
          <p:cNvPr id="16386" name="Rectangle 7"/>
          <p:cNvSpPr>
            <a:spLocks noGrp="1" noChangeArrowheads="1"/>
          </p:cNvSpPr>
          <p:nvPr>
            <p:ph type="sldNum" sz="quarter" idx="5"/>
          </p:nvPr>
        </p:nvSpPr>
        <p:spPr>
          <a:noFill/>
        </p:spPr>
        <p:txBody>
          <a:bodyPr/>
          <a:lstStyle/>
          <a:p>
            <a:pPr defTabSz="965200"/>
            <a:fld id="{3DF026F8-4CAF-4D92-9921-1E1C9346131D}" type="slidenum">
              <a:rPr lang="en-US">
                <a:solidFill>
                  <a:prstClr val="black"/>
                </a:solidFill>
              </a:rPr>
              <a:pPr defTabSz="965200"/>
              <a:t>3</a:t>
            </a:fld>
            <a:endParaRPr lang="en-US"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lIns="95588" tIns="47794" rIns="95588" bIns="47794"/>
          <a:lstStyle/>
          <a:p>
            <a:pPr marL="117475" lvl="1" indent="0" eaLnBrk="1" hangingPunct="1">
              <a:buSzPct val="75000"/>
              <a:buFont typeface="Times New Roman" charset="0"/>
              <a:buNone/>
            </a:pPr>
            <a:endParaRPr lang="en-US" sz="10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xfrm>
            <a:off x="475011" y="359505"/>
            <a:ext cx="2655342" cy="329955"/>
          </a:xfrm>
          <a:prstGeom prst="rect">
            <a:avLst/>
          </a:prstGeom>
          <a:noFill/>
        </p:spPr>
        <p:txBody>
          <a:bodyPr/>
          <a:lstStyle/>
          <a:p>
            <a:pPr defTabSz="965200"/>
            <a:fld id="{8DE63B72-1E14-463B-A2FD-16B5993DFB82}" type="datetime8">
              <a:rPr lang="en-US">
                <a:solidFill>
                  <a:prstClr val="black"/>
                </a:solidFill>
              </a:rPr>
              <a:pPr defTabSz="965200"/>
              <a:t>11/28/2013 8:58 AM</a:t>
            </a:fld>
            <a:endParaRPr lang="en-US" dirty="0">
              <a:solidFill>
                <a:prstClr val="black"/>
              </a:solidFill>
            </a:endParaRPr>
          </a:p>
        </p:txBody>
      </p:sp>
      <p:sp>
        <p:nvSpPr>
          <p:cNvPr id="16386" name="Rectangle 7"/>
          <p:cNvSpPr>
            <a:spLocks noGrp="1" noChangeArrowheads="1"/>
          </p:cNvSpPr>
          <p:nvPr>
            <p:ph type="sldNum" sz="quarter" idx="5"/>
          </p:nvPr>
        </p:nvSpPr>
        <p:spPr>
          <a:noFill/>
        </p:spPr>
        <p:txBody>
          <a:bodyPr/>
          <a:lstStyle/>
          <a:p>
            <a:pPr defTabSz="965200"/>
            <a:fld id="{3DF026F8-4CAF-4D92-9921-1E1C9346131D}" type="slidenum">
              <a:rPr lang="en-US">
                <a:solidFill>
                  <a:prstClr val="black"/>
                </a:solidFill>
              </a:rPr>
              <a:pPr defTabSz="965200"/>
              <a:t>4</a:t>
            </a:fld>
            <a:endParaRPr lang="en-US"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lIns="95588" tIns="47794" rIns="95588" bIns="47794"/>
          <a:lstStyle/>
          <a:p>
            <a:pPr marL="117475" lvl="1" indent="0" eaLnBrk="1" hangingPunct="1">
              <a:buSzPct val="75000"/>
              <a:buFont typeface="Times New Roman" charset="0"/>
              <a:buNone/>
            </a:pPr>
            <a:endParaRPr lang="en-US"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xfrm>
            <a:off x="475011" y="359505"/>
            <a:ext cx="2655342" cy="329955"/>
          </a:xfrm>
          <a:prstGeom prst="rect">
            <a:avLst/>
          </a:prstGeom>
          <a:noFill/>
        </p:spPr>
        <p:txBody>
          <a:bodyPr/>
          <a:lstStyle/>
          <a:p>
            <a:pPr defTabSz="965200"/>
            <a:fld id="{8DE63B72-1E14-463B-A2FD-16B5993DFB82}" type="datetime8">
              <a:rPr lang="en-US">
                <a:solidFill>
                  <a:prstClr val="black"/>
                </a:solidFill>
              </a:rPr>
              <a:pPr defTabSz="965200"/>
              <a:t>11/28/2013 7:38 AM</a:t>
            </a:fld>
            <a:endParaRPr lang="en-US" dirty="0">
              <a:solidFill>
                <a:prstClr val="black"/>
              </a:solidFill>
            </a:endParaRPr>
          </a:p>
        </p:txBody>
      </p:sp>
      <p:sp>
        <p:nvSpPr>
          <p:cNvPr id="16386" name="Rectangle 7"/>
          <p:cNvSpPr>
            <a:spLocks noGrp="1" noChangeArrowheads="1"/>
          </p:cNvSpPr>
          <p:nvPr>
            <p:ph type="sldNum" sz="quarter" idx="5"/>
          </p:nvPr>
        </p:nvSpPr>
        <p:spPr>
          <a:noFill/>
        </p:spPr>
        <p:txBody>
          <a:bodyPr/>
          <a:lstStyle/>
          <a:p>
            <a:pPr defTabSz="965200"/>
            <a:fld id="{3DF026F8-4CAF-4D92-9921-1E1C9346131D}" type="slidenum">
              <a:rPr lang="en-US">
                <a:solidFill>
                  <a:prstClr val="black"/>
                </a:solidFill>
              </a:rPr>
              <a:pPr defTabSz="965200"/>
              <a:t>5</a:t>
            </a:fld>
            <a:endParaRPr lang="en-US"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lIns="95588" tIns="47794" rIns="95588" bIns="47794"/>
          <a:lstStyle/>
          <a:p>
            <a:pPr marL="117475" lvl="1" indent="0" eaLnBrk="1" hangingPunct="1">
              <a:buSzPct val="75000"/>
              <a:buFont typeface="Times New Roman" charset="0"/>
              <a:buNone/>
            </a:pPr>
            <a:endParaRPr lang="en-US" sz="10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xfrm>
            <a:off x="475011" y="359505"/>
            <a:ext cx="2655342" cy="329955"/>
          </a:xfrm>
          <a:prstGeom prst="rect">
            <a:avLst/>
          </a:prstGeom>
          <a:noFill/>
        </p:spPr>
        <p:txBody>
          <a:bodyPr/>
          <a:lstStyle/>
          <a:p>
            <a:pPr defTabSz="965200"/>
            <a:fld id="{8DE63B72-1E14-463B-A2FD-16B5993DFB82}" type="datetime8">
              <a:rPr lang="en-US">
                <a:solidFill>
                  <a:prstClr val="black"/>
                </a:solidFill>
              </a:rPr>
              <a:pPr defTabSz="965200"/>
              <a:t>11/28/2013 7:48 AM</a:t>
            </a:fld>
            <a:endParaRPr lang="en-US" dirty="0">
              <a:solidFill>
                <a:prstClr val="black"/>
              </a:solidFill>
            </a:endParaRPr>
          </a:p>
        </p:txBody>
      </p:sp>
      <p:sp>
        <p:nvSpPr>
          <p:cNvPr id="16386" name="Rectangle 7"/>
          <p:cNvSpPr>
            <a:spLocks noGrp="1" noChangeArrowheads="1"/>
          </p:cNvSpPr>
          <p:nvPr>
            <p:ph type="sldNum" sz="quarter" idx="5"/>
          </p:nvPr>
        </p:nvSpPr>
        <p:spPr>
          <a:noFill/>
        </p:spPr>
        <p:txBody>
          <a:bodyPr/>
          <a:lstStyle/>
          <a:p>
            <a:pPr defTabSz="965200"/>
            <a:fld id="{3DF026F8-4CAF-4D92-9921-1E1C9346131D}" type="slidenum">
              <a:rPr lang="en-US">
                <a:solidFill>
                  <a:prstClr val="black"/>
                </a:solidFill>
              </a:rPr>
              <a:pPr defTabSz="965200"/>
              <a:t>6</a:t>
            </a:fld>
            <a:endParaRPr lang="en-US"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lIns="95588" tIns="47794" rIns="95588" bIns="47794"/>
          <a:lstStyle/>
          <a:p>
            <a:pPr marL="171450" indent="-171450" eaLnBrk="1" hangingPunct="1">
              <a:buFontTx/>
              <a:buChar char="-"/>
              <a:defRPr/>
            </a:pPr>
            <a:r>
              <a:rPr lang="en-ZA" dirty="0" smtClean="0">
                <a:solidFill>
                  <a:schemeClr val="dk1"/>
                </a:solidFill>
              </a:rPr>
              <a:t>Rodrigues 2006  US only</a:t>
            </a:r>
          </a:p>
          <a:p>
            <a:pPr marL="171450" indent="-171450" eaLnBrk="1" hangingPunct="1">
              <a:buFontTx/>
              <a:buChar char="-"/>
              <a:defRPr/>
            </a:pPr>
            <a:r>
              <a:rPr lang="en-ZA" dirty="0" smtClean="0"/>
              <a:t>Infrastructure for Economic Development and Poverty Reduction in Africa </a:t>
            </a:r>
          </a:p>
          <a:p>
            <a:pPr marL="171450" indent="-171450">
              <a:buFontTx/>
              <a:buChar char="-"/>
              <a:defRPr/>
            </a:pPr>
            <a:r>
              <a:rPr lang="en-ZA" dirty="0" err="1" smtClean="0"/>
              <a:t>Jalilian</a:t>
            </a:r>
            <a:r>
              <a:rPr lang="en-ZA" dirty="0" smtClean="0"/>
              <a:t> and Weiss (2004) explore the nexus between infrastructure, growth and poverty using samples of countries from Africa, Asia and Latin America.  applying different theoretical and empirical techniques, they obtain results from the estimation of the ‘ad hoc model’ showing that on average, a one per cent increase in infrastructure stock per capita, holding human capital constant, is associated with a 0.35 per cent reduction in the poverty ratio, when poverty is measured by USD 1/day poverty headcount, or 0.52 per cent when it is measured by USD 2/day poverty headcount.</a:t>
            </a:r>
          </a:p>
          <a:p>
            <a:pPr marL="171450" indent="-171450">
              <a:buFontTx/>
              <a:buChar char="-"/>
              <a:defRPr/>
            </a:pPr>
            <a:r>
              <a:rPr lang="en-ZA" dirty="0" err="1" smtClean="0"/>
              <a:t>Bhorat</a:t>
            </a:r>
            <a:r>
              <a:rPr lang="en-ZA" dirty="0" smtClean="0"/>
              <a:t> and van der </a:t>
            </a:r>
            <a:r>
              <a:rPr lang="en-ZA" dirty="0" err="1" smtClean="0"/>
              <a:t>Westhuizen</a:t>
            </a:r>
            <a:r>
              <a:rPr lang="en-ZA" dirty="0" smtClean="0"/>
              <a:t>: We first examine the poverty-mean income (or in this case expenditure) </a:t>
            </a:r>
            <a:r>
              <a:rPr lang="en-ZA" dirty="0" err="1" smtClean="0"/>
              <a:t>elasticies</a:t>
            </a:r>
            <a:r>
              <a:rPr lang="en-ZA" dirty="0" smtClean="0"/>
              <a:t>. In 1995, using the R322 a month poverty line, a one </a:t>
            </a:r>
            <a:r>
              <a:rPr lang="en-ZA" dirty="0" err="1" smtClean="0"/>
              <a:t>percent</a:t>
            </a:r>
            <a:r>
              <a:rPr lang="en-ZA" dirty="0" smtClean="0"/>
              <a:t> increase</a:t>
            </a:r>
          </a:p>
          <a:p>
            <a:pPr marL="171450" indent="-171450">
              <a:buFontTx/>
              <a:buChar char="-"/>
              <a:defRPr/>
            </a:pPr>
            <a:r>
              <a:rPr lang="en-ZA" dirty="0" err="1" smtClean="0"/>
              <a:t>Brenneman</a:t>
            </a:r>
            <a:r>
              <a:rPr lang="en-ZA" dirty="0" smtClean="0"/>
              <a:t> and Kerf (2002) in mean expenditure would reduce the poverty gap by about one </a:t>
            </a:r>
            <a:r>
              <a:rPr lang="en-ZA" dirty="0" err="1" smtClean="0"/>
              <a:t>percent</a:t>
            </a:r>
            <a:r>
              <a:rPr lang="en-ZA" dirty="0" smtClean="0"/>
              <a:t>. By 2005, this elasticity has increased to 1,3 </a:t>
            </a:r>
            <a:r>
              <a:rPr lang="en-ZA" dirty="0" err="1" smtClean="0"/>
              <a:t>percent</a:t>
            </a:r>
            <a:r>
              <a:rPr lang="en-ZA" dirty="0" smtClean="0"/>
              <a:t>, meaning that a one </a:t>
            </a:r>
            <a:r>
              <a:rPr lang="en-ZA" dirty="0" err="1" smtClean="0"/>
              <a:t>percent</a:t>
            </a:r>
            <a:r>
              <a:rPr lang="en-ZA" dirty="0" smtClean="0"/>
              <a:t> increase in mean per capita expenditure would lead to a larger reduction in the poverty gap </a:t>
            </a:r>
          </a:p>
          <a:p>
            <a:pPr>
              <a:defRPr/>
            </a:pPr>
            <a:r>
              <a:rPr lang="en-ZA" altLang="en-US" dirty="0" smtClean="0"/>
              <a:t>Calderon 2009 </a:t>
            </a:r>
            <a:r>
              <a:rPr lang="en-ZA" dirty="0" smtClean="0"/>
              <a:t>increasing infrastructure stocks in all three sectors may lead to a growth per capita increase of at least 2 percentage points in East African countries, (d) an analogous result holds for countries in the Southern African region with the exception of Mauritius and South Africa. </a:t>
            </a:r>
          </a:p>
          <a:p>
            <a:pPr marL="171450" indent="-171450">
              <a:buFontTx/>
              <a:buChar char="-"/>
              <a:defRPr/>
            </a:pPr>
            <a:r>
              <a:rPr lang="en-ZA" dirty="0" smtClean="0"/>
              <a:t>Lopez 2003For example, Table 1 presents the theoretical </a:t>
            </a:r>
            <a:r>
              <a:rPr lang="en-ZA" dirty="0" err="1" smtClean="0"/>
              <a:t>elasticities</a:t>
            </a:r>
            <a:r>
              <a:rPr lang="en-ZA" dirty="0" smtClean="0"/>
              <a:t> of headcount poverty to growth and headcount poverty to inequality computed under the  assumption that the income distribution can be approximated by a long-normal density function</a:t>
            </a:r>
          </a:p>
          <a:p>
            <a:pPr>
              <a:defRPr/>
            </a:pPr>
            <a:r>
              <a:rPr lang="en-ZA" dirty="0" smtClean="0"/>
              <a:t>- Table 3 that the elasticity of poverty with respect to GDP per capita declined in absolute values, i.e. from21.50 for 1980–99 to</a:t>
            </a:r>
          </a:p>
          <a:p>
            <a:pPr>
              <a:defRPr/>
            </a:pPr>
            <a:r>
              <a:rPr lang="en-ZA" dirty="0" smtClean="0"/>
              <a:t>21.08 for 2000–06. For the full period, the elasticity is 21.28.</a:t>
            </a:r>
          </a:p>
          <a:p>
            <a:pPr marL="171450" indent="-171450">
              <a:buFontTx/>
              <a:buChar char="-"/>
              <a:defRPr/>
            </a:pPr>
            <a:r>
              <a:rPr lang="en-ZA" altLang="en-US" dirty="0" smtClean="0"/>
              <a:t>Ram 2006: </a:t>
            </a:r>
          </a:p>
          <a:p>
            <a:pPr>
              <a:defRPr/>
            </a:pPr>
            <a:r>
              <a:rPr lang="en-ZA" dirty="0" smtClean="0"/>
              <a:t>A review of the evidence by </a:t>
            </a:r>
            <a:r>
              <a:rPr lang="en-ZA" dirty="0" err="1" smtClean="0"/>
              <a:t>Viscussi</a:t>
            </a:r>
            <a:r>
              <a:rPr lang="en-ZA" dirty="0" smtClean="0"/>
              <a:t> and </a:t>
            </a:r>
            <a:r>
              <a:rPr lang="en-ZA" dirty="0" err="1" smtClean="0"/>
              <a:t>Aldy</a:t>
            </a:r>
            <a:r>
              <a:rPr lang="en-ZA" dirty="0" smtClean="0"/>
              <a:t> (2003) concludes that the income elasticity is in</a:t>
            </a:r>
          </a:p>
          <a:p>
            <a:pPr>
              <a:defRPr/>
            </a:pPr>
            <a:r>
              <a:rPr lang="en-ZA" dirty="0" smtClean="0"/>
              <a:t>the range 0.5-0.6.</a:t>
            </a:r>
            <a:endParaRPr lang="en-US" alt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xfrm>
            <a:off x="475011" y="359505"/>
            <a:ext cx="2655342" cy="329955"/>
          </a:xfrm>
          <a:prstGeom prst="rect">
            <a:avLst/>
          </a:prstGeom>
          <a:noFill/>
        </p:spPr>
        <p:txBody>
          <a:bodyPr/>
          <a:lstStyle/>
          <a:p>
            <a:pPr defTabSz="965200"/>
            <a:fld id="{8DE63B72-1E14-463B-A2FD-16B5993DFB82}" type="datetime8">
              <a:rPr lang="en-US">
                <a:solidFill>
                  <a:prstClr val="black"/>
                </a:solidFill>
              </a:rPr>
              <a:pPr defTabSz="965200"/>
              <a:t>11/28/2013 8:36 AM</a:t>
            </a:fld>
            <a:endParaRPr lang="en-US" dirty="0">
              <a:solidFill>
                <a:prstClr val="black"/>
              </a:solidFill>
            </a:endParaRPr>
          </a:p>
        </p:txBody>
      </p:sp>
      <p:sp>
        <p:nvSpPr>
          <p:cNvPr id="16386" name="Rectangle 7"/>
          <p:cNvSpPr>
            <a:spLocks noGrp="1" noChangeArrowheads="1"/>
          </p:cNvSpPr>
          <p:nvPr>
            <p:ph type="sldNum" sz="quarter" idx="5"/>
          </p:nvPr>
        </p:nvSpPr>
        <p:spPr>
          <a:noFill/>
        </p:spPr>
        <p:txBody>
          <a:bodyPr/>
          <a:lstStyle/>
          <a:p>
            <a:pPr defTabSz="965200"/>
            <a:fld id="{3DF026F8-4CAF-4D92-9921-1E1C9346131D}" type="slidenum">
              <a:rPr lang="en-US">
                <a:solidFill>
                  <a:prstClr val="black"/>
                </a:solidFill>
              </a:rPr>
              <a:pPr defTabSz="965200"/>
              <a:t>7</a:t>
            </a:fld>
            <a:endParaRPr lang="en-US"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lIns="95588" tIns="47794" rIns="95588" bIns="47794"/>
          <a:lstStyle/>
          <a:p>
            <a:pPr marL="117475" lvl="1" indent="0" eaLnBrk="1" hangingPunct="1">
              <a:buSzPct val="75000"/>
              <a:buFont typeface="Times New Roman" charset="0"/>
              <a:buNone/>
            </a:pPr>
            <a:endParaRPr lang="en-US" sz="10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xfrm>
            <a:off x="475011" y="359505"/>
            <a:ext cx="2655342" cy="329955"/>
          </a:xfrm>
          <a:prstGeom prst="rect">
            <a:avLst/>
          </a:prstGeom>
          <a:noFill/>
        </p:spPr>
        <p:txBody>
          <a:bodyPr/>
          <a:lstStyle/>
          <a:p>
            <a:pPr defTabSz="965200"/>
            <a:fld id="{8DE63B72-1E14-463B-A2FD-16B5993DFB82}" type="datetime8">
              <a:rPr lang="en-US">
                <a:solidFill>
                  <a:prstClr val="black"/>
                </a:solidFill>
              </a:rPr>
              <a:pPr defTabSz="965200"/>
              <a:t>11/28/2013 8:00 AM</a:t>
            </a:fld>
            <a:endParaRPr lang="en-US" dirty="0">
              <a:solidFill>
                <a:prstClr val="black"/>
              </a:solidFill>
            </a:endParaRPr>
          </a:p>
        </p:txBody>
      </p:sp>
      <p:sp>
        <p:nvSpPr>
          <p:cNvPr id="16386" name="Rectangle 7"/>
          <p:cNvSpPr>
            <a:spLocks noGrp="1" noChangeArrowheads="1"/>
          </p:cNvSpPr>
          <p:nvPr>
            <p:ph type="sldNum" sz="quarter" idx="5"/>
          </p:nvPr>
        </p:nvSpPr>
        <p:spPr>
          <a:noFill/>
        </p:spPr>
        <p:txBody>
          <a:bodyPr/>
          <a:lstStyle/>
          <a:p>
            <a:pPr defTabSz="965200"/>
            <a:fld id="{3DF026F8-4CAF-4D92-9921-1E1C9346131D}" type="slidenum">
              <a:rPr lang="en-US">
                <a:solidFill>
                  <a:prstClr val="black"/>
                </a:solidFill>
              </a:rPr>
              <a:pPr defTabSz="965200"/>
              <a:t>8</a:t>
            </a:fld>
            <a:endParaRPr lang="en-US"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lIns="95588" tIns="47794" rIns="95588" bIns="47794"/>
          <a:lstStyle/>
          <a:p>
            <a:pPr marL="117475" lvl="1" indent="0" eaLnBrk="1" hangingPunct="1">
              <a:buSzPct val="75000"/>
              <a:buFont typeface="Times New Roman" charset="0"/>
              <a:buNone/>
            </a:pPr>
            <a:endParaRPr lang="en-US" sz="10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xfrm>
            <a:off x="475011" y="359505"/>
            <a:ext cx="2655342" cy="329955"/>
          </a:xfrm>
          <a:prstGeom prst="rect">
            <a:avLst/>
          </a:prstGeom>
          <a:noFill/>
        </p:spPr>
        <p:txBody>
          <a:bodyPr/>
          <a:lstStyle/>
          <a:p>
            <a:pPr defTabSz="965200"/>
            <a:fld id="{8DE63B72-1E14-463B-A2FD-16B5993DFB82}" type="datetime8">
              <a:rPr lang="en-US">
                <a:solidFill>
                  <a:prstClr val="black"/>
                </a:solidFill>
              </a:rPr>
              <a:pPr defTabSz="965200"/>
              <a:t>11/28/2013 8:26 AM</a:t>
            </a:fld>
            <a:endParaRPr lang="en-US" dirty="0">
              <a:solidFill>
                <a:prstClr val="black"/>
              </a:solidFill>
            </a:endParaRPr>
          </a:p>
        </p:txBody>
      </p:sp>
      <p:sp>
        <p:nvSpPr>
          <p:cNvPr id="16386" name="Rectangle 7"/>
          <p:cNvSpPr>
            <a:spLocks noGrp="1" noChangeArrowheads="1"/>
          </p:cNvSpPr>
          <p:nvPr>
            <p:ph type="sldNum" sz="quarter" idx="5"/>
          </p:nvPr>
        </p:nvSpPr>
        <p:spPr>
          <a:noFill/>
        </p:spPr>
        <p:txBody>
          <a:bodyPr/>
          <a:lstStyle/>
          <a:p>
            <a:pPr defTabSz="965200"/>
            <a:fld id="{3DF026F8-4CAF-4D92-9921-1E1C9346131D}" type="slidenum">
              <a:rPr lang="en-US">
                <a:solidFill>
                  <a:prstClr val="black"/>
                </a:solidFill>
              </a:rPr>
              <a:pPr defTabSz="965200"/>
              <a:t>9</a:t>
            </a:fld>
            <a:endParaRPr lang="en-US"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lIns="95588" tIns="47794" rIns="95588" bIns="47794"/>
          <a:lstStyle/>
          <a:p>
            <a:pPr marL="117475" lvl="1" indent="0" eaLnBrk="1" hangingPunct="1">
              <a:buSzPct val="75000"/>
              <a:buFont typeface="Times New Roman" charset="0"/>
              <a:buNone/>
            </a:pPr>
            <a:endParaRPr lang="en-US"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6735" b="27152"/>
          <a:stretch/>
        </p:blipFill>
        <p:spPr>
          <a:xfrm>
            <a:off x="-1799117" y="-149554"/>
            <a:ext cx="11376254" cy="7464754"/>
          </a:xfrm>
          <a:prstGeom prst="rect">
            <a:avLst/>
          </a:prstGeom>
        </p:spPr>
      </p:pic>
      <p:sp>
        <p:nvSpPr>
          <p:cNvPr id="2" name="Title 1"/>
          <p:cNvSpPr>
            <a:spLocks noGrp="1"/>
          </p:cNvSpPr>
          <p:nvPr>
            <p:ph type="ctrTitle"/>
          </p:nvPr>
        </p:nvSpPr>
        <p:spPr>
          <a:xfrm>
            <a:off x="4283074" y="2048256"/>
            <a:ext cx="4595749" cy="1371600"/>
          </a:xfrm>
        </p:spPr>
        <p:txBody>
          <a:bodyPr anchor="ctr" anchorCtr="0"/>
          <a:lstStyle>
            <a:lvl1pPr>
              <a:defRPr lang="en-US" sz="4000" b="1" kern="1200" dirty="0">
                <a:ln w="12700">
                  <a:solidFill>
                    <a:schemeClr val="accent1"/>
                  </a:solidFill>
                  <a:prstDash val="solid"/>
                </a:ln>
                <a:solidFill>
                  <a:schemeClr val="bg1"/>
                </a:solidFill>
                <a:effectLst>
                  <a:outerShdw blurRad="41275" dist="20320" dir="1800000" algn="tl" rotWithShape="0">
                    <a:srgbClr val="000000">
                      <a:alpha val="40000"/>
                    </a:srgbClr>
                  </a:outerShdw>
                </a:effectLst>
                <a:latin typeface="+mj-lt"/>
                <a:ea typeface="MS PGothic" pitchFamily="34" charset="-128"/>
                <a:cs typeface="ＭＳ Ｐゴシック"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283074" y="3575304"/>
            <a:ext cx="4595749" cy="530352"/>
          </a:xfrm>
        </p:spPr>
        <p:txBody>
          <a:bodyPr>
            <a:noAutofit/>
          </a:bodyP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529404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55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8436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529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068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0326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73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10312" y="137160"/>
            <a:ext cx="8695944" cy="77724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0312" y="1353312"/>
            <a:ext cx="8695944" cy="42793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82306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231775" indent="-231775"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1pPr>
      <a:lvl2pPr marL="682625" indent="-225425"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2pPr>
      <a:lvl3pPr marL="1081088" indent="-166688"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4pPr>
      <a:lvl5pPr marL="2057400" indent="-228600"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59306" y="3121705"/>
            <a:ext cx="5612498" cy="1371600"/>
          </a:xfrm>
        </p:spPr>
        <p:txBody>
          <a:bodyPr/>
          <a:lstStyle/>
          <a:p>
            <a:r>
              <a:rPr lang="en-ZA" sz="3000" dirty="0"/>
              <a:t>The impact of basic and social infrastructure investment on inequality in South Africa</a:t>
            </a:r>
            <a:endParaRPr lang="en-ZA" sz="3000" dirty="0"/>
          </a:p>
        </p:txBody>
      </p:sp>
      <p:sp>
        <p:nvSpPr>
          <p:cNvPr id="2" name="TextBox 1"/>
          <p:cNvSpPr txBox="1"/>
          <p:nvPr/>
        </p:nvSpPr>
        <p:spPr>
          <a:xfrm>
            <a:off x="3886201" y="4961968"/>
            <a:ext cx="3913094" cy="923330"/>
          </a:xfrm>
          <a:prstGeom prst="rect">
            <a:avLst/>
          </a:prstGeom>
          <a:noFill/>
        </p:spPr>
        <p:txBody>
          <a:bodyPr wrap="square" rtlCol="0">
            <a:spAutoFit/>
          </a:bodyPr>
          <a:lstStyle/>
          <a:p>
            <a:r>
              <a:rPr lang="en-ZA" sz="1800" b="1" dirty="0" smtClean="0">
                <a:ln w="12700">
                  <a:solidFill>
                    <a:schemeClr val="accent1"/>
                  </a:solidFill>
                  <a:prstDash val="solid"/>
                </a:ln>
                <a:solidFill>
                  <a:schemeClr val="bg1"/>
                </a:solidFill>
                <a:effectLst>
                  <a:outerShdw blurRad="41275" dist="20320" dir="1800000" algn="tl" rotWithShape="0">
                    <a:srgbClr val="000000">
                      <a:alpha val="40000"/>
                    </a:srgbClr>
                  </a:outerShdw>
                </a:effectLst>
                <a:latin typeface="+mj-lt"/>
                <a:ea typeface="MS PGothic" pitchFamily="34" charset="-128"/>
                <a:cs typeface="ＭＳ Ｐゴシック" charset="0"/>
              </a:rPr>
              <a:t>28 November </a:t>
            </a:r>
            <a:r>
              <a:rPr lang="en-ZA" sz="1800" b="1" dirty="0" smtClean="0">
                <a:ln w="12700">
                  <a:solidFill>
                    <a:schemeClr val="accent1"/>
                  </a:solidFill>
                  <a:prstDash val="solid"/>
                </a:ln>
                <a:solidFill>
                  <a:schemeClr val="bg1"/>
                </a:solidFill>
                <a:effectLst>
                  <a:outerShdw blurRad="41275" dist="20320" dir="1800000" algn="tl" rotWithShape="0">
                    <a:srgbClr val="000000">
                      <a:alpha val="40000"/>
                    </a:srgbClr>
                  </a:outerShdw>
                </a:effectLst>
                <a:latin typeface="+mj-lt"/>
                <a:ea typeface="MS PGothic" pitchFamily="34" charset="-128"/>
                <a:cs typeface="ＭＳ Ｐゴシック" charset="0"/>
              </a:rPr>
              <a:t>2013</a:t>
            </a:r>
            <a:endParaRPr lang="en-ZA" sz="1800" b="1" dirty="0" smtClean="0">
              <a:ln w="12700">
                <a:solidFill>
                  <a:schemeClr val="accent1"/>
                </a:solidFill>
                <a:prstDash val="solid"/>
              </a:ln>
              <a:solidFill>
                <a:schemeClr val="bg1"/>
              </a:solidFill>
              <a:effectLst>
                <a:outerShdw blurRad="41275" dist="20320" dir="1800000" algn="tl" rotWithShape="0">
                  <a:srgbClr val="000000">
                    <a:alpha val="40000"/>
                  </a:srgbClr>
                </a:outerShdw>
              </a:effectLst>
              <a:latin typeface="+mj-lt"/>
              <a:ea typeface="MS PGothic" pitchFamily="34" charset="-128"/>
              <a:cs typeface="ＭＳ Ｐゴシック" charset="0"/>
            </a:endParaRPr>
          </a:p>
          <a:p>
            <a:r>
              <a:rPr lang="en-ZA" sz="1800" b="1" dirty="0" smtClean="0">
                <a:ln w="12700">
                  <a:solidFill>
                    <a:schemeClr val="accent1"/>
                  </a:solidFill>
                  <a:prstDash val="solid"/>
                </a:ln>
                <a:solidFill>
                  <a:schemeClr val="bg1"/>
                </a:solidFill>
                <a:effectLst>
                  <a:outerShdw blurRad="41275" dist="20320" dir="1800000" algn="tl" rotWithShape="0">
                    <a:srgbClr val="000000">
                      <a:alpha val="40000"/>
                    </a:srgbClr>
                  </a:outerShdw>
                </a:effectLst>
                <a:latin typeface="+mj-lt"/>
                <a:ea typeface="MS PGothic" pitchFamily="34" charset="-128"/>
                <a:cs typeface="ＭＳ Ｐゴシック" charset="0"/>
              </a:rPr>
              <a:t>Henk Gnade</a:t>
            </a:r>
          </a:p>
          <a:p>
            <a:r>
              <a:rPr lang="en-ZA" sz="1800" b="1" dirty="0" smtClean="0">
                <a:ln w="12700">
                  <a:solidFill>
                    <a:schemeClr val="accent1"/>
                  </a:solidFill>
                  <a:prstDash val="solid"/>
                </a:ln>
                <a:solidFill>
                  <a:schemeClr val="bg1"/>
                </a:solidFill>
                <a:effectLst>
                  <a:outerShdw blurRad="41275" dist="20320" dir="1800000" algn="tl" rotWithShape="0">
                    <a:srgbClr val="000000">
                      <a:alpha val="40000"/>
                    </a:srgbClr>
                  </a:outerShdw>
                </a:effectLst>
                <a:latin typeface="+mj-lt"/>
                <a:ea typeface="MS PGothic" pitchFamily="34" charset="-128"/>
                <a:cs typeface="ＭＳ Ｐゴシック" charset="0"/>
              </a:rPr>
              <a:t>012 662 9664</a:t>
            </a:r>
            <a:endParaRPr lang="en-ZA" sz="1800" b="1" dirty="0">
              <a:ln w="12700">
                <a:solidFill>
                  <a:schemeClr val="accent1"/>
                </a:solidFill>
                <a:prstDash val="solid"/>
              </a:ln>
              <a:solidFill>
                <a:schemeClr val="bg1"/>
              </a:solidFill>
              <a:effectLst>
                <a:outerShdw blurRad="41275" dist="20320" dir="1800000" algn="tl" rotWithShape="0">
                  <a:srgbClr val="000000">
                    <a:alpha val="40000"/>
                  </a:srgbClr>
                </a:outerShdw>
              </a:effectLst>
              <a:latin typeface="+mj-lt"/>
              <a:ea typeface="MS PGothic" pitchFamily="34" charset="-128"/>
              <a:cs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smtClean="0"/>
              <a:t>PRELIMINARY RESULTS: Social Infrastructure</a:t>
            </a:r>
            <a:endParaRPr lang="en-US" dirty="0" smtClean="0"/>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1605762647"/>
                  </p:ext>
                </p:extLst>
              </p:nvPr>
            </p:nvGraphicFramePr>
            <p:xfrm>
              <a:off x="374034" y="1432340"/>
              <a:ext cx="8289519" cy="4262659"/>
            </p:xfrm>
            <a:graphic>
              <a:graphicData uri="http://schemas.openxmlformats.org/drawingml/2006/table">
                <a:tbl>
                  <a:tblPr firstRow="1" firstCol="1" bandRow="1" bandCol="1">
                    <a:tableStyleId>{5C22544A-7EE6-4342-B048-85BDC9FD1C3A}</a:tableStyleId>
                  </a:tblPr>
                  <a:tblGrid>
                    <a:gridCol w="1532258"/>
                    <a:gridCol w="1007390"/>
                    <a:gridCol w="4448013"/>
                    <a:gridCol w="1301858"/>
                  </a:tblGrid>
                  <a:tr h="206056">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Variable:</a:t>
                          </a:r>
                        </a:p>
                      </a:txBody>
                      <a:tcPr marL="67192" marR="67192" marT="0" marB="0" anchor="ct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Area</a:t>
                          </a:r>
                        </a:p>
                      </a:txBody>
                      <a:tcPr marL="67192" marR="67192" marT="0" marB="0"/>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Result:</a:t>
                          </a:r>
                        </a:p>
                      </a:txBody>
                      <a:tcPr marL="67192" marR="67192" marT="0" marB="0"/>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Elasticity</a:t>
                          </a:r>
                          <a:endParaRPr lang="en-ZA" sz="1600" dirty="0">
                            <a:effectLst/>
                            <a:latin typeface="Arial" panose="020B0604020202020204" pitchFamily="34" charset="0"/>
                            <a:cs typeface="Arial" panose="020B0604020202020204" pitchFamily="34" charset="0"/>
                          </a:endParaRPr>
                        </a:p>
                      </a:txBody>
                      <a:tcPr marL="67192" marR="67192" marT="0" marB="0"/>
                    </a:tc>
                  </a:tr>
                  <a:tr h="407384">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LGDPPC</a:t>
                          </a: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p>
                      </a:txBody>
                      <a:tcPr marL="67192" marR="67192" marT="0" marB="0">
                        <a:solidFill>
                          <a:schemeClr val="bg2"/>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𝐿𝐺𝐷𝑃𝑃𝐶</m:t>
                                </m:r>
                                <m:r>
                                  <a:rPr lang="en-ZA" sz="1600">
                                    <a:effectLst/>
                                  </a:rPr>
                                  <m:t>=10.106+ 0.406∗</m:t>
                                </m:r>
                                <m:r>
                                  <a:rPr lang="en-ZA" sz="1600">
                                    <a:effectLst/>
                                  </a:rPr>
                                  <m:t>𝐼𝑁𝐹𝑆𝑇𝑂𝐶𝐾</m:t>
                                </m:r>
                              </m:oMath>
                            </m:oMathPara>
                          </a14:m>
                          <a:endParaRPr lang="en-ZA" sz="1600" dirty="0">
                            <a:effectLst/>
                            <a:latin typeface="Arial" panose="020B0604020202020204" pitchFamily="34" charset="0"/>
                            <a:cs typeface="Arial" panose="020B0604020202020204" pitchFamily="34" charset="0"/>
                          </a:endParaRPr>
                        </a:p>
                      </a:txBody>
                      <a:tcPr marL="67192" marR="67192" marT="0" marB="0">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0.406</a:t>
                          </a:r>
                          <a:endParaRPr lang="en-ZA" sz="1600" dirty="0">
                            <a:effectLst/>
                            <a:latin typeface="Arial" panose="020B0604020202020204" pitchFamily="34" charset="0"/>
                            <a:cs typeface="Arial" panose="020B0604020202020204" pitchFamily="34" charset="0"/>
                          </a:endParaRPr>
                        </a:p>
                      </a:txBody>
                      <a:tcPr marL="67192" marR="67192" marT="0" marB="0">
                        <a:solidFill>
                          <a:schemeClr val="bg2"/>
                        </a:solidFill>
                      </a:tcPr>
                    </a:tc>
                  </a:tr>
                  <a:tr h="407384">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p>
                      </a:txBody>
                      <a:tcPr marL="67192" marR="67192" marT="0" marB="0">
                        <a:solidFill>
                          <a:schemeClr val="bg2"/>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𝐿𝐺𝐷𝑃𝑃𝐶</m:t>
                                </m:r>
                                <m:r>
                                  <a:rPr lang="en-ZA" sz="1600">
                                    <a:effectLst/>
                                  </a:rPr>
                                  <m:t>=9.613+ 0.424∗</m:t>
                                </m:r>
                                <m:r>
                                  <a:rPr lang="en-ZA" sz="1600">
                                    <a:effectLst/>
                                  </a:rPr>
                                  <m:t>𝐼𝑁𝐹𝑆𝑇𝑂𝐶𝐾</m:t>
                                </m:r>
                              </m:oMath>
                            </m:oMathPara>
                          </a14:m>
                          <a:endParaRPr lang="en-ZA" sz="1600" dirty="0">
                            <a:effectLst/>
                            <a:latin typeface="Arial" panose="020B0604020202020204" pitchFamily="34" charset="0"/>
                            <a:cs typeface="Arial" panose="020B0604020202020204" pitchFamily="34" charset="0"/>
                          </a:endParaRPr>
                        </a:p>
                      </a:txBody>
                      <a:tcPr marL="67192" marR="67192" marT="0" marB="0">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0.424</a:t>
                          </a:r>
                          <a:endParaRPr lang="en-ZA" sz="1600" dirty="0">
                            <a:effectLst/>
                            <a:latin typeface="Arial" panose="020B0604020202020204" pitchFamily="34" charset="0"/>
                            <a:cs typeface="Arial" panose="020B0604020202020204" pitchFamily="34" charset="0"/>
                          </a:endParaRPr>
                        </a:p>
                      </a:txBody>
                      <a:tcPr marL="67192" marR="67192" marT="0" marB="0">
                        <a:solidFill>
                          <a:schemeClr val="bg2"/>
                        </a:solidFill>
                      </a:tcPr>
                    </a:tc>
                  </a:tr>
                  <a:tr h="407384">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LHHDINC</a:t>
                          </a: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p>
                      </a:txBody>
                      <a:tcPr marL="67192" marR="67192" marT="0" marB="0">
                        <a:solidFill>
                          <a:schemeClr val="bg1">
                            <a:lumMod val="95000"/>
                          </a:schemeClr>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𝐿𝐻𝐻𝐼𝑁𝐶</m:t>
                                </m:r>
                                <m:r>
                                  <a:rPr lang="en-ZA" sz="1600">
                                    <a:effectLst/>
                                  </a:rPr>
                                  <m:t>=10.989+ 0.295∗</m:t>
                                </m:r>
                                <m:r>
                                  <a:rPr lang="en-ZA" sz="1600">
                                    <a:effectLst/>
                                  </a:rPr>
                                  <m:t>𝐼𝑁𝐹𝑆𝑇𝑂𝐶𝐾</m:t>
                                </m:r>
                              </m:oMath>
                            </m:oMathPara>
                          </a14:m>
                          <a:endParaRPr lang="en-ZA" sz="1600" dirty="0">
                            <a:effectLst/>
                            <a:latin typeface="Arial" panose="020B0604020202020204" pitchFamily="34" charset="0"/>
                            <a:cs typeface="Arial" panose="020B0604020202020204" pitchFamily="34" charset="0"/>
                          </a:endParaRPr>
                        </a:p>
                      </a:txBody>
                      <a:tcPr marL="67192" marR="67192" marT="0" marB="0">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0.295</a:t>
                          </a:r>
                          <a:endParaRPr lang="en-ZA" sz="1600" dirty="0">
                            <a:effectLst/>
                            <a:latin typeface="Arial" panose="020B0604020202020204" pitchFamily="34" charset="0"/>
                            <a:cs typeface="Arial" panose="020B0604020202020204" pitchFamily="34" charset="0"/>
                          </a:endParaRPr>
                        </a:p>
                      </a:txBody>
                      <a:tcPr marL="67192" marR="67192" marT="0" marB="0">
                        <a:solidFill>
                          <a:schemeClr val="bg1">
                            <a:lumMod val="95000"/>
                          </a:schemeClr>
                        </a:solidFill>
                      </a:tcPr>
                    </a:tc>
                  </a:tr>
                  <a:tr h="407384">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p>
                      </a:txBody>
                      <a:tcPr marL="67192" marR="67192" marT="0" marB="0">
                        <a:solidFill>
                          <a:schemeClr val="bg1">
                            <a:lumMod val="95000"/>
                          </a:schemeClr>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𝐿𝐻𝐻𝐼𝑁𝐶</m:t>
                                </m:r>
                                <m:r>
                                  <a:rPr lang="en-ZA" sz="1600">
                                    <a:effectLst/>
                                  </a:rPr>
                                  <m:t>=10.811+ 0.324∗</m:t>
                                </m:r>
                                <m:r>
                                  <a:rPr lang="en-ZA" sz="1600">
                                    <a:effectLst/>
                                  </a:rPr>
                                  <m:t>𝐼𝑁𝐹𝑆𝑇𝑂𝐶𝐾</m:t>
                                </m:r>
                              </m:oMath>
                            </m:oMathPara>
                          </a14:m>
                          <a:endParaRPr lang="en-ZA" sz="1600" dirty="0">
                            <a:effectLst/>
                            <a:latin typeface="Arial" panose="020B0604020202020204" pitchFamily="34" charset="0"/>
                            <a:cs typeface="Arial" panose="020B0604020202020204" pitchFamily="34" charset="0"/>
                          </a:endParaRPr>
                        </a:p>
                      </a:txBody>
                      <a:tcPr marL="67192" marR="67192" marT="0" marB="0">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0.324</a:t>
                          </a:r>
                          <a:endParaRPr lang="en-ZA" sz="1600" dirty="0">
                            <a:effectLst/>
                            <a:latin typeface="Arial" panose="020B0604020202020204" pitchFamily="34" charset="0"/>
                            <a:cs typeface="Arial" panose="020B0604020202020204" pitchFamily="34" charset="0"/>
                          </a:endParaRPr>
                        </a:p>
                      </a:txBody>
                      <a:tcPr marL="67192" marR="67192" marT="0" marB="0">
                        <a:solidFill>
                          <a:schemeClr val="bg1">
                            <a:lumMod val="95000"/>
                          </a:schemeClr>
                        </a:solidFill>
                      </a:tcPr>
                    </a:tc>
                  </a:tr>
                  <a:tr h="407384">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LPERPOV</a:t>
                          </a:r>
                          <a:endParaRPr lang="en-ZA" sz="1600">
                            <a:effectLst/>
                            <a:latin typeface="Arial" panose="020B0604020202020204" pitchFamily="34" charset="0"/>
                            <a:ea typeface="Times New Roman"/>
                            <a:cs typeface="Arial" panose="020B0604020202020204" pitchFamily="34" charset="0"/>
                          </a:endParaRP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𝐿𝑃𝐸𝑅𝑃𝑂𝑉</m:t>
                                </m:r>
                                <m:r>
                                  <a:rPr lang="en-ZA" sz="1600">
                                    <a:effectLst/>
                                  </a:rPr>
                                  <m:t>= −0.979− 0.150∗</m:t>
                                </m:r>
                                <m:r>
                                  <a:rPr lang="en-ZA" sz="1600">
                                    <a:effectLst/>
                                  </a:rPr>
                                  <m:t>𝐼𝑁𝐹𝑆𝑇𝑂𝐶𝐾</m:t>
                                </m:r>
                              </m:oMath>
                            </m:oMathPara>
                          </a14:m>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a:t>
                          </a:r>
                          <a:r>
                            <a:rPr lang="en-ZA" sz="1600" baseline="0" dirty="0" smtClean="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0.150</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r>
                  <a:tr h="407384">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endParaRPr lang="en-ZA" sz="160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𝐿𝑃𝐸𝑅𝑃𝑂𝑉</m:t>
                                </m:r>
                                <m:r>
                                  <a:rPr lang="en-ZA" sz="1600">
                                    <a:effectLst/>
                                  </a:rPr>
                                  <m:t>= −0.699− 0.178∗</m:t>
                                </m:r>
                                <m:r>
                                  <a:rPr lang="en-ZA" sz="1600">
                                    <a:effectLst/>
                                  </a:rPr>
                                  <m:t>𝐼𝑁𝐹𝑆𝑇𝑂𝐶𝐾</m:t>
                                </m:r>
                              </m:oMath>
                            </m:oMathPara>
                          </a14:m>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- 0.178</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r>
                  <a:tr h="407384">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LDHDI</a:t>
                          </a:r>
                          <a:endParaRPr lang="en-ZA" sz="1600">
                            <a:effectLst/>
                            <a:latin typeface="Arial" panose="020B0604020202020204" pitchFamily="34" charset="0"/>
                            <a:ea typeface="Times New Roman"/>
                            <a:cs typeface="Arial" panose="020B0604020202020204" pitchFamily="34" charset="0"/>
                          </a:endParaRP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𝐿𝐻𝐷𝐼</m:t>
                                </m:r>
                                <m:r>
                                  <a:rPr lang="en-ZA" sz="1600">
                                    <a:effectLst/>
                                  </a:rPr>
                                  <m:t>= −0.587+ 0.076∗</m:t>
                                </m:r>
                                <m:r>
                                  <a:rPr lang="en-ZA" sz="1600">
                                    <a:effectLst/>
                                  </a:rPr>
                                  <m:t>𝐼𝑁𝐹𝑆𝑇𝑂𝐶𝐾</m:t>
                                </m:r>
                              </m:oMath>
                            </m:oMathPara>
                          </a14:m>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0.076</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r>
                  <a:tr h="407384">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endParaRPr lang="en-ZA" sz="160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𝐿𝐻𝐷𝐼</m:t>
                                </m:r>
                                <m:r>
                                  <a:rPr lang="en-ZA" sz="1600">
                                    <a:effectLst/>
                                  </a:rPr>
                                  <m:t>= −0.697+ 0.120∗</m:t>
                                </m:r>
                                <m:r>
                                  <a:rPr lang="en-ZA" sz="1600">
                                    <a:effectLst/>
                                  </a:rPr>
                                  <m:t>𝐼𝑁𝐹𝑆𝑇𝑂𝐶𝐾</m:t>
                                </m:r>
                              </m:oMath>
                            </m:oMathPara>
                          </a14:m>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0.120</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r>
                  <a:tr h="407384">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LPERLIT</a:t>
                          </a:r>
                          <a:endParaRPr lang="en-ZA" sz="1600">
                            <a:effectLst/>
                            <a:latin typeface="Arial" panose="020B0604020202020204" pitchFamily="34" charset="0"/>
                            <a:ea typeface="Times New Roman"/>
                            <a:cs typeface="Arial" panose="020B0604020202020204" pitchFamily="34" charset="0"/>
                          </a:endParaRP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𝐿𝑃𝐸𝑅𝐿𝐼𝑇</m:t>
                                </m:r>
                                <m:r>
                                  <a:rPr lang="en-ZA" sz="1600">
                                    <a:effectLst/>
                                  </a:rPr>
                                  <m:t>=− 0.395+ 0.073∗</m:t>
                                </m:r>
                                <m:r>
                                  <a:rPr lang="en-ZA" sz="1600">
                                    <a:effectLst/>
                                  </a:rPr>
                                  <m:t>𝐼𝑁𝐹𝑆𝑇𝑂𝐶𝐾</m:t>
                                </m:r>
                              </m:oMath>
                            </m:oMathPara>
                          </a14:m>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0.073</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r>
                  <a:tr h="339663">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endParaRPr lang="en-ZA" sz="160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𝐿𝑃𝐸𝑅𝐿𝐼𝑇</m:t>
                                </m:r>
                                <m:r>
                                  <a:rPr lang="en-ZA" sz="1600">
                                    <a:effectLst/>
                                  </a:rPr>
                                  <m:t>=− 0.599+ 0.127∗</m:t>
                                </m:r>
                                <m:r>
                                  <a:rPr lang="en-ZA" sz="1600">
                                    <a:effectLst/>
                                  </a:rPr>
                                  <m:t>𝐼𝑁𝐹𝑆𝑇𝑂𝐶𝐾</m:t>
                                </m:r>
                              </m:oMath>
                            </m:oMathPara>
                          </a14:m>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0.127</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1605762647"/>
                  </p:ext>
                </p:extLst>
              </p:nvPr>
            </p:nvGraphicFramePr>
            <p:xfrm>
              <a:off x="374034" y="1432340"/>
              <a:ext cx="8289519" cy="4262659"/>
            </p:xfrm>
            <a:graphic>
              <a:graphicData uri="http://schemas.openxmlformats.org/drawingml/2006/table">
                <a:tbl>
                  <a:tblPr firstRow="1" firstCol="1" bandRow="1" bandCol="1">
                    <a:tableStyleId>{5C22544A-7EE6-4342-B048-85BDC9FD1C3A}</a:tableStyleId>
                  </a:tblPr>
                  <a:tblGrid>
                    <a:gridCol w="1532258"/>
                    <a:gridCol w="1007390"/>
                    <a:gridCol w="4448013"/>
                    <a:gridCol w="1301858"/>
                  </a:tblGrid>
                  <a:tr h="256540">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Variable:</a:t>
                          </a:r>
                        </a:p>
                      </a:txBody>
                      <a:tcPr marL="67192" marR="67192" marT="0" marB="0" anchor="ct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Area</a:t>
                          </a:r>
                        </a:p>
                      </a:txBody>
                      <a:tcPr marL="67192" marR="67192" marT="0" marB="0"/>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Result:</a:t>
                          </a:r>
                        </a:p>
                      </a:txBody>
                      <a:tcPr marL="67192" marR="67192" marT="0" marB="0"/>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Elasticity</a:t>
                          </a:r>
                          <a:endParaRPr lang="en-ZA" sz="1600" dirty="0">
                            <a:effectLst/>
                            <a:latin typeface="Arial" panose="020B0604020202020204" pitchFamily="34" charset="0"/>
                            <a:cs typeface="Arial" panose="020B0604020202020204" pitchFamily="34" charset="0"/>
                          </a:endParaRPr>
                        </a:p>
                      </a:txBody>
                      <a:tcPr marL="67192" marR="67192" marT="0" marB="0"/>
                    </a:tc>
                  </a:tr>
                  <a:tr h="407384">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LGDPPC</a:t>
                          </a: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p>
                      </a:txBody>
                      <a:tcPr marL="67192" marR="67192" marT="0" marB="0">
                        <a:solidFill>
                          <a:schemeClr val="bg2"/>
                        </a:solidFill>
                      </a:tcPr>
                    </a:tc>
                    <a:tc>
                      <a:txBody>
                        <a:bodyPr/>
                        <a:lstStyle/>
                        <a:p>
                          <a:endParaRPr lang="en-US"/>
                        </a:p>
                      </a:txBody>
                      <a:tcPr marL="67192" marR="67192" marT="0" marB="0">
                        <a:blipFill rotWithShape="1">
                          <a:blip r:embed="rId3"/>
                          <a:stretch>
                            <a:fillRect l="-57202" t="-74627" r="-29492" b="-892537"/>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0.406</a:t>
                          </a:r>
                          <a:endParaRPr lang="en-ZA" sz="1600" dirty="0">
                            <a:effectLst/>
                            <a:latin typeface="Arial" panose="020B0604020202020204" pitchFamily="34" charset="0"/>
                            <a:cs typeface="Arial" panose="020B0604020202020204" pitchFamily="34" charset="0"/>
                          </a:endParaRPr>
                        </a:p>
                      </a:txBody>
                      <a:tcPr marL="67192" marR="67192" marT="0" marB="0">
                        <a:solidFill>
                          <a:schemeClr val="bg2"/>
                        </a:solidFill>
                      </a:tcPr>
                    </a:tc>
                  </a:tr>
                  <a:tr h="407384">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p>
                      </a:txBody>
                      <a:tcPr marL="67192" marR="67192" marT="0" marB="0">
                        <a:solidFill>
                          <a:schemeClr val="bg2"/>
                        </a:solidFill>
                      </a:tcPr>
                    </a:tc>
                    <a:tc>
                      <a:txBody>
                        <a:bodyPr/>
                        <a:lstStyle/>
                        <a:p>
                          <a:endParaRPr lang="en-US"/>
                        </a:p>
                      </a:txBody>
                      <a:tcPr marL="67192" marR="67192" marT="0" marB="0">
                        <a:blipFill rotWithShape="1">
                          <a:blip r:embed="rId3"/>
                          <a:stretch>
                            <a:fillRect l="-57202" t="-174627" r="-29492" b="-792537"/>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0.424</a:t>
                          </a:r>
                          <a:endParaRPr lang="en-ZA" sz="1600" dirty="0">
                            <a:effectLst/>
                            <a:latin typeface="Arial" panose="020B0604020202020204" pitchFamily="34" charset="0"/>
                            <a:cs typeface="Arial" panose="020B0604020202020204" pitchFamily="34" charset="0"/>
                          </a:endParaRPr>
                        </a:p>
                      </a:txBody>
                      <a:tcPr marL="67192" marR="67192" marT="0" marB="0">
                        <a:solidFill>
                          <a:schemeClr val="bg2"/>
                        </a:solidFill>
                      </a:tcPr>
                    </a:tc>
                  </a:tr>
                  <a:tr h="407384">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LHHDINC</a:t>
                          </a: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p>
                      </a:txBody>
                      <a:tcPr marL="67192" marR="67192" marT="0" marB="0">
                        <a:solidFill>
                          <a:schemeClr val="bg1">
                            <a:lumMod val="95000"/>
                          </a:schemeClr>
                        </a:solidFill>
                      </a:tcPr>
                    </a:tc>
                    <a:tc>
                      <a:txBody>
                        <a:bodyPr/>
                        <a:lstStyle/>
                        <a:p>
                          <a:endParaRPr lang="en-US"/>
                        </a:p>
                      </a:txBody>
                      <a:tcPr marL="67192" marR="67192" marT="0" marB="0">
                        <a:blipFill rotWithShape="1">
                          <a:blip r:embed="rId3"/>
                          <a:stretch>
                            <a:fillRect l="-57202" t="-278788" r="-29492" b="-704545"/>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0.295</a:t>
                          </a:r>
                          <a:endParaRPr lang="en-ZA" sz="1600" dirty="0">
                            <a:effectLst/>
                            <a:latin typeface="Arial" panose="020B0604020202020204" pitchFamily="34" charset="0"/>
                            <a:cs typeface="Arial" panose="020B0604020202020204" pitchFamily="34" charset="0"/>
                          </a:endParaRPr>
                        </a:p>
                      </a:txBody>
                      <a:tcPr marL="67192" marR="67192" marT="0" marB="0">
                        <a:solidFill>
                          <a:schemeClr val="bg1">
                            <a:lumMod val="95000"/>
                          </a:schemeClr>
                        </a:solidFill>
                      </a:tcPr>
                    </a:tc>
                  </a:tr>
                  <a:tr h="407384">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p>
                      </a:txBody>
                      <a:tcPr marL="67192" marR="67192" marT="0" marB="0">
                        <a:solidFill>
                          <a:schemeClr val="bg1">
                            <a:lumMod val="95000"/>
                          </a:schemeClr>
                        </a:solidFill>
                      </a:tcPr>
                    </a:tc>
                    <a:tc>
                      <a:txBody>
                        <a:bodyPr/>
                        <a:lstStyle/>
                        <a:p>
                          <a:endParaRPr lang="en-US"/>
                        </a:p>
                      </a:txBody>
                      <a:tcPr marL="67192" marR="67192" marT="0" marB="0">
                        <a:blipFill rotWithShape="1">
                          <a:blip r:embed="rId3"/>
                          <a:stretch>
                            <a:fillRect l="-57202" t="-373134" r="-29492" b="-594030"/>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0.324</a:t>
                          </a:r>
                          <a:endParaRPr lang="en-ZA" sz="1600" dirty="0">
                            <a:effectLst/>
                            <a:latin typeface="Arial" panose="020B0604020202020204" pitchFamily="34" charset="0"/>
                            <a:cs typeface="Arial" panose="020B0604020202020204" pitchFamily="34" charset="0"/>
                          </a:endParaRPr>
                        </a:p>
                      </a:txBody>
                      <a:tcPr marL="67192" marR="67192" marT="0" marB="0">
                        <a:solidFill>
                          <a:schemeClr val="bg1">
                            <a:lumMod val="95000"/>
                          </a:schemeClr>
                        </a:solidFill>
                      </a:tcPr>
                    </a:tc>
                  </a:tr>
                  <a:tr h="407384">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LPERPOV</a:t>
                          </a:r>
                          <a:endParaRPr lang="en-ZA" sz="1600">
                            <a:effectLst/>
                            <a:latin typeface="Arial" panose="020B0604020202020204" pitchFamily="34" charset="0"/>
                            <a:ea typeface="Times New Roman"/>
                            <a:cs typeface="Arial" panose="020B0604020202020204" pitchFamily="34" charset="0"/>
                          </a:endParaRP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endParaRPr lang="en-US"/>
                        </a:p>
                      </a:txBody>
                      <a:tcPr marL="67192" marR="67192" marT="0" marB="0">
                        <a:blipFill rotWithShape="1">
                          <a:blip r:embed="rId3"/>
                          <a:stretch>
                            <a:fillRect l="-57202" t="-473134" r="-29492" b="-494030"/>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a:t>
                          </a:r>
                          <a:r>
                            <a:rPr lang="en-ZA" sz="1600" baseline="0" dirty="0" smtClean="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0.150</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r>
                  <a:tr h="407384">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endParaRPr lang="en-ZA" sz="160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endParaRPr lang="en-US"/>
                        </a:p>
                      </a:txBody>
                      <a:tcPr marL="67192" marR="67192" marT="0" marB="0">
                        <a:blipFill rotWithShape="1">
                          <a:blip r:embed="rId3"/>
                          <a:stretch>
                            <a:fillRect l="-57202" t="-573134" r="-29492" b="-394030"/>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- 0.178</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r>
                  <a:tr h="407384">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LDHDI</a:t>
                          </a:r>
                          <a:endParaRPr lang="en-ZA" sz="1600">
                            <a:effectLst/>
                            <a:latin typeface="Arial" panose="020B0604020202020204" pitchFamily="34" charset="0"/>
                            <a:ea typeface="Times New Roman"/>
                            <a:cs typeface="Arial" panose="020B0604020202020204" pitchFamily="34" charset="0"/>
                          </a:endParaRP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c>
                      <a:txBody>
                        <a:bodyPr/>
                        <a:lstStyle/>
                        <a:p>
                          <a:endParaRPr lang="en-US"/>
                        </a:p>
                      </a:txBody>
                      <a:tcPr marL="67192" marR="67192" marT="0" marB="0">
                        <a:blipFill rotWithShape="1">
                          <a:blip r:embed="rId3"/>
                          <a:stretch>
                            <a:fillRect l="-57202" t="-673134" r="-29492" b="-294030"/>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0.076</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r>
                  <a:tr h="407384">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endParaRPr lang="en-ZA" sz="160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c>
                      <a:txBody>
                        <a:bodyPr/>
                        <a:lstStyle/>
                        <a:p>
                          <a:endParaRPr lang="en-US"/>
                        </a:p>
                      </a:txBody>
                      <a:tcPr marL="67192" marR="67192" marT="0" marB="0">
                        <a:blipFill rotWithShape="1">
                          <a:blip r:embed="rId3"/>
                          <a:stretch>
                            <a:fillRect l="-57202" t="-784848" r="-29492" b="-198485"/>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0.120</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r>
                  <a:tr h="407384">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LPERLIT</a:t>
                          </a:r>
                          <a:endParaRPr lang="en-ZA" sz="1600">
                            <a:effectLst/>
                            <a:latin typeface="Arial" panose="020B0604020202020204" pitchFamily="34" charset="0"/>
                            <a:ea typeface="Times New Roman"/>
                            <a:cs typeface="Arial" panose="020B0604020202020204" pitchFamily="34" charset="0"/>
                          </a:endParaRP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endParaRPr lang="en-US"/>
                        </a:p>
                      </a:txBody>
                      <a:tcPr marL="67192" marR="67192" marT="0" marB="0">
                        <a:blipFill rotWithShape="1">
                          <a:blip r:embed="rId3"/>
                          <a:stretch>
                            <a:fillRect l="-57202" t="-871642" r="-29492" b="-95522"/>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0.073</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r>
                  <a:tr h="339663">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endParaRPr lang="en-ZA" sz="160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endParaRPr lang="en-US"/>
                        </a:p>
                      </a:txBody>
                      <a:tcPr marL="67192" marR="67192" marT="0" marB="0">
                        <a:blipFill rotWithShape="1">
                          <a:blip r:embed="rId3"/>
                          <a:stretch>
                            <a:fillRect l="-57202" t="-1162500" r="-29492" b="-14286"/>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0.127</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r>
                </a:tbl>
              </a:graphicData>
            </a:graphic>
          </p:graphicFrame>
        </mc:Fallback>
      </mc:AlternateContent>
    </p:spTree>
    <p:extLst>
      <p:ext uri="{BB962C8B-B14F-4D97-AF65-F5344CB8AC3E}">
        <p14:creationId xmlns:p14="http://schemas.microsoft.com/office/powerpoint/2010/main" val="4167738839"/>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smtClean="0"/>
              <a:t>CONCLUSION:</a:t>
            </a:r>
            <a:endParaRPr lang="en-US" dirty="0" smtClean="0"/>
          </a:p>
        </p:txBody>
      </p:sp>
      <p:sp>
        <p:nvSpPr>
          <p:cNvPr id="4" name="Text Placeholder 5"/>
          <p:cNvSpPr txBox="1">
            <a:spLocks/>
          </p:cNvSpPr>
          <p:nvPr/>
        </p:nvSpPr>
        <p:spPr>
          <a:xfrm>
            <a:off x="457200" y="1189038"/>
            <a:ext cx="8229600" cy="4079875"/>
          </a:xfrm>
          <a:prstGeom prst="rect">
            <a:avLst/>
          </a:prstGeom>
        </p:spPr>
        <p:txBody>
          <a:bodyPr/>
          <a:lstStyle>
            <a:lvl1pPr marL="231775" indent="-231775"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1pPr>
            <a:lvl2pPr marL="682625" indent="-225425"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2pPr>
            <a:lvl3pPr marL="1081088" indent="-166688"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4pPr>
            <a:lvl5pPr marL="2057400" indent="-228600"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charset="0"/>
              <a:buChar char="•"/>
            </a:pPr>
            <a:r>
              <a:rPr lang="en-ZA" altLang="en-US" sz="1600" dirty="0" smtClean="0">
                <a:latin typeface="Arial" charset="0"/>
                <a:ea typeface="ＭＳ Ｐゴシック" pitchFamily="34" charset="-128"/>
                <a:cs typeface="Arial" charset="0"/>
              </a:rPr>
              <a:t>The empirical results support the broad view that basic infrastructure investment would have a positive influence on growth, poverty and inequality</a:t>
            </a:r>
          </a:p>
          <a:p>
            <a:pPr fontAlgn="auto">
              <a:spcAft>
                <a:spcPts val="0"/>
              </a:spcAft>
              <a:buFont typeface="Arial" charset="0"/>
              <a:buChar char="•"/>
            </a:pPr>
            <a:r>
              <a:rPr lang="en-ZA" altLang="en-US" sz="1600" dirty="0" smtClean="0">
                <a:latin typeface="Arial" charset="0"/>
                <a:ea typeface="ＭＳ Ｐゴシック" pitchFamily="34" charset="-128"/>
                <a:cs typeface="Arial" charset="0"/>
              </a:rPr>
              <a:t>Anecdotal indications in the reviewed literature suggested that the impact on growth, poverty and inequality be greater in rural as opposed to urban municipalities. The results are however mixed:</a:t>
            </a:r>
          </a:p>
          <a:p>
            <a:pPr lvl="1" fontAlgn="auto">
              <a:spcAft>
                <a:spcPts val="0"/>
              </a:spcAft>
              <a:buFont typeface="Arial" charset="0"/>
              <a:buChar char="•"/>
            </a:pPr>
            <a:r>
              <a:rPr lang="en-ZA" altLang="en-US" sz="1600" dirty="0" smtClean="0">
                <a:latin typeface="Arial" charset="0"/>
                <a:ea typeface="ＭＳ Ｐゴシック" pitchFamily="34" charset="-128"/>
                <a:cs typeface="Arial" charset="0"/>
              </a:rPr>
              <a:t>Basic Infrastructure has a greater impact on GDP per capita in rural municipalities </a:t>
            </a:r>
          </a:p>
          <a:p>
            <a:pPr lvl="1" fontAlgn="auto">
              <a:spcAft>
                <a:spcPts val="0"/>
              </a:spcAft>
              <a:buFont typeface="Arial" charset="0"/>
              <a:buChar char="•"/>
            </a:pPr>
            <a:r>
              <a:rPr lang="en-ZA" altLang="en-US" sz="1600" dirty="0" smtClean="0">
                <a:latin typeface="Arial" charset="0"/>
                <a:ea typeface="ＭＳ Ｐゴシック" pitchFamily="34" charset="-128"/>
                <a:cs typeface="Arial" charset="0"/>
              </a:rPr>
              <a:t>Increased basic infrastructure has a greater impact on urban poverty rates and disposable income</a:t>
            </a:r>
          </a:p>
          <a:p>
            <a:pPr lvl="1" fontAlgn="auto">
              <a:spcAft>
                <a:spcPts val="0"/>
              </a:spcAft>
              <a:buFont typeface="Arial" charset="0"/>
              <a:buChar char="•"/>
            </a:pPr>
            <a:r>
              <a:rPr lang="en-ZA" altLang="en-US" sz="1600" dirty="0" smtClean="0">
                <a:latin typeface="Arial" charset="0"/>
                <a:ea typeface="ＭＳ Ｐゴシック" pitchFamily="34" charset="-128"/>
                <a:cs typeface="Arial" charset="0"/>
              </a:rPr>
              <a:t>Basic Infrastructure increases would have a similar impact in both urban and rural HDI and literacy rates</a:t>
            </a:r>
          </a:p>
          <a:p>
            <a:pPr fontAlgn="auto">
              <a:spcAft>
                <a:spcPts val="0"/>
              </a:spcAft>
              <a:buFont typeface="Arial" charset="0"/>
              <a:buChar char="•"/>
            </a:pPr>
            <a:r>
              <a:rPr lang="en-ZA" altLang="en-US" sz="1600" dirty="0" smtClean="0">
                <a:latin typeface="Arial" charset="0"/>
                <a:ea typeface="ＭＳ Ｐゴシック" pitchFamily="34" charset="-128"/>
                <a:cs typeface="Arial" charset="0"/>
              </a:rPr>
              <a:t>While the initial results are somewhat ambiguous, they do make a number of important points:</a:t>
            </a:r>
          </a:p>
          <a:p>
            <a:pPr lvl="1" fontAlgn="auto">
              <a:spcAft>
                <a:spcPts val="0"/>
              </a:spcAft>
              <a:buFont typeface="Arial" charset="0"/>
              <a:buChar char="•"/>
            </a:pPr>
            <a:r>
              <a:rPr lang="en-ZA" altLang="en-US" sz="1600" dirty="0" smtClean="0">
                <a:latin typeface="Arial" charset="0"/>
                <a:ea typeface="ＭＳ Ｐゴシック" pitchFamily="34" charset="-128"/>
                <a:cs typeface="Arial" charset="0"/>
              </a:rPr>
              <a:t>Basic infrastructure impact  urban and rural municipalities differently on a number of factors</a:t>
            </a:r>
          </a:p>
          <a:p>
            <a:pPr lvl="1" fontAlgn="auto">
              <a:spcAft>
                <a:spcPts val="0"/>
              </a:spcAft>
              <a:buFont typeface="Arial" charset="0"/>
              <a:buChar char="•"/>
            </a:pPr>
            <a:r>
              <a:rPr lang="en-ZA" altLang="en-US" sz="1600" dirty="0" smtClean="0">
                <a:latin typeface="Arial" charset="0"/>
                <a:ea typeface="ＭＳ Ｐゴシック" pitchFamily="34" charset="-128"/>
                <a:cs typeface="Arial" charset="0"/>
              </a:rPr>
              <a:t>Even when impacts are similar, urban municipalities are more deprived and in greater need of basic infrastructure services</a:t>
            </a:r>
          </a:p>
          <a:p>
            <a:pPr lvl="1" fontAlgn="auto">
              <a:spcAft>
                <a:spcPts val="0"/>
              </a:spcAft>
              <a:buFont typeface="Arial" charset="0"/>
              <a:buChar char="•"/>
            </a:pPr>
            <a:r>
              <a:rPr lang="en-ZA" altLang="en-US" sz="1600" dirty="0" smtClean="0">
                <a:latin typeface="Arial" charset="0"/>
                <a:ea typeface="ＭＳ Ｐゴシック" pitchFamily="34" charset="-128"/>
                <a:cs typeface="Arial" charset="0"/>
              </a:rPr>
              <a:t>Limited funds and resources  may necessitate prioritising between investing for the benefit of the most deprived citizens or reaching the largest number of beneficiaries</a:t>
            </a:r>
            <a:endParaRPr lang="en-US" altLang="en-US" sz="1600"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1833216279"/>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3336" y="2650219"/>
            <a:ext cx="5997843" cy="1634141"/>
          </a:xfrm>
        </p:spPr>
        <p:txBody>
          <a:bodyPr>
            <a:normAutofit/>
          </a:bodyPr>
          <a:lstStyle/>
          <a:p>
            <a:pPr marL="0" indent="0" algn="ctr">
              <a:buNone/>
            </a:pPr>
            <a:r>
              <a:rPr lang="en-ZA" sz="4400" dirty="0" smtClean="0"/>
              <a:t>APPENDICES</a:t>
            </a:r>
            <a:endParaRPr lang="en-ZA" sz="4400" dirty="0"/>
          </a:p>
        </p:txBody>
      </p:sp>
    </p:spTree>
    <p:extLst>
      <p:ext uri="{BB962C8B-B14F-4D97-AF65-F5344CB8AC3E}">
        <p14:creationId xmlns:p14="http://schemas.microsoft.com/office/powerpoint/2010/main" val="3784417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210312" y="-110808"/>
            <a:ext cx="8695944" cy="777240"/>
          </a:xfrm>
        </p:spPr>
        <p:txBody>
          <a:bodyPr/>
          <a:lstStyle/>
          <a:p>
            <a:r>
              <a:rPr lang="en-US" dirty="0" smtClean="0"/>
              <a:t>DATA:</a:t>
            </a: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655867222"/>
              </p:ext>
            </p:extLst>
          </p:nvPr>
        </p:nvGraphicFramePr>
        <p:xfrm>
          <a:off x="219829" y="1306772"/>
          <a:ext cx="8785225" cy="4986819"/>
        </p:xfrm>
        <a:graphic>
          <a:graphicData uri="http://schemas.openxmlformats.org/drawingml/2006/table">
            <a:tbl>
              <a:tblPr firstRow="1" bandRow="1">
                <a:tableStyleId>{5C22544A-7EE6-4342-B048-85BDC9FD1C3A}</a:tableStyleId>
              </a:tblPr>
              <a:tblGrid>
                <a:gridCol w="864120"/>
                <a:gridCol w="2448341"/>
                <a:gridCol w="5472764"/>
              </a:tblGrid>
              <a:tr h="322891">
                <a:tc>
                  <a:txBody>
                    <a:bodyPr/>
                    <a:lstStyle/>
                    <a:p>
                      <a:r>
                        <a:rPr lang="en-ZA" sz="1200" dirty="0" smtClean="0">
                          <a:latin typeface="Arial" panose="020B0604020202020204" pitchFamily="34" charset="0"/>
                          <a:cs typeface="Arial" panose="020B0604020202020204" pitchFamily="34" charset="0"/>
                        </a:rPr>
                        <a:t>Variable:</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r>
                        <a:rPr lang="en-ZA" sz="1200" dirty="0" smtClean="0">
                          <a:latin typeface="Arial" panose="020B0604020202020204" pitchFamily="34" charset="0"/>
                          <a:cs typeface="Arial" panose="020B0604020202020204" pitchFamily="34" charset="0"/>
                        </a:rPr>
                        <a:t>Description:</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r>
                        <a:rPr lang="en-ZA" sz="1200" dirty="0" smtClean="0">
                          <a:latin typeface="Arial" panose="020B0604020202020204" pitchFamily="34" charset="0"/>
                          <a:cs typeface="Arial" panose="020B0604020202020204" pitchFamily="34" charset="0"/>
                        </a:rPr>
                        <a:t>Sources:</a:t>
                      </a:r>
                      <a:endParaRPr lang="en-ZA" sz="1200" dirty="0">
                        <a:latin typeface="Arial" panose="020B0604020202020204" pitchFamily="34" charset="0"/>
                        <a:cs typeface="Arial" panose="020B0604020202020204" pitchFamily="34" charset="0"/>
                      </a:endParaRPr>
                    </a:p>
                  </a:txBody>
                  <a:tcPr marL="91443" marR="91443" marT="45718" marB="45718"/>
                </a:tc>
              </a:tr>
              <a:tr h="457712">
                <a:tc>
                  <a:txBody>
                    <a:bodyPr/>
                    <a:lstStyle/>
                    <a:p>
                      <a:r>
                        <a:rPr lang="en-ZA" sz="1200" dirty="0" smtClean="0">
                          <a:latin typeface="Arial" panose="020B0604020202020204" pitchFamily="34" charset="0"/>
                          <a:cs typeface="Arial" panose="020B0604020202020204" pitchFamily="34" charset="0"/>
                        </a:rPr>
                        <a:t>HH</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r>
                        <a:rPr lang="en-ZA" sz="1200" dirty="0" smtClean="0">
                          <a:latin typeface="Arial" panose="020B0604020202020204" pitchFamily="34" charset="0"/>
                          <a:cs typeface="Arial" panose="020B0604020202020204" pitchFamily="34" charset="0"/>
                        </a:rPr>
                        <a:t>Number</a:t>
                      </a:r>
                      <a:r>
                        <a:rPr lang="en-ZA" sz="1200" baseline="0" dirty="0" smtClean="0">
                          <a:latin typeface="Arial" panose="020B0604020202020204" pitchFamily="34" charset="0"/>
                          <a:cs typeface="Arial" panose="020B0604020202020204" pitchFamily="34" charset="0"/>
                        </a:rPr>
                        <a:t> of households</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r>
                        <a:rPr lang="en-ZA" sz="1200" dirty="0" smtClean="0">
                          <a:latin typeface="Arial" panose="020B0604020202020204" pitchFamily="34" charset="0"/>
                          <a:cs typeface="Arial" panose="020B0604020202020204" pitchFamily="34" charset="0"/>
                        </a:rPr>
                        <a:t>Census,</a:t>
                      </a:r>
                      <a:r>
                        <a:rPr lang="en-ZA" sz="1200" baseline="0" dirty="0" smtClean="0">
                          <a:latin typeface="Arial" panose="020B0604020202020204" pitchFamily="34" charset="0"/>
                          <a:cs typeface="Arial" panose="020B0604020202020204" pitchFamily="34" charset="0"/>
                        </a:rPr>
                        <a:t> 1991, 1996, 2001, &amp; 2011, CS 2007, STATSSA Tourism &amp; Migration (various),  UNHCR 2000. ASSA2000, 2001 &amp; 2002.</a:t>
                      </a:r>
                      <a:endParaRPr lang="en-ZA" sz="1200" dirty="0">
                        <a:latin typeface="Arial" panose="020B0604020202020204" pitchFamily="34" charset="0"/>
                        <a:cs typeface="Arial" panose="020B0604020202020204" pitchFamily="34" charset="0"/>
                      </a:endParaRPr>
                    </a:p>
                  </a:txBody>
                  <a:tcPr marL="91443" marR="91443" marT="45718" marB="45718"/>
                </a:tc>
              </a:tr>
              <a:tr h="640075">
                <a:tc>
                  <a:txBody>
                    <a:bodyPr/>
                    <a:lstStyle/>
                    <a:p>
                      <a:r>
                        <a:rPr lang="en-ZA" sz="1200" dirty="0" smtClean="0">
                          <a:latin typeface="Arial" panose="020B0604020202020204" pitchFamily="34" charset="0"/>
                          <a:cs typeface="Arial" panose="020B0604020202020204" pitchFamily="34" charset="0"/>
                        </a:rPr>
                        <a:t>WATER</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r>
                        <a:rPr lang="en-ZA" sz="1200" dirty="0" smtClean="0">
                          <a:latin typeface="Arial" panose="020B0604020202020204" pitchFamily="34" charset="0"/>
                          <a:cs typeface="Arial" panose="020B0604020202020204" pitchFamily="34" charset="0"/>
                        </a:rPr>
                        <a:t>Households with piped water at or above RDP-level </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Water Services National Information System - (WS NIS), STATSSA: The real estate and business services industry, Non-Financial Census of Municipalities, Census,</a:t>
                      </a:r>
                      <a:r>
                        <a:rPr lang="en-ZA" sz="1200" baseline="0" dirty="0" smtClean="0">
                          <a:latin typeface="Arial" panose="020B0604020202020204" pitchFamily="34" charset="0"/>
                          <a:cs typeface="Arial" panose="020B0604020202020204" pitchFamily="34" charset="0"/>
                        </a:rPr>
                        <a:t> 1991, 1996, 2001 &amp; 2011, CS 2007.</a:t>
                      </a:r>
                      <a:endParaRPr lang="en-ZA" sz="1200" dirty="0">
                        <a:latin typeface="Arial" panose="020B0604020202020204" pitchFamily="34" charset="0"/>
                        <a:cs typeface="Arial" panose="020B0604020202020204" pitchFamily="34" charset="0"/>
                      </a:endParaRPr>
                    </a:p>
                  </a:txBody>
                  <a:tcPr marL="91443" marR="91443" marT="45718" marB="45718"/>
                </a:tc>
              </a:tr>
              <a:tr h="822955">
                <a:tc>
                  <a:txBody>
                    <a:bodyPr/>
                    <a:lstStyle/>
                    <a:p>
                      <a:r>
                        <a:rPr lang="en-ZA" sz="1200" dirty="0" smtClean="0">
                          <a:latin typeface="Arial" panose="020B0604020202020204" pitchFamily="34" charset="0"/>
                          <a:cs typeface="Arial" panose="020B0604020202020204" pitchFamily="34" charset="0"/>
                        </a:rPr>
                        <a:t>ELEC</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r>
                        <a:rPr lang="en-US" sz="1200" kern="1200" dirty="0" smtClean="0">
                          <a:solidFill>
                            <a:schemeClr val="dk1"/>
                          </a:solidFill>
                          <a:effectLst/>
                          <a:latin typeface="Arial" panose="020B0604020202020204" pitchFamily="34" charset="0"/>
                          <a:ea typeface="+mn-ea"/>
                          <a:cs typeface="Arial" panose="020B0604020202020204" pitchFamily="34" charset="0"/>
                        </a:rPr>
                        <a:t>Households with electricity connections</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DPME, Annual Report (Various), Eskom Annual Report (Various), NERSA, Electricity Supply Statistics,</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STATSSA: The real estate and business services industry, STATSSA:</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Non-Financial Census of Municipalities, </a:t>
                      </a:r>
                      <a:r>
                        <a:rPr lang="en-ZA" sz="1200" baseline="0" dirty="0" smtClean="0">
                          <a:latin typeface="Arial" panose="020B0604020202020204" pitchFamily="34" charset="0"/>
                          <a:cs typeface="Arial" panose="020B0604020202020204" pitchFamily="34" charset="0"/>
                        </a:rPr>
                        <a:t>OHS ,1995 – 1999, GHS, 2008 to current,  </a:t>
                      </a:r>
                      <a:r>
                        <a:rPr lang="en-ZA" sz="1200" dirty="0" smtClean="0">
                          <a:latin typeface="Arial" panose="020B0604020202020204" pitchFamily="34" charset="0"/>
                          <a:cs typeface="Arial" panose="020B0604020202020204" pitchFamily="34" charset="0"/>
                        </a:rPr>
                        <a:t>Census,</a:t>
                      </a:r>
                      <a:r>
                        <a:rPr lang="en-ZA" sz="1200" baseline="0" dirty="0" smtClean="0">
                          <a:latin typeface="Arial" panose="020B0604020202020204" pitchFamily="34" charset="0"/>
                          <a:cs typeface="Arial" panose="020B0604020202020204" pitchFamily="34" charset="0"/>
                        </a:rPr>
                        <a:t> 1991, 1996, 2001 &amp; 2011, CS 2007.</a:t>
                      </a:r>
                      <a:endParaRPr lang="en-ZA" sz="1200" dirty="0">
                        <a:latin typeface="Arial" panose="020B0604020202020204" pitchFamily="34" charset="0"/>
                        <a:cs typeface="Arial" panose="020B0604020202020204" pitchFamily="34" charset="0"/>
                      </a:endParaRPr>
                    </a:p>
                  </a:txBody>
                  <a:tcPr marL="91443" marR="91443" marT="45718" marB="45718"/>
                </a:tc>
              </a:tr>
              <a:tr h="457196">
                <a:tc>
                  <a:txBody>
                    <a:bodyPr/>
                    <a:lstStyle/>
                    <a:p>
                      <a:r>
                        <a:rPr lang="en-ZA" sz="1200" dirty="0" smtClean="0">
                          <a:latin typeface="Arial" panose="020B0604020202020204" pitchFamily="34" charset="0"/>
                          <a:cs typeface="Arial" panose="020B0604020202020204" pitchFamily="34" charset="0"/>
                        </a:rPr>
                        <a:t>SAN</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r>
                        <a:rPr lang="en-US" sz="1200" kern="1200" dirty="0" smtClean="0">
                          <a:solidFill>
                            <a:schemeClr val="dk1"/>
                          </a:solidFill>
                          <a:effectLst/>
                          <a:latin typeface="Arial" panose="020B0604020202020204" pitchFamily="34" charset="0"/>
                          <a:ea typeface="+mn-ea"/>
                          <a:cs typeface="Arial" panose="020B0604020202020204" pitchFamily="34" charset="0"/>
                        </a:rPr>
                        <a:t>Number of households with hygienic toilets</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latin typeface="Arial" panose="020B0604020202020204" pitchFamily="34" charset="0"/>
                          <a:cs typeface="Arial" panose="020B0604020202020204" pitchFamily="34" charset="0"/>
                        </a:rPr>
                        <a:t>STATSSA: The real estate and business services industry, Water Services National Information System - (WS NIS), Census,</a:t>
                      </a:r>
                      <a:r>
                        <a:rPr lang="en-ZA" sz="1200" baseline="0" dirty="0" smtClean="0">
                          <a:latin typeface="Arial" panose="020B0604020202020204" pitchFamily="34" charset="0"/>
                          <a:cs typeface="Arial" panose="020B0604020202020204" pitchFamily="34" charset="0"/>
                        </a:rPr>
                        <a:t> 1991, 1996, 2001 &amp; 2011, CS 2007.</a:t>
                      </a:r>
                      <a:endParaRPr lang="en-ZA" sz="1200" dirty="0">
                        <a:latin typeface="Arial" panose="020B0604020202020204" pitchFamily="34" charset="0"/>
                        <a:cs typeface="Arial" panose="020B0604020202020204" pitchFamily="34" charset="0"/>
                      </a:endParaRPr>
                    </a:p>
                  </a:txBody>
                  <a:tcPr marL="91443" marR="91443" marT="45718" marB="45718"/>
                </a:tc>
              </a:tr>
              <a:tr h="822955">
                <a:tc>
                  <a:txBody>
                    <a:bodyPr/>
                    <a:lstStyle/>
                    <a:p>
                      <a:r>
                        <a:rPr lang="en-ZA" sz="1200" dirty="0" smtClean="0">
                          <a:latin typeface="Arial" panose="020B0604020202020204" pitchFamily="34" charset="0"/>
                          <a:cs typeface="Arial" panose="020B0604020202020204" pitchFamily="34" charset="0"/>
                        </a:rPr>
                        <a:t>GDPPC</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r>
                        <a:rPr lang="en-ZA" sz="1200" dirty="0" smtClean="0">
                          <a:latin typeface="Arial" panose="020B0604020202020204" pitchFamily="34" charset="0"/>
                          <a:cs typeface="Arial" panose="020B0604020202020204" pitchFamily="34" charset="0"/>
                        </a:rPr>
                        <a:t>Gross Domestic Product per capita  (GDPPC) is equal to the GDP of a</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region divided by the population of that region</a:t>
                      </a:r>
                    </a:p>
                  </a:txBody>
                  <a:tcPr marL="91443" marR="91443" marT="45718" marB="45718"/>
                </a:tc>
                <a:tc>
                  <a:txBody>
                    <a:bodyPr/>
                    <a:lstStyle/>
                    <a:p>
                      <a:r>
                        <a:rPr lang="en-ZA" sz="1200" dirty="0" smtClean="0">
                          <a:latin typeface="Arial" panose="020B0604020202020204" pitchFamily="34" charset="0"/>
                          <a:cs typeface="Arial" panose="020B0604020202020204" pitchFamily="34" charset="0"/>
                        </a:rPr>
                        <a:t>ABSA, CNCI, MIBU, DME,</a:t>
                      </a:r>
                      <a:r>
                        <a:rPr lang="en-ZA" sz="1200" baseline="0" dirty="0" smtClean="0">
                          <a:latin typeface="Arial" panose="020B0604020202020204" pitchFamily="34" charset="0"/>
                          <a:cs typeface="Arial" panose="020B0604020202020204" pitchFamily="34" charset="0"/>
                        </a:rPr>
                        <a:t>  S</a:t>
                      </a:r>
                      <a:r>
                        <a:rPr lang="en-ZA" sz="1200" dirty="0" smtClean="0">
                          <a:latin typeface="Arial" panose="020B0604020202020204" pitchFamily="34" charset="0"/>
                          <a:cs typeface="Arial" panose="020B0604020202020204" pitchFamily="34" charset="0"/>
                        </a:rPr>
                        <a:t>TATSSA, NAAMSA, National Accounts, SAPIA ,SEIFSA </a:t>
                      </a:r>
                      <a:r>
                        <a:rPr lang="en-ZA" sz="1200" baseline="0" dirty="0" smtClean="0">
                          <a:latin typeface="Arial" panose="020B0604020202020204" pitchFamily="34" charset="0"/>
                          <a:cs typeface="Arial" panose="020B0604020202020204" pitchFamily="34" charset="0"/>
                        </a:rPr>
                        <a:t> etc. </a:t>
                      </a:r>
                      <a:endParaRPr lang="en-ZA" sz="1200" dirty="0" smtClean="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a:txBody>
                  <a:tcPr marL="91443" marR="91443" marT="45718" marB="45718"/>
                </a:tc>
              </a:tr>
              <a:tr h="822955">
                <a:tc>
                  <a:txBody>
                    <a:bodyPr/>
                    <a:lstStyle/>
                    <a:p>
                      <a:r>
                        <a:rPr lang="en-ZA" sz="1200" dirty="0" smtClean="0">
                          <a:latin typeface="Arial" panose="020B0604020202020204" pitchFamily="34" charset="0"/>
                          <a:cs typeface="Arial" panose="020B0604020202020204" pitchFamily="34" charset="0"/>
                        </a:rPr>
                        <a:t>HHDINC</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r>
                        <a:rPr lang="en-ZA" sz="1200" dirty="0" smtClean="0">
                          <a:latin typeface="Arial" panose="020B0604020202020204" pitchFamily="34" charset="0"/>
                          <a:cs typeface="Arial" panose="020B0604020202020204" pitchFamily="34" charset="0"/>
                        </a:rPr>
                        <a:t>Household</a:t>
                      </a:r>
                      <a:r>
                        <a:rPr lang="en-ZA" sz="1200" baseline="0" dirty="0" smtClean="0">
                          <a:latin typeface="Arial" panose="020B0604020202020204" pitchFamily="34" charset="0"/>
                          <a:cs typeface="Arial" panose="020B0604020202020204" pitchFamily="34" charset="0"/>
                        </a:rPr>
                        <a:t> </a:t>
                      </a:r>
                      <a:r>
                        <a:rPr lang="en-ZA" sz="1200" dirty="0" smtClean="0">
                          <a:latin typeface="Arial" panose="020B0604020202020204" pitchFamily="34" charset="0"/>
                          <a:cs typeface="Arial" panose="020B0604020202020204" pitchFamily="34" charset="0"/>
                        </a:rPr>
                        <a:t>disposable income the total income of the household after taxes – constant prices</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r>
                        <a:rPr lang="en-ZA" sz="1200" dirty="0" smtClean="0">
                          <a:latin typeface="Arial" panose="020B0604020202020204" pitchFamily="34" charset="0"/>
                          <a:cs typeface="Arial" panose="020B0604020202020204" pitchFamily="34" charset="0"/>
                        </a:rPr>
                        <a:t>IES, 1995,</a:t>
                      </a:r>
                      <a:r>
                        <a:rPr lang="en-ZA" sz="1200" baseline="0" dirty="0" smtClean="0">
                          <a:latin typeface="Arial" panose="020B0604020202020204" pitchFamily="34" charset="0"/>
                          <a:cs typeface="Arial" panose="020B0604020202020204" pitchFamily="34" charset="0"/>
                        </a:rPr>
                        <a:t> 2000, 2005/6. LFS,  2000  to current, OHS ,1995 – 1999, QLFS,  2008 to current, GHS, 2008 to current, BMR Report no. 299.  SARB: National Accounts, &amp; Final consumption expenditure by households,  1996 to current.,  STATSSA report-04-03-02: Final  social accounting matrix. </a:t>
                      </a:r>
                      <a:r>
                        <a:rPr lang="en-ZA" sz="1200" dirty="0" smtClean="0">
                          <a:latin typeface="Arial" panose="020B0604020202020204" pitchFamily="34" charset="0"/>
                          <a:cs typeface="Arial" panose="020B0604020202020204" pitchFamily="34" charset="0"/>
                        </a:rPr>
                        <a:t>Census,</a:t>
                      </a:r>
                      <a:r>
                        <a:rPr lang="en-ZA" sz="1200" baseline="0" dirty="0" smtClean="0">
                          <a:latin typeface="Arial" panose="020B0604020202020204" pitchFamily="34" charset="0"/>
                          <a:cs typeface="Arial" panose="020B0604020202020204" pitchFamily="34" charset="0"/>
                        </a:rPr>
                        <a:t> 1991, 1996, 2001 &amp; 2011, CS 2007.</a:t>
                      </a:r>
                      <a:endParaRPr lang="en-ZA" sz="1200" dirty="0">
                        <a:latin typeface="Arial" panose="020B0604020202020204" pitchFamily="34" charset="0"/>
                        <a:cs typeface="Arial" panose="020B0604020202020204" pitchFamily="34" charset="0"/>
                      </a:endParaRPr>
                    </a:p>
                  </a:txBody>
                  <a:tcPr marL="91443" marR="91443" marT="45718" marB="45718"/>
                </a:tc>
              </a:tr>
              <a:tr h="274316">
                <a:tc>
                  <a:txBody>
                    <a:bodyPr/>
                    <a:lstStyle/>
                    <a:p>
                      <a:r>
                        <a:rPr lang="en-ZA" sz="1200" dirty="0" smtClean="0">
                          <a:latin typeface="Arial" panose="020B0604020202020204" pitchFamily="34" charset="0"/>
                          <a:cs typeface="Arial" panose="020B0604020202020204" pitchFamily="34" charset="0"/>
                        </a:rPr>
                        <a:t>HDI</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r>
                        <a:rPr lang="en-ZA" sz="1200" dirty="0" smtClean="0">
                          <a:latin typeface="Arial" panose="020B0604020202020204" pitchFamily="34" charset="0"/>
                          <a:cs typeface="Arial" panose="020B0604020202020204" pitchFamily="34" charset="0"/>
                        </a:rPr>
                        <a:t>Human Development Index</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r>
                        <a:rPr lang="en-ZA" sz="1200" dirty="0" smtClean="0">
                          <a:effectLst/>
                          <a:latin typeface="Arial" panose="020B0604020202020204" pitchFamily="34" charset="0"/>
                          <a:cs typeface="Arial" panose="020B0604020202020204" pitchFamily="34" charset="0"/>
                        </a:rPr>
                        <a:t>SALDRU, 1994,  BMR</a:t>
                      </a:r>
                      <a:r>
                        <a:rPr lang="en-ZA" sz="1200" baseline="0" dirty="0" smtClean="0">
                          <a:effectLst/>
                          <a:latin typeface="Arial" panose="020B0604020202020204" pitchFamily="34" charset="0"/>
                          <a:cs typeface="Arial" panose="020B0604020202020204" pitchFamily="34" charset="0"/>
                        </a:rPr>
                        <a:t> Various, </a:t>
                      </a:r>
                      <a:r>
                        <a:rPr lang="en-ZA" sz="1200" dirty="0" smtClean="0">
                          <a:latin typeface="Arial" panose="020B0604020202020204" pitchFamily="34" charset="0"/>
                          <a:cs typeface="Arial" panose="020B0604020202020204" pitchFamily="34" charset="0"/>
                        </a:rPr>
                        <a:t>Census,</a:t>
                      </a:r>
                      <a:r>
                        <a:rPr lang="en-ZA" sz="1200" baseline="0" dirty="0" smtClean="0">
                          <a:latin typeface="Arial" panose="020B0604020202020204" pitchFamily="34" charset="0"/>
                          <a:cs typeface="Arial" panose="020B0604020202020204" pitchFamily="34" charset="0"/>
                        </a:rPr>
                        <a:t> 1991, 1996, 2001 &amp; 2011, CS 2007</a:t>
                      </a:r>
                      <a:endParaRPr lang="en-ZA" sz="1200" dirty="0">
                        <a:latin typeface="Arial" panose="020B0604020202020204" pitchFamily="34" charset="0"/>
                        <a:cs typeface="Arial" panose="020B0604020202020204" pitchFamily="34" charset="0"/>
                      </a:endParaRPr>
                    </a:p>
                  </a:txBody>
                  <a:tcPr marL="91443" marR="91443" marT="45718" marB="45718"/>
                </a:tc>
              </a:tr>
            </a:tbl>
          </a:graphicData>
        </a:graphic>
      </p:graphicFrame>
    </p:spTree>
    <p:extLst>
      <p:ext uri="{BB962C8B-B14F-4D97-AF65-F5344CB8AC3E}">
        <p14:creationId xmlns:p14="http://schemas.microsoft.com/office/powerpoint/2010/main" val="3738433104"/>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210312" y="-110808"/>
            <a:ext cx="8695944" cy="777240"/>
          </a:xfrm>
        </p:spPr>
        <p:txBody>
          <a:bodyPr/>
          <a:lstStyle/>
          <a:p>
            <a:r>
              <a:rPr lang="en-US" dirty="0" smtClean="0"/>
              <a:t>DATA:</a:t>
            </a: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839055533"/>
              </p:ext>
            </p:extLst>
          </p:nvPr>
        </p:nvGraphicFramePr>
        <p:xfrm>
          <a:off x="250825" y="1198286"/>
          <a:ext cx="8785225" cy="4704786"/>
        </p:xfrm>
        <a:graphic>
          <a:graphicData uri="http://schemas.openxmlformats.org/drawingml/2006/table">
            <a:tbl>
              <a:tblPr firstRow="1" bandRow="1">
                <a:tableStyleId>{5C22544A-7EE6-4342-B048-85BDC9FD1C3A}</a:tableStyleId>
              </a:tblPr>
              <a:tblGrid>
                <a:gridCol w="2088291"/>
                <a:gridCol w="2880402"/>
                <a:gridCol w="3816532"/>
              </a:tblGrid>
              <a:tr h="322533">
                <a:tc>
                  <a:txBody>
                    <a:bodyPr/>
                    <a:lstStyle/>
                    <a:p>
                      <a:r>
                        <a:rPr lang="en-ZA" sz="1200" dirty="0" smtClean="0"/>
                        <a:t>Variable:</a:t>
                      </a:r>
                      <a:endParaRPr lang="en-ZA" sz="1200" dirty="0"/>
                    </a:p>
                  </a:txBody>
                  <a:tcPr marL="91443" marR="91443" marT="45665" marB="45665"/>
                </a:tc>
                <a:tc>
                  <a:txBody>
                    <a:bodyPr/>
                    <a:lstStyle/>
                    <a:p>
                      <a:r>
                        <a:rPr lang="en-ZA" sz="1200" dirty="0" smtClean="0"/>
                        <a:t>Description:</a:t>
                      </a:r>
                      <a:endParaRPr lang="en-ZA" sz="1200" dirty="0"/>
                    </a:p>
                  </a:txBody>
                  <a:tcPr marL="91443" marR="91443" marT="45665" marB="45665"/>
                </a:tc>
                <a:tc>
                  <a:txBody>
                    <a:bodyPr/>
                    <a:lstStyle/>
                    <a:p>
                      <a:r>
                        <a:rPr lang="en-ZA" sz="1200" dirty="0" smtClean="0"/>
                        <a:t>Sources:</a:t>
                      </a:r>
                      <a:endParaRPr lang="en-ZA" sz="1200" dirty="0"/>
                    </a:p>
                  </a:txBody>
                  <a:tcPr marL="91443" marR="91443" marT="45665" marB="45665"/>
                </a:tc>
              </a:tr>
              <a:tr h="633437">
                <a:tc>
                  <a:txBody>
                    <a:bodyPr/>
                    <a:lstStyle/>
                    <a:p>
                      <a:r>
                        <a:rPr lang="en-ZA" sz="1200" dirty="0" smtClean="0">
                          <a:latin typeface="Arial" panose="020B0604020202020204" pitchFamily="34" charset="0"/>
                          <a:cs typeface="Arial" panose="020B0604020202020204" pitchFamily="34" charset="0"/>
                        </a:rPr>
                        <a:t>PERPOV</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r>
                        <a:rPr lang="en-ZA" sz="1200" dirty="0" smtClean="0">
                          <a:latin typeface="Arial" panose="020B0604020202020204" pitchFamily="34" charset="0"/>
                          <a:cs typeface="Arial" panose="020B0604020202020204" pitchFamily="34" charset="0"/>
                        </a:rPr>
                        <a:t>Minimum monthly income needed to sustain a household and varies according to the size of that  HH</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r>
                        <a:rPr lang="en-ZA" sz="1200" dirty="0" smtClean="0">
                          <a:latin typeface="Arial" panose="020B0604020202020204" pitchFamily="34" charset="0"/>
                          <a:cs typeface="Arial" panose="020B0604020202020204" pitchFamily="34" charset="0"/>
                        </a:rPr>
                        <a:t>Minimum Living Levels from BMR  (Various), Census,</a:t>
                      </a:r>
                      <a:r>
                        <a:rPr lang="en-ZA" sz="1200" baseline="0" dirty="0" smtClean="0">
                          <a:latin typeface="Arial" panose="020B0604020202020204" pitchFamily="34" charset="0"/>
                          <a:cs typeface="Arial" panose="020B0604020202020204" pitchFamily="34" charset="0"/>
                        </a:rPr>
                        <a:t> 1991, 1996, 2001 &amp; 2011, CS 2007.</a:t>
                      </a:r>
                      <a:endParaRPr lang="en-ZA" sz="1200" dirty="0">
                        <a:latin typeface="Arial" panose="020B0604020202020204" pitchFamily="34" charset="0"/>
                        <a:cs typeface="Arial" panose="020B0604020202020204" pitchFamily="34" charset="0"/>
                      </a:endParaRPr>
                    </a:p>
                  </a:txBody>
                  <a:tcPr marL="91443" marR="91443" marT="45718" marB="45718"/>
                </a:tc>
              </a:tr>
              <a:tr h="633437">
                <a:tc>
                  <a:txBody>
                    <a:bodyPr/>
                    <a:lstStyle/>
                    <a:p>
                      <a:r>
                        <a:rPr lang="en-ZA" sz="1200" dirty="0" smtClean="0">
                          <a:latin typeface="Arial" panose="020B0604020202020204" pitchFamily="34" charset="0"/>
                          <a:cs typeface="Arial" panose="020B0604020202020204" pitchFamily="34" charset="0"/>
                        </a:rPr>
                        <a:t>PERLIT</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r>
                        <a:rPr lang="en-ZA" sz="1200" dirty="0" smtClean="0">
                          <a:latin typeface="Arial" panose="020B0604020202020204" pitchFamily="34" charset="0"/>
                          <a:cs typeface="Arial" panose="020B0604020202020204" pitchFamily="34" charset="0"/>
                        </a:rPr>
                        <a:t>Population aged 20+ who have completed  grade 7</a:t>
                      </a:r>
                      <a:endParaRPr lang="en-ZA" sz="1200" dirty="0">
                        <a:latin typeface="Arial" panose="020B0604020202020204" pitchFamily="34" charset="0"/>
                        <a:cs typeface="Arial" panose="020B0604020202020204" pitchFamily="34" charset="0"/>
                      </a:endParaRPr>
                    </a:p>
                  </a:txBody>
                  <a:tcPr marL="91443" marR="91443" marT="45718" marB="45718"/>
                </a:tc>
                <a:tc>
                  <a:txBody>
                    <a:bodyPr/>
                    <a:lstStyle/>
                    <a:p>
                      <a:r>
                        <a:rPr lang="en-ZA" sz="1200" dirty="0" smtClean="0">
                          <a:latin typeface="Arial" panose="020B0604020202020204" pitchFamily="34" charset="0"/>
                          <a:cs typeface="Arial" panose="020B0604020202020204" pitchFamily="34" charset="0"/>
                        </a:rPr>
                        <a:t>Census,</a:t>
                      </a:r>
                      <a:r>
                        <a:rPr lang="en-ZA" sz="1200" baseline="0" dirty="0" smtClean="0">
                          <a:latin typeface="Arial" panose="020B0604020202020204" pitchFamily="34" charset="0"/>
                          <a:cs typeface="Arial" panose="020B0604020202020204" pitchFamily="34" charset="0"/>
                        </a:rPr>
                        <a:t> 1991, 1996, 2001 &amp; 2011, CS 2007.</a:t>
                      </a:r>
                      <a:endParaRPr lang="en-ZA" sz="1200" dirty="0">
                        <a:latin typeface="Arial" panose="020B0604020202020204" pitchFamily="34" charset="0"/>
                        <a:cs typeface="Arial" panose="020B0604020202020204" pitchFamily="34" charset="0"/>
                      </a:endParaRPr>
                    </a:p>
                  </a:txBody>
                  <a:tcPr marL="91443" marR="91443" marT="45718" marB="45718"/>
                </a:tc>
              </a:tr>
              <a:tr h="1371464">
                <a:tc>
                  <a:txBody>
                    <a:bodyPr/>
                    <a:lstStyle/>
                    <a:p>
                      <a:r>
                        <a:rPr lang="en-ZA" sz="1200" dirty="0" smtClean="0"/>
                        <a:t>Urban municipalities</a:t>
                      </a:r>
                      <a:endParaRPr lang="en-ZA" sz="1200" dirty="0"/>
                    </a:p>
                  </a:txBody>
                  <a:tcPr marL="91443" marR="91443" marT="45665" marB="45665"/>
                </a:tc>
                <a:tc>
                  <a:txBody>
                    <a:bodyPr/>
                    <a:lstStyle/>
                    <a:p>
                      <a:pPr marL="0" indent="0">
                        <a:buFont typeface="Arial" panose="020B0604020202020204" pitchFamily="34" charset="0"/>
                        <a:buNone/>
                      </a:pPr>
                      <a:r>
                        <a:rPr lang="en-ZA" sz="1200" dirty="0" smtClean="0"/>
                        <a:t>A</a:t>
                      </a:r>
                      <a:r>
                        <a:rPr lang="en-ZA" sz="1200" baseline="0" dirty="0" smtClean="0"/>
                        <a:t> – </a:t>
                      </a:r>
                      <a:r>
                        <a:rPr lang="en-ZA" sz="1200" dirty="0" smtClean="0"/>
                        <a:t>Metropolitan</a:t>
                      </a:r>
                      <a:r>
                        <a:rPr lang="en-ZA" sz="1200" baseline="0" dirty="0" smtClean="0"/>
                        <a:t> municipalities, l</a:t>
                      </a:r>
                      <a:r>
                        <a:rPr lang="en-ZA" sz="1200" dirty="0" smtClean="0"/>
                        <a:t>arge urban complexes with populations over 1 million	 people</a:t>
                      </a:r>
                    </a:p>
                    <a:p>
                      <a:pPr marL="0" indent="0">
                        <a:buFont typeface="Arial" panose="020B0604020202020204" pitchFamily="34" charset="0"/>
                        <a:buNone/>
                      </a:pPr>
                      <a:r>
                        <a:rPr lang="en-ZA" sz="1200" dirty="0" smtClean="0"/>
                        <a:t>B1 – with large budgets and containing secondary cities;</a:t>
                      </a:r>
                    </a:p>
                    <a:p>
                      <a:pPr marL="0" indent="0">
                        <a:buFont typeface="Arial" panose="020B0604020202020204" pitchFamily="34" charset="0"/>
                        <a:buNone/>
                      </a:pPr>
                      <a:r>
                        <a:rPr lang="en-ZA" sz="1200" dirty="0" smtClean="0"/>
                        <a:t>B2 – Local municipalities with a large town as a core</a:t>
                      </a:r>
                    </a:p>
                  </a:txBody>
                  <a:tcPr marL="91443" marR="91443" marT="45665" marB="45665"/>
                </a:tc>
                <a:tc>
                  <a:txBody>
                    <a:bodyPr/>
                    <a:lstStyle/>
                    <a:p>
                      <a:r>
                        <a:rPr lang="en-ZA" sz="1200" dirty="0" smtClean="0"/>
                        <a:t>COGTA 2009</a:t>
                      </a:r>
                      <a:endParaRPr lang="en-ZA" sz="1200" dirty="0"/>
                    </a:p>
                  </a:txBody>
                  <a:tcPr marL="91443" marR="91443" marT="45665" marB="45665"/>
                </a:tc>
              </a:tr>
              <a:tr h="1371464">
                <a:tc>
                  <a:txBody>
                    <a:bodyPr/>
                    <a:lstStyle/>
                    <a:p>
                      <a:r>
                        <a:rPr lang="en-ZA" sz="1200" dirty="0" smtClean="0"/>
                        <a:t>Rural municipalities </a:t>
                      </a:r>
                      <a:endParaRPr lang="en-ZA" sz="1200" dirty="0"/>
                    </a:p>
                  </a:txBody>
                  <a:tcPr marL="91443" marR="91443" marT="45665" marB="45665"/>
                </a:tc>
                <a:tc>
                  <a:txBody>
                    <a:bodyPr/>
                    <a:lstStyle/>
                    <a:p>
                      <a:pPr marL="0" indent="0">
                        <a:buFont typeface="Arial" panose="020B0604020202020204" pitchFamily="34" charset="0"/>
                        <a:buNone/>
                      </a:pPr>
                      <a:r>
                        <a:rPr lang="en-ZA" sz="1200" dirty="0" smtClean="0"/>
                        <a:t>B3 – Local municipalities with small towns, with relatively small populations and a significant proportion of urban population but with no large town as a core; and</a:t>
                      </a:r>
                    </a:p>
                    <a:p>
                      <a:pPr marL="0" indent="0">
                        <a:buFont typeface="Arial" panose="020B0604020202020204" pitchFamily="34" charset="0"/>
                        <a:buNone/>
                      </a:pPr>
                      <a:r>
                        <a:rPr lang="en-ZA" sz="1200" dirty="0" smtClean="0"/>
                        <a:t>B4 – Local municipalities which are mainly rural with communal tenure and with, at most, one or two small towns in their area</a:t>
                      </a:r>
                      <a:endParaRPr lang="en-ZA" sz="1200" dirty="0"/>
                    </a:p>
                  </a:txBody>
                  <a:tcPr marL="91443" marR="91443" marT="45665" marB="45665"/>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t>COGTA 2009</a:t>
                      </a:r>
                      <a:endParaRPr lang="en-ZA" sz="1200" dirty="0"/>
                    </a:p>
                  </a:txBody>
                  <a:tcPr marL="91443" marR="91443" marT="45665" marB="45665"/>
                </a:tc>
              </a:tr>
            </a:tbl>
          </a:graphicData>
        </a:graphic>
      </p:graphicFrame>
    </p:spTree>
    <p:extLst>
      <p:ext uri="{BB962C8B-B14F-4D97-AF65-F5344CB8AC3E}">
        <p14:creationId xmlns:p14="http://schemas.microsoft.com/office/powerpoint/2010/main" val="2099334153"/>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210312" y="-110808"/>
            <a:ext cx="8695944" cy="777240"/>
          </a:xfrm>
        </p:spPr>
        <p:txBody>
          <a:bodyPr/>
          <a:lstStyle/>
          <a:p>
            <a:r>
              <a:rPr lang="en-US" dirty="0" smtClean="0"/>
              <a:t>DATA:</a:t>
            </a:r>
            <a:endParaRPr lang="en-US" dirty="0" smtClean="0"/>
          </a:p>
        </p:txBody>
      </p:sp>
      <p:pic>
        <p:nvPicPr>
          <p:cNvPr id="2051" name="Picture 7"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34" y="1430712"/>
            <a:ext cx="8633335" cy="468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924159"/>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210312" y="-110808"/>
            <a:ext cx="8695944" cy="777240"/>
          </a:xfrm>
        </p:spPr>
        <p:txBody>
          <a:bodyPr/>
          <a:lstStyle/>
          <a:p>
            <a:r>
              <a:rPr lang="en-US" dirty="0" smtClean="0"/>
              <a:t>RESULTS: Social Infrastructure</a:t>
            </a:r>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421883982"/>
              </p:ext>
            </p:extLst>
          </p:nvPr>
        </p:nvGraphicFramePr>
        <p:xfrm>
          <a:off x="216978" y="1360553"/>
          <a:ext cx="8105615" cy="4486656"/>
        </p:xfrm>
        <a:graphic>
          <a:graphicData uri="http://schemas.openxmlformats.org/drawingml/2006/table">
            <a:tbl>
              <a:tblPr firstRow="1" firstCol="1" bandRow="1" bandCol="1">
                <a:tableStyleId>{5C22544A-7EE6-4342-B048-85BDC9FD1C3A}</a:tableStyleId>
              </a:tblPr>
              <a:tblGrid>
                <a:gridCol w="1734389"/>
                <a:gridCol w="1061871"/>
                <a:gridCol w="1061871"/>
                <a:gridCol w="1061871"/>
                <a:gridCol w="1061871"/>
                <a:gridCol w="1061871"/>
                <a:gridCol w="1061871"/>
              </a:tblGrid>
              <a:tr h="200025">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VARIABLE</a:t>
                      </a: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C</a:t>
                      </a:r>
                    </a:p>
                  </a:txBody>
                  <a:tcPr marL="68580" marR="68580" marT="0" marB="0" anchor="b"/>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SINF</a:t>
                      </a:r>
                    </a:p>
                  </a:txBody>
                  <a:tcPr marL="68580" marR="68580" marT="0" marB="0" anchor="b"/>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RUDUM</a:t>
                      </a:r>
                    </a:p>
                  </a:txBody>
                  <a:tcPr marL="68580" marR="68580" marT="0" marB="0" anchor="b"/>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SINFRU</a:t>
                      </a:r>
                    </a:p>
                  </a:txBody>
                  <a:tcPr marL="68580" marR="68580" marT="0" marB="0" anchor="b"/>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R2 Adj</a:t>
                      </a:r>
                    </a:p>
                  </a:txBody>
                  <a:tcPr marL="68580" marR="68580" marT="0" marB="0" anchor="b"/>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F-Stat</a:t>
                      </a:r>
                    </a:p>
                  </a:txBody>
                  <a:tcPr marL="68580" marR="68580" marT="0" marB="0" anchor="b"/>
                </a:tc>
              </a:tr>
              <a:tr h="200025">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LGDPPC</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9.613</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0.424</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0.493</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-0.0182</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0.483</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1241.814</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r>
              <a:tr h="200025">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46.634*</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18.245*</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-9.736*</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r>
              <a:tr h="200025">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(0.088)</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r>
              <a:tr h="190500">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LHHDINC</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10.811</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0.324</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0.087</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-0.029</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0.649</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2450.014</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r>
              <a:tr h="190500">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68.381*</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6.243*</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-2.982*</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r>
              <a:tr h="190500">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(0.000)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(0.000)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(0.003)</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(0.000)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r>
              <a:tr h="190500">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LHDI</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-0.697</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0.120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0.110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-0.044</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0.692</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2987..994</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r>
              <a:tr h="190500">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73.937*</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22.892*</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-13.258*</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r>
              <a:tr h="190500">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(0.000)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r>
              <a:tr h="190500">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LPERPOV</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-0.699</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-0.178</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-0.180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0.028</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0.594</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1994.743</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r>
              <a:tr h="190500">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-55.106*</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15000"/>
                        </a:lnSpc>
                        <a:spcAft>
                          <a:spcPts val="0"/>
                        </a:spcAft>
                      </a:pPr>
                      <a:r>
                        <a:rPr lang="en-ZA" sz="1600" dirty="0">
                          <a:effectLst/>
                          <a:latin typeface="Arial" panose="020B0604020202020204" pitchFamily="34" charset="0"/>
                          <a:cs typeface="Arial" panose="020B0604020202020204" pitchFamily="34" charset="0"/>
                        </a:rPr>
                        <a:t>-18.890*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4.189</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r>
              <a:tr h="190500">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(0.000)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1">
                        <a:lumMod val="95000"/>
                      </a:schemeClr>
                    </a:solidFill>
                  </a:tcPr>
                </a:tc>
              </a:tr>
              <a:tr h="190500">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LPERLIT</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-0.599</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0.127</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0.204</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-0.054</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0.633</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2288..308</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r>
              <a:tr h="190500">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57.674*</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31.581*</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-12.046</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r>
              <a:tr h="190500">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a:effectLst/>
                          <a:latin typeface="Arial" panose="020B0604020202020204" pitchFamily="34" charset="0"/>
                          <a:cs typeface="Arial" panose="020B0604020202020204" pitchFamily="34" charset="0"/>
                        </a:rPr>
                        <a:t>(000)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(0.000)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solidFill>
                      <a:schemeClr val="bg2"/>
                    </a:solidFill>
                  </a:tcPr>
                </a:tc>
              </a:tr>
            </a:tbl>
          </a:graphicData>
        </a:graphic>
      </p:graphicFrame>
    </p:spTree>
    <p:extLst>
      <p:ext uri="{BB962C8B-B14F-4D97-AF65-F5344CB8AC3E}">
        <p14:creationId xmlns:p14="http://schemas.microsoft.com/office/powerpoint/2010/main" val="279527022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a:t>BACKGROUND:</a:t>
            </a:r>
            <a:endParaRPr lang="en-US" dirty="0" smtClean="0"/>
          </a:p>
        </p:txBody>
      </p:sp>
      <p:sp>
        <p:nvSpPr>
          <p:cNvPr id="6" name="Text Placeholder 2"/>
          <p:cNvSpPr txBox="1">
            <a:spLocks/>
          </p:cNvSpPr>
          <p:nvPr/>
        </p:nvSpPr>
        <p:spPr>
          <a:xfrm>
            <a:off x="395208" y="1106132"/>
            <a:ext cx="8578850" cy="5511644"/>
          </a:xfrm>
          <a:prstGeom prst="rect">
            <a:avLst/>
          </a:prstGeom>
        </p:spPr>
        <p:txBody>
          <a:bodyPr/>
          <a:lstStyle>
            <a:lvl1pPr marL="231775" indent="-231775"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1pPr>
            <a:lvl2pPr marL="682625" indent="-225425"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2pPr>
            <a:lvl3pPr marL="1081088" indent="-166688"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4pPr>
            <a:lvl5pPr marL="2057400" indent="-228600"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ZA" altLang="en-US" sz="1400" dirty="0" smtClean="0">
                <a:latin typeface="Arial" charset="0"/>
                <a:ea typeface="ＭＳ Ｐゴシック" pitchFamily="34" charset="-128"/>
                <a:cs typeface="Arial" charset="0"/>
              </a:rPr>
              <a:t>Numerous aimed to improve quality of life and promote economic and social transformation have been launched since 1994, major programs include: </a:t>
            </a:r>
          </a:p>
          <a:p>
            <a:pPr lvl="1" fontAlgn="auto">
              <a:spcAft>
                <a:spcPts val="0"/>
              </a:spcAft>
            </a:pPr>
            <a:r>
              <a:rPr lang="en-ZA" altLang="en-US" sz="1400" dirty="0" smtClean="0">
                <a:latin typeface="Arial" charset="0"/>
                <a:ea typeface="ＭＳ Ｐゴシック" pitchFamily="34" charset="-128"/>
                <a:cs typeface="Arial" charset="0"/>
              </a:rPr>
              <a:t>Reconstruction and Development Programme (RDP) - 1994</a:t>
            </a:r>
          </a:p>
          <a:p>
            <a:pPr lvl="1" fontAlgn="auto">
              <a:spcAft>
                <a:spcPts val="0"/>
              </a:spcAft>
            </a:pPr>
            <a:r>
              <a:rPr lang="en-ZA" altLang="en-US" sz="1400" dirty="0" smtClean="0">
                <a:latin typeface="Arial" charset="0"/>
                <a:ea typeface="ＭＳ Ｐゴシック" pitchFamily="34" charset="-128"/>
                <a:cs typeface="Arial" charset="0"/>
              </a:rPr>
              <a:t>Growth Employment and Redistribution (GEAR) - 1996</a:t>
            </a:r>
          </a:p>
          <a:p>
            <a:pPr lvl="1" fontAlgn="auto">
              <a:spcAft>
                <a:spcPts val="0"/>
              </a:spcAft>
            </a:pPr>
            <a:r>
              <a:rPr lang="en-ZA" altLang="en-US" sz="1400" dirty="0" smtClean="0">
                <a:latin typeface="Arial" charset="0"/>
                <a:ea typeface="ＭＳ Ｐゴシック" pitchFamily="34" charset="-128"/>
                <a:cs typeface="Arial" charset="0"/>
              </a:rPr>
              <a:t>Accelerated and Shared Growth Initiative of South Africa (ASGISA) – 2006</a:t>
            </a:r>
          </a:p>
          <a:p>
            <a:pPr lvl="1" fontAlgn="auto">
              <a:spcAft>
                <a:spcPts val="0"/>
              </a:spcAft>
            </a:pPr>
            <a:r>
              <a:rPr lang="en-ZA" altLang="en-US" sz="1400" dirty="0" smtClean="0">
                <a:latin typeface="Arial" charset="0"/>
                <a:ea typeface="ＭＳ Ｐゴシック" pitchFamily="34" charset="-128"/>
                <a:cs typeface="Arial" charset="0"/>
              </a:rPr>
              <a:t>New Growth Path (NGP) - 2010</a:t>
            </a:r>
          </a:p>
          <a:p>
            <a:pPr fontAlgn="auto">
              <a:spcAft>
                <a:spcPts val="0"/>
              </a:spcAft>
            </a:pPr>
            <a:r>
              <a:rPr lang="en-ZA" altLang="en-US" sz="1400" dirty="0" smtClean="0">
                <a:latin typeface="Arial" charset="0"/>
                <a:ea typeface="ＭＳ Ｐゴシック" pitchFamily="34" charset="-128"/>
                <a:cs typeface="Arial" charset="0"/>
              </a:rPr>
              <a:t>Achieving mixed levels of success with high levels of poverty and inequality still persisting</a:t>
            </a:r>
          </a:p>
          <a:p>
            <a:pPr fontAlgn="auto">
              <a:spcAft>
                <a:spcPts val="0"/>
              </a:spcAft>
            </a:pPr>
            <a:r>
              <a:rPr lang="en-ZA" altLang="en-US" sz="1400" dirty="0" smtClean="0">
                <a:latin typeface="Arial" charset="0"/>
                <a:ea typeface="ＭＳ Ｐゴシック" pitchFamily="34" charset="-128"/>
                <a:cs typeface="Arial" charset="0"/>
              </a:rPr>
              <a:t>National Planning Commission (NPC) was the tasked to determine a vision of what South Africa should look like in 2030 and how it could be achieved. A growth diagnostic was released (2011) and identified 9 challenges In to alleviating poverty and reducing inequality:</a:t>
            </a:r>
          </a:p>
          <a:p>
            <a:pPr lvl="1" fontAlgn="auto">
              <a:spcAft>
                <a:spcPts val="0"/>
              </a:spcAft>
            </a:pPr>
            <a:r>
              <a:rPr lang="en-ZA" altLang="en-US" sz="1400" dirty="0" smtClean="0">
                <a:latin typeface="Arial" charset="0"/>
                <a:ea typeface="ＭＳ Ｐゴシック" pitchFamily="34" charset="-128"/>
                <a:cs typeface="Arial" charset="0"/>
              </a:rPr>
              <a:t>Poor education outcomes</a:t>
            </a:r>
          </a:p>
          <a:p>
            <a:pPr lvl="1" fontAlgn="auto">
              <a:spcAft>
                <a:spcPts val="0"/>
              </a:spcAft>
            </a:pPr>
            <a:r>
              <a:rPr lang="en-ZA" altLang="en-US" sz="1400" dirty="0" smtClean="0">
                <a:latin typeface="Arial" charset="0"/>
                <a:ea typeface="ＭＳ Ｐゴシック" pitchFamily="34" charset="-128"/>
                <a:cs typeface="Arial" charset="0"/>
              </a:rPr>
              <a:t>High disease burden – health system cannot meet demand and sustain quality</a:t>
            </a:r>
          </a:p>
          <a:p>
            <a:pPr lvl="1" fontAlgn="auto">
              <a:spcAft>
                <a:spcPts val="0"/>
              </a:spcAft>
            </a:pPr>
            <a:r>
              <a:rPr lang="en-ZA" altLang="en-US" sz="1400" dirty="0" smtClean="0">
                <a:latin typeface="Arial" charset="0"/>
                <a:ea typeface="ＭＳ Ｐゴシック" pitchFamily="34" charset="-128"/>
                <a:cs typeface="Arial" charset="0"/>
              </a:rPr>
              <a:t>Divided community</a:t>
            </a:r>
          </a:p>
          <a:p>
            <a:pPr lvl="1" fontAlgn="auto">
              <a:spcAft>
                <a:spcPts val="0"/>
              </a:spcAft>
            </a:pPr>
            <a:r>
              <a:rPr lang="en-ZA" altLang="en-US" sz="1400" dirty="0" smtClean="0">
                <a:latin typeface="Arial" charset="0"/>
                <a:ea typeface="ＭＳ Ｐゴシック" pitchFamily="34" charset="-128"/>
                <a:cs typeface="Arial" charset="0"/>
              </a:rPr>
              <a:t>Uneven public service performance (often of poor quality)</a:t>
            </a:r>
          </a:p>
          <a:p>
            <a:pPr lvl="1" fontAlgn="auto">
              <a:spcAft>
                <a:spcPts val="0"/>
              </a:spcAft>
            </a:pPr>
            <a:r>
              <a:rPr lang="en-ZA" altLang="en-US" sz="1400" dirty="0" smtClean="0">
                <a:latin typeface="Arial" charset="0"/>
                <a:ea typeface="ＭＳ Ｐゴシック" pitchFamily="34" charset="-128"/>
                <a:cs typeface="Arial" charset="0"/>
              </a:rPr>
              <a:t>Divided spatial patterns hampering inclusive development</a:t>
            </a:r>
          </a:p>
          <a:p>
            <a:pPr lvl="1" fontAlgn="auto">
              <a:spcAft>
                <a:spcPts val="0"/>
              </a:spcAft>
            </a:pPr>
            <a:r>
              <a:rPr lang="en-ZA" altLang="en-US" sz="1400" dirty="0" smtClean="0">
                <a:latin typeface="Arial" charset="0"/>
                <a:ea typeface="ＭＳ Ｐゴシック" pitchFamily="34" charset="-128"/>
                <a:cs typeface="Arial" charset="0"/>
              </a:rPr>
              <a:t>Low employment levels</a:t>
            </a:r>
          </a:p>
          <a:p>
            <a:pPr lvl="1" fontAlgn="auto">
              <a:spcAft>
                <a:spcPts val="0"/>
              </a:spcAft>
            </a:pPr>
            <a:r>
              <a:rPr lang="en-ZA" altLang="en-US" sz="1400" dirty="0" smtClean="0">
                <a:latin typeface="Arial" charset="0"/>
                <a:ea typeface="ＭＳ Ｐゴシック" pitchFamily="34" charset="-128"/>
                <a:cs typeface="Arial" charset="0"/>
              </a:rPr>
              <a:t>Corruption</a:t>
            </a:r>
          </a:p>
          <a:p>
            <a:pPr lvl="1" fontAlgn="auto">
              <a:spcAft>
                <a:spcPts val="0"/>
              </a:spcAft>
            </a:pPr>
            <a:r>
              <a:rPr lang="en-ZA" altLang="en-US" sz="1400" dirty="0" smtClean="0">
                <a:latin typeface="Arial" charset="0"/>
                <a:ea typeface="ＭＳ Ｐゴシック" pitchFamily="34" charset="-128"/>
                <a:cs typeface="Arial" charset="0"/>
              </a:rPr>
              <a:t>Resource-intensive economy  unsustainable </a:t>
            </a:r>
          </a:p>
          <a:p>
            <a:pPr lvl="1" fontAlgn="auto">
              <a:spcAft>
                <a:spcPts val="0"/>
              </a:spcAft>
            </a:pPr>
            <a:r>
              <a:rPr lang="en-ZA" altLang="en-US" sz="1400" dirty="0" smtClean="0">
                <a:latin typeface="Arial" charset="0"/>
                <a:ea typeface="ＭＳ Ｐゴシック" pitchFamily="34" charset="-128"/>
                <a:cs typeface="Arial" charset="0"/>
              </a:rPr>
              <a:t>Infrastructure poorly located, inadequate and crumbling infrastructure</a:t>
            </a:r>
          </a:p>
          <a:p>
            <a:pPr fontAlgn="auto">
              <a:spcAft>
                <a:spcPts val="0"/>
              </a:spcAft>
            </a:pPr>
            <a:r>
              <a:rPr lang="en-ZA" altLang="en-US" sz="1400" dirty="0" smtClean="0">
                <a:latin typeface="Arial" charset="0"/>
                <a:ea typeface="ＭＳ Ｐゴシック" pitchFamily="34" charset="-128"/>
                <a:cs typeface="Arial" charset="0"/>
              </a:rPr>
              <a:t>The diagnostic overview indicated that the challenges regarding poverty and inequality are more severe in rural areas and municipalities. </a:t>
            </a:r>
          </a:p>
          <a:p>
            <a:pPr lvl="1" fontAlgn="auto">
              <a:spcAft>
                <a:spcPts val="0"/>
              </a:spcAft>
            </a:pPr>
            <a:r>
              <a:rPr lang="en-ZA" altLang="en-US" sz="1400" dirty="0" smtClean="0">
                <a:latin typeface="Arial" charset="0"/>
                <a:ea typeface="ＭＳ Ｐゴシック" pitchFamily="34" charset="-128"/>
                <a:cs typeface="Arial" charset="0"/>
              </a:rPr>
              <a:t>The National Development Plan (NDP) - 2012 </a:t>
            </a:r>
            <a:endParaRPr lang="en-US" altLang="en-US" sz="1400"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123195910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a:t>SIGNIFICANCE OF RESEARCH:</a:t>
            </a:r>
            <a:endParaRPr lang="en-US" dirty="0" smtClean="0"/>
          </a:p>
        </p:txBody>
      </p:sp>
      <p:sp>
        <p:nvSpPr>
          <p:cNvPr id="3" name="Text Placeholder 2"/>
          <p:cNvSpPr txBox="1">
            <a:spLocks/>
          </p:cNvSpPr>
          <p:nvPr/>
        </p:nvSpPr>
        <p:spPr>
          <a:xfrm>
            <a:off x="250825" y="1100079"/>
            <a:ext cx="8497888" cy="5688012"/>
          </a:xfrm>
          <a:prstGeom prst="rect">
            <a:avLst/>
          </a:prstGeom>
        </p:spPr>
        <p:txBody>
          <a:bodyPr/>
          <a:lstStyle>
            <a:lvl1pPr marL="231775" indent="-231775"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1pPr>
            <a:lvl2pPr marL="682625" indent="-225425"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2pPr>
            <a:lvl3pPr marL="1081088" indent="-166688"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4pPr>
            <a:lvl5pPr marL="2057400" indent="-228600"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ZA" altLang="en-US" sz="1400" dirty="0" smtClean="0">
                <a:latin typeface="Arial" panose="020B0604020202020204" pitchFamily="34" charset="0"/>
                <a:ea typeface="ＭＳ Ｐゴシック" pitchFamily="34" charset="-128"/>
                <a:cs typeface="Arial" panose="020B0604020202020204" pitchFamily="34" charset="0"/>
              </a:rPr>
              <a:t>The impact of selected infrastructure services on growth and development has been well researched internationally:</a:t>
            </a:r>
          </a:p>
          <a:p>
            <a:pPr lvl="1" fontAlgn="auto">
              <a:spcAft>
                <a:spcPts val="0"/>
              </a:spcAft>
              <a:defRPr/>
            </a:pPr>
            <a:r>
              <a:rPr lang="en-ZA" altLang="en-US" sz="1400" dirty="0" smtClean="0">
                <a:latin typeface="Arial" panose="020B0604020202020204" pitchFamily="34" charset="0"/>
                <a:ea typeface="ＭＳ Ｐゴシック" pitchFamily="34" charset="-128"/>
                <a:cs typeface="Arial" panose="020B0604020202020204" pitchFamily="34" charset="0"/>
              </a:rPr>
              <a:t>It shows a strong relationship between investment in infrastructure and growth (causality concerns) </a:t>
            </a:r>
          </a:p>
          <a:p>
            <a:pPr lvl="1" fontAlgn="auto">
              <a:spcAft>
                <a:spcPts val="0"/>
              </a:spcAft>
              <a:defRPr/>
            </a:pPr>
            <a:r>
              <a:rPr lang="en-ZA" altLang="en-US" sz="1400" dirty="0" smtClean="0">
                <a:latin typeface="Arial" panose="020B0604020202020204" pitchFamily="34" charset="0"/>
                <a:ea typeface="ＭＳ Ｐゴシック" pitchFamily="34" charset="-128"/>
                <a:cs typeface="Arial" panose="020B0604020202020204" pitchFamily="34" charset="0"/>
              </a:rPr>
              <a:t>The exact impact on poverty and inequality remains elusive – consensus is that, under the right conditions, investment in basic infrastructure does contribute to reducing inequality and poverty (</a:t>
            </a:r>
            <a:r>
              <a:rPr lang="en-ZA" altLang="en-US" sz="1400" dirty="0" err="1" smtClean="0">
                <a:latin typeface="Arial" panose="020B0604020202020204" pitchFamily="34" charset="0"/>
                <a:ea typeface="ＭＳ Ｐゴシック" pitchFamily="34" charset="-128"/>
                <a:cs typeface="Arial" panose="020B0604020202020204" pitchFamily="34" charset="0"/>
              </a:rPr>
              <a:t>Calderón</a:t>
            </a:r>
            <a:r>
              <a:rPr lang="en-ZA" altLang="en-US" sz="1400" dirty="0" smtClean="0">
                <a:latin typeface="Arial" panose="020B0604020202020204" pitchFamily="34" charset="0"/>
                <a:ea typeface="ＭＳ Ｐゴシック" pitchFamily="34" charset="-128"/>
                <a:cs typeface="Arial" panose="020B0604020202020204" pitchFamily="34" charset="0"/>
              </a:rPr>
              <a:t> &amp; </a:t>
            </a:r>
            <a:r>
              <a:rPr lang="en-ZA" altLang="en-US" sz="1400" dirty="0" err="1" smtClean="0">
                <a:latin typeface="Arial" panose="020B0604020202020204" pitchFamily="34" charset="0"/>
                <a:ea typeface="ＭＳ Ｐゴシック" pitchFamily="34" charset="-128"/>
                <a:cs typeface="Arial" panose="020B0604020202020204" pitchFamily="34" charset="0"/>
              </a:rPr>
              <a:t>Servén</a:t>
            </a:r>
            <a:r>
              <a:rPr lang="en-ZA" altLang="en-US" sz="1400" dirty="0" smtClean="0">
                <a:latin typeface="Arial" panose="020B0604020202020204" pitchFamily="34" charset="0"/>
                <a:ea typeface="ＭＳ Ｐゴシック" pitchFamily="34" charset="-128"/>
                <a:cs typeface="Arial" panose="020B0604020202020204" pitchFamily="34" charset="0"/>
              </a:rPr>
              <a:t> 2008:1) </a:t>
            </a:r>
          </a:p>
          <a:p>
            <a:pPr fontAlgn="auto">
              <a:spcAft>
                <a:spcPts val="0"/>
              </a:spcAft>
              <a:defRPr/>
            </a:pPr>
            <a:r>
              <a:rPr lang="en-ZA" altLang="en-US" sz="1400" dirty="0" smtClean="0">
                <a:latin typeface="Arial" panose="020B0604020202020204" pitchFamily="34" charset="0"/>
                <a:ea typeface="ＭＳ Ｐゴシック" pitchFamily="34" charset="-128"/>
                <a:cs typeface="Arial" panose="020B0604020202020204" pitchFamily="34" charset="0"/>
              </a:rPr>
              <a:t>The effects of infrastructure Investment in rural and urban municipalities are largely understudied </a:t>
            </a:r>
          </a:p>
          <a:p>
            <a:pPr lvl="1" fontAlgn="auto">
              <a:spcAft>
                <a:spcPts val="0"/>
              </a:spcAft>
              <a:defRPr/>
            </a:pPr>
            <a:r>
              <a:rPr lang="en-ZA" altLang="en-US" sz="1400" dirty="0" smtClean="0">
                <a:latin typeface="Arial" panose="020B0604020202020204" pitchFamily="34" charset="0"/>
                <a:ea typeface="ＭＳ Ｐゴシック" pitchFamily="34" charset="-128"/>
                <a:cs typeface="Arial" panose="020B0604020202020204" pitchFamily="34" charset="0"/>
              </a:rPr>
              <a:t>Unavailability of comparative data (</a:t>
            </a:r>
            <a:r>
              <a:rPr lang="en-ZA" altLang="en-US" sz="1400" dirty="0" err="1" smtClean="0">
                <a:latin typeface="Arial" panose="020B0604020202020204" pitchFamily="34" charset="0"/>
                <a:ea typeface="ＭＳ Ｐゴシック" pitchFamily="34" charset="-128"/>
                <a:cs typeface="Arial" panose="020B0604020202020204" pitchFamily="34" charset="0"/>
              </a:rPr>
              <a:t>Bogetic</a:t>
            </a:r>
            <a:r>
              <a:rPr lang="en-ZA" altLang="en-US" sz="1400" dirty="0" smtClean="0">
                <a:latin typeface="Arial" panose="020B0604020202020204" pitchFamily="34" charset="0"/>
                <a:ea typeface="ＭＳ Ｐゴシック" pitchFamily="34" charset="-128"/>
                <a:cs typeface="Arial" panose="020B0604020202020204" pitchFamily="34" charset="0"/>
              </a:rPr>
              <a:t> &amp; </a:t>
            </a:r>
            <a:r>
              <a:rPr lang="en-ZA" altLang="en-US" sz="1400" dirty="0" err="1" smtClean="0">
                <a:latin typeface="Arial" panose="020B0604020202020204" pitchFamily="34" charset="0"/>
                <a:ea typeface="ＭＳ Ｐゴシック" pitchFamily="34" charset="-128"/>
                <a:cs typeface="Arial" panose="020B0604020202020204" pitchFamily="34" charset="0"/>
              </a:rPr>
              <a:t>Fedderke</a:t>
            </a:r>
            <a:r>
              <a:rPr lang="en-ZA" altLang="en-US" sz="1400" dirty="0" smtClean="0">
                <a:latin typeface="Arial" panose="020B0604020202020204" pitchFamily="34" charset="0"/>
                <a:ea typeface="ＭＳ Ｐゴシック" pitchFamily="34" charset="-128"/>
                <a:cs typeface="Arial" panose="020B0604020202020204" pitchFamily="34" charset="0"/>
              </a:rPr>
              <a:t>, 2005:12; </a:t>
            </a:r>
            <a:r>
              <a:rPr lang="en-ZA" altLang="en-US" sz="1400" dirty="0" err="1" smtClean="0">
                <a:latin typeface="Arial" panose="020B0604020202020204" pitchFamily="34" charset="0"/>
                <a:ea typeface="ＭＳ Ｐゴシック" pitchFamily="34" charset="-128"/>
                <a:cs typeface="Arial" panose="020B0604020202020204" pitchFamily="34" charset="0"/>
              </a:rPr>
              <a:t>Svendson</a:t>
            </a:r>
            <a:r>
              <a:rPr lang="en-ZA" altLang="en-US" sz="1400" dirty="0" smtClean="0">
                <a:latin typeface="Arial" panose="020B0604020202020204" pitchFamily="34" charset="0"/>
                <a:ea typeface="ＭＳ Ｐゴシック" pitchFamily="34" charset="-128"/>
                <a:cs typeface="Arial" panose="020B0604020202020204" pitchFamily="34" charset="0"/>
              </a:rPr>
              <a:t>, 2009:25).</a:t>
            </a:r>
          </a:p>
          <a:p>
            <a:pPr lvl="1" fontAlgn="auto">
              <a:spcAft>
                <a:spcPts val="0"/>
              </a:spcAft>
              <a:defRPr/>
            </a:pPr>
            <a:r>
              <a:rPr lang="en-ZA" altLang="en-US" sz="1400" dirty="0" smtClean="0">
                <a:latin typeface="Arial" panose="020B0604020202020204" pitchFamily="34" charset="0"/>
                <a:ea typeface="ＭＳ Ｐゴシック" pitchFamily="34" charset="-128"/>
                <a:cs typeface="Arial" panose="020B0604020202020204" pitchFamily="34" charset="0"/>
              </a:rPr>
              <a:t>Information on the effect of infrastructure reforms on poor citizens, who typically live in rural areas, is limited as a result of the lack of consistent data  (Jerome &amp; </a:t>
            </a:r>
            <a:r>
              <a:rPr lang="en-ZA" altLang="en-US" sz="1400" dirty="0" err="1" smtClean="0">
                <a:latin typeface="Arial" panose="020B0604020202020204" pitchFamily="34" charset="0"/>
                <a:ea typeface="ＭＳ Ｐゴシック" pitchFamily="34" charset="-128"/>
                <a:cs typeface="Arial" panose="020B0604020202020204" pitchFamily="34" charset="0"/>
              </a:rPr>
              <a:t>Ariyo</a:t>
            </a:r>
            <a:r>
              <a:rPr lang="en-ZA" altLang="en-US" sz="1400" dirty="0" smtClean="0">
                <a:latin typeface="Arial" panose="020B0604020202020204" pitchFamily="34" charset="0"/>
                <a:ea typeface="ＭＳ Ｐゴシック" pitchFamily="34" charset="-128"/>
                <a:cs typeface="Arial" panose="020B0604020202020204" pitchFamily="34" charset="0"/>
              </a:rPr>
              <a:t> (2004:39)</a:t>
            </a:r>
          </a:p>
          <a:p>
            <a:pPr fontAlgn="auto">
              <a:spcAft>
                <a:spcPts val="0"/>
              </a:spcAft>
              <a:defRPr/>
            </a:pPr>
            <a:r>
              <a:rPr lang="en-ZA" altLang="en-US" sz="1400" dirty="0" smtClean="0">
                <a:latin typeface="Arial" panose="020B0604020202020204" pitchFamily="34" charset="0"/>
                <a:ea typeface="ＭＳ Ｐゴシック" pitchFamily="34" charset="-128"/>
                <a:cs typeface="Arial" panose="020B0604020202020204" pitchFamily="34" charset="0"/>
              </a:rPr>
              <a:t>Some notable data restrictions or omissions include: </a:t>
            </a:r>
          </a:p>
          <a:p>
            <a:pPr lvl="1" fontAlgn="auto">
              <a:spcAft>
                <a:spcPts val="0"/>
              </a:spcAft>
              <a:defRPr/>
            </a:pPr>
            <a:r>
              <a:rPr lang="en-ZA" altLang="en-US" sz="1400" dirty="0" smtClean="0">
                <a:latin typeface="Arial" panose="020B0604020202020204" pitchFamily="34" charset="0"/>
                <a:ea typeface="ＭＳ Ｐゴシック" pitchFamily="34" charset="-128"/>
                <a:cs typeface="Arial" panose="020B0604020202020204" pitchFamily="34" charset="0"/>
              </a:rPr>
              <a:t>Identification, measurement and heterogeneity</a:t>
            </a:r>
          </a:p>
          <a:p>
            <a:pPr lvl="1" fontAlgn="auto">
              <a:spcAft>
                <a:spcPts val="0"/>
              </a:spcAft>
              <a:defRPr/>
            </a:pPr>
            <a:r>
              <a:rPr lang="en-ZA" altLang="en-US" sz="1400" dirty="0" smtClean="0">
                <a:latin typeface="Arial" panose="020B0604020202020204" pitchFamily="34" charset="0"/>
                <a:ea typeface="ＭＳ Ｐゴシック" pitchFamily="34" charset="-128"/>
                <a:cs typeface="Arial" panose="020B0604020202020204" pitchFamily="34" charset="0"/>
              </a:rPr>
              <a:t>Empirical analysis on the impact of infrastructure on rural and urban areas respectively</a:t>
            </a:r>
          </a:p>
          <a:p>
            <a:pPr lvl="1" fontAlgn="auto">
              <a:spcAft>
                <a:spcPts val="0"/>
              </a:spcAft>
              <a:defRPr/>
            </a:pPr>
            <a:r>
              <a:rPr lang="en-ZA" altLang="en-US" sz="1400" dirty="0" smtClean="0">
                <a:latin typeface="Arial" panose="020B0604020202020204" pitchFamily="34" charset="0"/>
                <a:ea typeface="ＭＳ Ｐゴシック" pitchFamily="34" charset="-128"/>
                <a:cs typeface="Arial" panose="020B0604020202020204" pitchFamily="34" charset="0"/>
              </a:rPr>
              <a:t>Empirical analysis on the collective impact of infrastructure investment (the impact on rural and urban areas being absent) </a:t>
            </a:r>
            <a:r>
              <a:rPr lang="en-ZA" altLang="en-US" sz="1400" dirty="0">
                <a:latin typeface="Arial" panose="020B0604020202020204" pitchFamily="34" charset="0"/>
                <a:ea typeface="ＭＳ Ｐゴシック" pitchFamily="34" charset="-128"/>
                <a:cs typeface="Arial" panose="020B0604020202020204" pitchFamily="34" charset="0"/>
              </a:rPr>
              <a:t>– (</a:t>
            </a:r>
            <a:r>
              <a:rPr lang="en-ZA" altLang="en-US" sz="1400" dirty="0" err="1">
                <a:latin typeface="Arial" panose="020B0604020202020204" pitchFamily="34" charset="0"/>
                <a:ea typeface="ＭＳ Ｐゴシック" pitchFamily="34" charset="-128"/>
                <a:cs typeface="Arial" panose="020B0604020202020204" pitchFamily="34" charset="0"/>
              </a:rPr>
              <a:t>Calderón</a:t>
            </a:r>
            <a:r>
              <a:rPr lang="en-ZA" altLang="en-US" sz="1400" dirty="0">
                <a:latin typeface="Arial" panose="020B0604020202020204" pitchFamily="34" charset="0"/>
                <a:ea typeface="ＭＳ Ｐゴシック" pitchFamily="34" charset="-128"/>
                <a:cs typeface="Arial" panose="020B0604020202020204" pitchFamily="34" charset="0"/>
              </a:rPr>
              <a:t> &amp; </a:t>
            </a:r>
            <a:r>
              <a:rPr lang="en-ZA" altLang="en-US" sz="1400" dirty="0" err="1">
                <a:latin typeface="Arial" panose="020B0604020202020204" pitchFamily="34" charset="0"/>
                <a:ea typeface="ＭＳ Ｐゴシック" pitchFamily="34" charset="-128"/>
                <a:cs typeface="Arial" panose="020B0604020202020204" pitchFamily="34" charset="0"/>
              </a:rPr>
              <a:t>Servén</a:t>
            </a:r>
            <a:r>
              <a:rPr lang="en-ZA" altLang="en-US" sz="1400" dirty="0">
                <a:latin typeface="Arial" panose="020B0604020202020204" pitchFamily="34" charset="0"/>
                <a:ea typeface="ＭＳ Ｐゴシック" pitchFamily="34" charset="-128"/>
                <a:cs typeface="Arial" panose="020B0604020202020204" pitchFamily="34" charset="0"/>
              </a:rPr>
              <a:t>, </a:t>
            </a:r>
            <a:r>
              <a:rPr lang="en-ZA" altLang="en-US" sz="1400" dirty="0" smtClean="0">
                <a:latin typeface="Arial" panose="020B0604020202020204" pitchFamily="34" charset="0"/>
                <a:ea typeface="ＭＳ Ｐゴシック" pitchFamily="34" charset="-128"/>
                <a:cs typeface="Arial" panose="020B0604020202020204" pitchFamily="34" charset="0"/>
              </a:rPr>
              <a:t>2008:7) </a:t>
            </a:r>
          </a:p>
          <a:p>
            <a:pPr marL="457200" lvl="1" indent="0" fontAlgn="auto">
              <a:spcAft>
                <a:spcPts val="0"/>
              </a:spcAft>
              <a:buFont typeface="Arial" charset="0"/>
              <a:buNone/>
              <a:defRPr/>
            </a:pPr>
            <a:endParaRPr lang="en-ZA" altLang="en-US" sz="1400" dirty="0" smtClean="0">
              <a:latin typeface="Arial" panose="020B0604020202020204" pitchFamily="34" charset="0"/>
              <a:ea typeface="ＭＳ Ｐゴシック" pitchFamily="34" charset="-128"/>
              <a:cs typeface="Arial" panose="020B0604020202020204" pitchFamily="34" charset="0"/>
            </a:endParaRPr>
          </a:p>
          <a:p>
            <a:pPr fontAlgn="auto">
              <a:spcAft>
                <a:spcPts val="0"/>
              </a:spcAft>
              <a:defRPr/>
            </a:pPr>
            <a:r>
              <a:rPr lang="en-ZA" sz="1400" dirty="0" smtClean="0">
                <a:latin typeface="Arial" panose="020B0604020202020204" pitchFamily="34" charset="0"/>
                <a:cs typeface="Arial" panose="020B0604020202020204" pitchFamily="34" charset="0"/>
              </a:rPr>
              <a:t>The respective impact on urban and rural  infrastructure investment could assist policy makers and planners to:</a:t>
            </a:r>
          </a:p>
          <a:p>
            <a:pPr lvl="1" fontAlgn="auto">
              <a:spcAft>
                <a:spcPts val="0"/>
              </a:spcAft>
              <a:defRPr/>
            </a:pPr>
            <a:r>
              <a:rPr lang="en-ZA" sz="1400" dirty="0" smtClean="0">
                <a:latin typeface="Arial" panose="020B0604020202020204" pitchFamily="34" charset="0"/>
                <a:cs typeface="Arial" panose="020B0604020202020204" pitchFamily="34" charset="0"/>
              </a:rPr>
              <a:t>Prioritise basic and social infrastructure delivery (most deprived, greatest number of people reached etc.)</a:t>
            </a:r>
          </a:p>
          <a:p>
            <a:pPr lvl="1" fontAlgn="auto">
              <a:spcAft>
                <a:spcPts val="0"/>
              </a:spcAft>
              <a:defRPr/>
            </a:pPr>
            <a:r>
              <a:rPr lang="en-ZA" sz="1400" dirty="0" smtClean="0">
                <a:latin typeface="Arial" panose="020B0604020202020204" pitchFamily="34" charset="0"/>
                <a:cs typeface="Arial" panose="020B0604020202020204" pitchFamily="34" charset="0"/>
              </a:rPr>
              <a:t>Optimize social returns of basic infrastructure investment given limited resources and funds</a:t>
            </a:r>
          </a:p>
          <a:p>
            <a:pPr marL="400050" lvl="1" indent="0" fontAlgn="auto">
              <a:spcAft>
                <a:spcPts val="0"/>
              </a:spcAft>
              <a:buFont typeface="Arial" charset="0"/>
              <a:buNone/>
              <a:defRPr/>
            </a:pPr>
            <a:endParaRPr lang="en-US" altLang="en-US" sz="1400" dirty="0" smtClean="0">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73843310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286722" y="1307606"/>
            <a:ext cx="8578850" cy="4566248"/>
          </a:xfrm>
          <a:prstGeom prst="rect">
            <a:avLst/>
          </a:prstGeom>
        </p:spPr>
        <p:txBody>
          <a:bodyPr/>
          <a:lstStyle>
            <a:lvl1pPr marL="231775" indent="-231775"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1pPr>
            <a:lvl2pPr marL="682625" indent="-225425"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2pPr>
            <a:lvl3pPr marL="1081088" indent="-166688"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4pPr>
            <a:lvl5pPr marL="2057400" indent="-228600"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ZA" altLang="en-US" dirty="0" err="1">
                <a:latin typeface="Arial" charset="0"/>
                <a:ea typeface="ＭＳ Ｐゴシック" pitchFamily="34" charset="-128"/>
                <a:cs typeface="Arial" charset="0"/>
              </a:rPr>
              <a:t>Calderón</a:t>
            </a:r>
            <a:r>
              <a:rPr lang="en-ZA" altLang="en-US" dirty="0">
                <a:latin typeface="Arial" charset="0"/>
                <a:ea typeface="ＭＳ Ｐゴシック" pitchFamily="34" charset="-128"/>
                <a:cs typeface="Arial" charset="0"/>
              </a:rPr>
              <a:t> &amp; </a:t>
            </a:r>
            <a:r>
              <a:rPr lang="en-ZA" altLang="en-US" dirty="0" err="1">
                <a:latin typeface="Arial" charset="0"/>
                <a:ea typeface="ＭＳ Ｐゴシック" pitchFamily="34" charset="-128"/>
                <a:cs typeface="Arial" charset="0"/>
              </a:rPr>
              <a:t>Servén</a:t>
            </a:r>
            <a:r>
              <a:rPr lang="en-ZA" altLang="en-US" dirty="0">
                <a:latin typeface="Arial" charset="0"/>
                <a:ea typeface="ＭＳ Ｐゴシック" pitchFamily="34" charset="-128"/>
                <a:cs typeface="Arial" charset="0"/>
              </a:rPr>
              <a:t> (2004:26) suggest that infrastructure </a:t>
            </a:r>
            <a:r>
              <a:rPr lang="en-ZA" altLang="en-US" dirty="0" smtClean="0">
                <a:latin typeface="Arial" charset="0"/>
                <a:ea typeface="ＭＳ Ｐゴシック" pitchFamily="34" charset="-128"/>
                <a:cs typeface="Arial" charset="0"/>
              </a:rPr>
              <a:t>investment </a:t>
            </a:r>
            <a:r>
              <a:rPr lang="en-ZA" altLang="en-US" dirty="0">
                <a:latin typeface="Arial" charset="0"/>
                <a:ea typeface="ＭＳ Ｐゴシック" pitchFamily="34" charset="-128"/>
                <a:cs typeface="Arial" charset="0"/>
              </a:rPr>
              <a:t>should be </a:t>
            </a:r>
            <a:r>
              <a:rPr lang="en-ZA" altLang="en-US" b="1" dirty="0">
                <a:latin typeface="Arial" charset="0"/>
                <a:ea typeface="ＭＳ Ｐゴシック" pitchFamily="34" charset="-128"/>
                <a:cs typeface="Arial" charset="0"/>
              </a:rPr>
              <a:t>the</a:t>
            </a:r>
            <a:r>
              <a:rPr lang="en-ZA" altLang="en-US" dirty="0">
                <a:latin typeface="Arial" charset="0"/>
                <a:ea typeface="ＭＳ Ｐゴシック" pitchFamily="34" charset="-128"/>
                <a:cs typeface="Arial" charset="0"/>
              </a:rPr>
              <a:t> poverty and inequality reduction policy. </a:t>
            </a:r>
            <a:endParaRPr lang="en-ZA" altLang="en-US" dirty="0" smtClean="0">
              <a:latin typeface="Arial" charset="0"/>
              <a:ea typeface="ＭＳ Ｐゴシック" pitchFamily="34" charset="-128"/>
              <a:cs typeface="Arial" charset="0"/>
            </a:endParaRPr>
          </a:p>
          <a:p>
            <a:pPr marL="0" indent="0" algn="ctr" fontAlgn="auto">
              <a:spcAft>
                <a:spcPts val="0"/>
              </a:spcAft>
              <a:buNone/>
            </a:pPr>
            <a:endParaRPr lang="en-ZA" altLang="en-US" dirty="0" smtClean="0">
              <a:latin typeface="Arial" charset="0"/>
              <a:ea typeface="ＭＳ Ｐゴシック" pitchFamily="34" charset="-128"/>
              <a:cs typeface="Arial" charset="0"/>
            </a:endParaRPr>
          </a:p>
          <a:p>
            <a:pPr marL="0" indent="0" algn="ctr" fontAlgn="auto">
              <a:spcAft>
                <a:spcPts val="0"/>
              </a:spcAft>
              <a:buNone/>
            </a:pPr>
            <a:r>
              <a:rPr lang="en-ZA" altLang="en-US" dirty="0" smtClean="0">
                <a:latin typeface="Arial" charset="0"/>
                <a:ea typeface="ＭＳ Ｐゴシック" pitchFamily="34" charset="-128"/>
                <a:cs typeface="Arial" charset="0"/>
              </a:rPr>
              <a:t>Lopez </a:t>
            </a:r>
            <a:r>
              <a:rPr lang="en-ZA" altLang="en-US" dirty="0">
                <a:latin typeface="Arial" charset="0"/>
                <a:ea typeface="ＭＳ Ｐゴシック" pitchFamily="34" charset="-128"/>
                <a:cs typeface="Arial" charset="0"/>
              </a:rPr>
              <a:t>(2003:13) argue that public infrastructure investment would yield an increase in economic growth in addition to reducing poverty. </a:t>
            </a:r>
            <a:endParaRPr lang="en-ZA" altLang="en-US" dirty="0" smtClean="0">
              <a:latin typeface="Arial" charset="0"/>
              <a:ea typeface="ＭＳ Ｐゴシック" pitchFamily="34" charset="-128"/>
              <a:cs typeface="Arial" charset="0"/>
            </a:endParaRPr>
          </a:p>
          <a:p>
            <a:pPr marL="0" indent="0" algn="ctr" fontAlgn="auto">
              <a:spcAft>
                <a:spcPts val="0"/>
              </a:spcAft>
              <a:buNone/>
            </a:pPr>
            <a:endParaRPr lang="en-ZA" altLang="en-US" dirty="0" smtClean="0">
              <a:latin typeface="Arial" charset="0"/>
              <a:ea typeface="ＭＳ Ｐゴシック" pitchFamily="34" charset="-128"/>
              <a:cs typeface="Arial" charset="0"/>
            </a:endParaRPr>
          </a:p>
          <a:p>
            <a:pPr marL="0" indent="0" algn="ctr" fontAlgn="auto">
              <a:spcAft>
                <a:spcPts val="0"/>
              </a:spcAft>
              <a:buNone/>
            </a:pPr>
            <a:r>
              <a:rPr lang="en-ZA" altLang="en-US" dirty="0" smtClean="0">
                <a:latin typeface="Arial" charset="0"/>
                <a:ea typeface="ＭＳ Ｐゴシック" pitchFamily="34" charset="-128"/>
                <a:cs typeface="Arial" charset="0"/>
              </a:rPr>
              <a:t>Both </a:t>
            </a:r>
            <a:r>
              <a:rPr lang="en-ZA" altLang="en-US" dirty="0">
                <a:latin typeface="Arial" charset="0"/>
                <a:ea typeface="ＭＳ Ｐゴシック" pitchFamily="34" charset="-128"/>
                <a:cs typeface="Arial" charset="0"/>
              </a:rPr>
              <a:t>Lopez (2004:17) and </a:t>
            </a:r>
            <a:r>
              <a:rPr lang="en-ZA" altLang="en-US" dirty="0" err="1">
                <a:latin typeface="Arial" charset="0"/>
                <a:ea typeface="ＭＳ Ｐゴシック" pitchFamily="34" charset="-128"/>
                <a:cs typeface="Arial" charset="0"/>
              </a:rPr>
              <a:t>Calderón</a:t>
            </a:r>
            <a:r>
              <a:rPr lang="en-ZA" altLang="en-US" dirty="0">
                <a:latin typeface="Arial" charset="0"/>
                <a:ea typeface="ＭＳ Ｐゴシック" pitchFamily="34" charset="-128"/>
                <a:cs typeface="Arial" charset="0"/>
              </a:rPr>
              <a:t> &amp; </a:t>
            </a:r>
            <a:r>
              <a:rPr lang="en-ZA" altLang="en-US" dirty="0" err="1">
                <a:latin typeface="Arial" charset="0"/>
                <a:ea typeface="ＭＳ Ｐゴシック" pitchFamily="34" charset="-128"/>
                <a:cs typeface="Arial" charset="0"/>
              </a:rPr>
              <a:t>Servén</a:t>
            </a:r>
            <a:r>
              <a:rPr lang="en-ZA" altLang="en-US" dirty="0">
                <a:latin typeface="Arial" charset="0"/>
                <a:ea typeface="ＭＳ Ｐゴシック" pitchFamily="34" charset="-128"/>
                <a:cs typeface="Arial" charset="0"/>
              </a:rPr>
              <a:t> (2004:26) indicate that infrastructure investment would benefit the poor more than </a:t>
            </a:r>
            <a:r>
              <a:rPr lang="en-ZA" altLang="en-US" dirty="0" smtClean="0">
                <a:latin typeface="Arial" charset="0"/>
                <a:ea typeface="ＭＳ Ｐゴシック" pitchFamily="34" charset="-128"/>
                <a:cs typeface="Arial" charset="0"/>
              </a:rPr>
              <a:t>proportionally.</a:t>
            </a:r>
            <a:endParaRPr lang="en-US" altLang="en-US"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271257735"/>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smtClean="0"/>
              <a:t>CONCEPTUAL FRAMEWORK:</a:t>
            </a: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89" y="1082575"/>
            <a:ext cx="7926537" cy="5246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2"/>
          <p:cNvSpPr txBox="1">
            <a:spLocks/>
          </p:cNvSpPr>
          <p:nvPr/>
        </p:nvSpPr>
        <p:spPr>
          <a:xfrm>
            <a:off x="304800" y="6355995"/>
            <a:ext cx="8497888" cy="502006"/>
          </a:xfrm>
          <a:prstGeom prst="rect">
            <a:avLst/>
          </a:prstGeom>
        </p:spPr>
        <p:txBody>
          <a:bodyPr/>
          <a:lstStyle>
            <a:lvl1pPr marL="231775" indent="-231775"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1pPr>
            <a:lvl2pPr marL="682625" indent="-225425"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2pPr>
            <a:lvl3pPr marL="1081088" indent="-166688"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4pPr>
            <a:lvl5pPr marL="2057400" indent="-228600"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charset="0"/>
              <a:buNone/>
            </a:pPr>
            <a:r>
              <a:rPr lang="en-ZA" altLang="en-US" sz="1000" u="sng" smtClean="0">
                <a:latin typeface="Arial" charset="0"/>
                <a:ea typeface="ＭＳ Ｐゴシック" pitchFamily="34" charset="-128"/>
                <a:cs typeface="Arial" charset="0"/>
              </a:rPr>
              <a:t>Note:</a:t>
            </a:r>
            <a:r>
              <a:rPr lang="en-ZA" altLang="en-US" sz="1000" smtClean="0">
                <a:latin typeface="Arial" charset="0"/>
                <a:ea typeface="ＭＳ Ｐゴシック" pitchFamily="34" charset="-128"/>
                <a:cs typeface="Arial" charset="0"/>
              </a:rPr>
              <a:t> The conceptual framework indicated the number of connections and linkages that will be discussed in the literature review. The fact that certain connections are omitted or not discussed does suggest that they do not exist.</a:t>
            </a:r>
            <a:endParaRPr lang="en-US" altLang="en-US" sz="1000"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3738433104"/>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17323" y="15500"/>
            <a:ext cx="8695944" cy="650929"/>
          </a:xfrm>
        </p:spPr>
        <p:txBody>
          <a:bodyPr/>
          <a:lstStyle/>
          <a:p>
            <a:r>
              <a:rPr lang="en-US" dirty="0"/>
              <a:t>LITERATURE REVIEW:</a:t>
            </a: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2636525183"/>
              </p:ext>
            </p:extLst>
          </p:nvPr>
        </p:nvGraphicFramePr>
        <p:xfrm>
          <a:off x="107950" y="620713"/>
          <a:ext cx="8928098" cy="6294109"/>
        </p:xfrm>
        <a:graphic>
          <a:graphicData uri="http://schemas.openxmlformats.org/drawingml/2006/table">
            <a:tbl>
              <a:tblPr firstRow="1" bandRow="1">
                <a:tableStyleId>{5C22544A-7EE6-4342-B048-85BDC9FD1C3A}</a:tableStyleId>
              </a:tblPr>
              <a:tblGrid>
                <a:gridCol w="245950"/>
                <a:gridCol w="1049748"/>
                <a:gridCol w="2052474"/>
                <a:gridCol w="1403910"/>
                <a:gridCol w="1215304"/>
                <a:gridCol w="872928"/>
                <a:gridCol w="1152128"/>
                <a:gridCol w="935656"/>
              </a:tblGrid>
              <a:tr h="309185">
                <a:tc rowSpan="2" gridSpan="2">
                  <a:txBody>
                    <a:bodyPr/>
                    <a:lstStyle/>
                    <a:p>
                      <a:pPr algn="ctr" rtl="0"/>
                      <a:r>
                        <a:rPr lang="en-ZA" sz="1600" b="1" i="0" u="none" strike="noStrike" kern="1200" baseline="0" dirty="0" smtClean="0">
                          <a:solidFill>
                            <a:srgbClr val="FFFFFF"/>
                          </a:solidFill>
                          <a:latin typeface="Calibri"/>
                        </a:rPr>
                        <a:t>INDICATOR</a:t>
                      </a:r>
                      <a:endParaRPr lang="en-ZA" sz="1600" b="1" i="0" u="none" strike="noStrike" kern="1200" baseline="0" dirty="0" smtClean="0">
                        <a:solidFill>
                          <a:srgbClr val="FFFFFF"/>
                        </a:solidFill>
                        <a:latin typeface="Calibri"/>
                      </a:endParaRPr>
                    </a:p>
                  </a:txBody>
                  <a:tcPr marL="91431" marR="91431" marT="45703" marB="45703"/>
                </a:tc>
                <a:tc rowSpan="2" hMerge="1">
                  <a:txBody>
                    <a:bodyPr/>
                    <a:lstStyle/>
                    <a:p>
                      <a:endParaRPr lang="en-ZA" dirty="0"/>
                    </a:p>
                  </a:txBody>
                  <a:tcPr/>
                </a:tc>
                <a:tc rowSpan="2">
                  <a:txBody>
                    <a:bodyPr/>
                    <a:lstStyle/>
                    <a:p>
                      <a:pPr algn="ctr"/>
                      <a:r>
                        <a:rPr lang="en-ZA" sz="1600" dirty="0" smtClean="0">
                          <a:latin typeface="Calibri" panose="020F0502020204030204" pitchFamily="34" charset="0"/>
                        </a:rPr>
                        <a:t>BINF</a:t>
                      </a:r>
                      <a:endParaRPr lang="en-ZA" sz="1600" dirty="0">
                        <a:latin typeface="Calibri" panose="020F0502020204030204" pitchFamily="34" charset="0"/>
                      </a:endParaRPr>
                    </a:p>
                  </a:txBody>
                  <a:tcPr marL="91431" marR="91431" marT="45703" marB="45703"/>
                </a:tc>
                <a:tc gridSpan="5">
                  <a:txBody>
                    <a:bodyPr/>
                    <a:lstStyle/>
                    <a:p>
                      <a:pPr algn="ctr"/>
                      <a:r>
                        <a:rPr lang="en-ZA" sz="1600" dirty="0" smtClean="0">
                          <a:latin typeface="Calibri" panose="020F0502020204030204" pitchFamily="34" charset="0"/>
                        </a:rPr>
                        <a:t>Elasticity</a:t>
                      </a:r>
                      <a:endParaRPr lang="en-ZA" sz="1600" dirty="0">
                        <a:latin typeface="Calibri" panose="020F0502020204030204" pitchFamily="34" charset="0"/>
                      </a:endParaRPr>
                    </a:p>
                  </a:txBody>
                  <a:tcPr marL="91431" marR="91431" marT="45703" marB="45703"/>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299404">
                <a:tc gridSpan="2" vMerge="1">
                  <a:txBody>
                    <a:bodyPr/>
                    <a:lstStyle/>
                    <a:p>
                      <a:pPr rtl="0"/>
                      <a:endParaRPr lang="en-ZA" b="1" i="0" u="none" strike="noStrike" kern="1200" baseline="0" dirty="0" smtClean="0">
                        <a:solidFill>
                          <a:srgbClr val="FFFFFF"/>
                        </a:solidFill>
                        <a:latin typeface="Calibri"/>
                      </a:endParaRPr>
                    </a:p>
                  </a:txBody>
                  <a:tcPr>
                    <a:solidFill>
                      <a:schemeClr val="accent1"/>
                    </a:solidFill>
                  </a:tcPr>
                </a:tc>
                <a:tc hMerge="1" vMerge="1">
                  <a:txBody>
                    <a:bodyPr/>
                    <a:lstStyle/>
                    <a:p>
                      <a:endParaRPr lang="en-ZA" dirty="0"/>
                    </a:p>
                  </a:txBody>
                  <a:tcPr/>
                </a:tc>
                <a:tc vMerge="1">
                  <a:txBody>
                    <a:bodyPr/>
                    <a:lstStyle/>
                    <a:p>
                      <a:pPr algn="ctr"/>
                      <a:endParaRPr lang="en-ZA" sz="1800" dirty="0"/>
                    </a:p>
                  </a:txBody>
                  <a:tcPr marL="91431" marR="91431" marT="45726" marB="45726"/>
                </a:tc>
                <a:tc>
                  <a:txBody>
                    <a:bodyPr/>
                    <a:lstStyle/>
                    <a:p>
                      <a:pPr marL="0" algn="ctr" defTabSz="914400" rtl="0" eaLnBrk="1" latinLnBrk="0" hangingPunct="1"/>
                      <a:r>
                        <a:rPr lang="en-ZA" sz="1600" b="1" kern="1200" dirty="0" smtClean="0">
                          <a:solidFill>
                            <a:schemeClr val="lt1"/>
                          </a:solidFill>
                          <a:latin typeface="Calibri" panose="020F0502020204030204" pitchFamily="34" charset="0"/>
                          <a:ea typeface="+mn-ea"/>
                          <a:cs typeface="+mn-cs"/>
                        </a:rPr>
                        <a:t>GDPPC</a:t>
                      </a:r>
                      <a:endParaRPr lang="en-ZA" sz="1600" b="1" kern="1200" dirty="0">
                        <a:solidFill>
                          <a:schemeClr val="lt1"/>
                        </a:solidFill>
                        <a:latin typeface="Calibri" panose="020F0502020204030204" pitchFamily="34" charset="0"/>
                        <a:ea typeface="+mn-ea"/>
                        <a:cs typeface="+mn-cs"/>
                      </a:endParaRPr>
                    </a:p>
                  </a:txBody>
                  <a:tcPr marL="91431" marR="91431" marT="45703" marB="45703">
                    <a:solidFill>
                      <a:schemeClr val="accent1"/>
                    </a:solidFill>
                  </a:tcPr>
                </a:tc>
                <a:tc>
                  <a:txBody>
                    <a:bodyPr/>
                    <a:lstStyle/>
                    <a:p>
                      <a:pPr marL="0" algn="ctr" defTabSz="914400" rtl="0" eaLnBrk="1" latinLnBrk="0" hangingPunct="1"/>
                      <a:r>
                        <a:rPr lang="en-ZA" sz="1600" b="1" kern="1200" dirty="0" smtClean="0">
                          <a:solidFill>
                            <a:schemeClr val="lt1"/>
                          </a:solidFill>
                          <a:latin typeface="Calibri" panose="020F0502020204030204" pitchFamily="34" charset="0"/>
                          <a:ea typeface="+mn-ea"/>
                          <a:cs typeface="+mn-cs"/>
                        </a:rPr>
                        <a:t>HHDINC</a:t>
                      </a:r>
                      <a:endParaRPr lang="en-ZA" sz="1600" b="1" kern="1200" dirty="0">
                        <a:solidFill>
                          <a:schemeClr val="lt1"/>
                        </a:solidFill>
                        <a:latin typeface="Calibri" panose="020F0502020204030204" pitchFamily="34" charset="0"/>
                        <a:ea typeface="+mn-ea"/>
                        <a:cs typeface="+mn-cs"/>
                      </a:endParaRPr>
                    </a:p>
                  </a:txBody>
                  <a:tcPr marL="91431" marR="91431" marT="45703" marB="45703">
                    <a:solidFill>
                      <a:schemeClr val="accent1"/>
                    </a:solidFill>
                  </a:tcPr>
                </a:tc>
                <a:tc>
                  <a:txBody>
                    <a:bodyPr/>
                    <a:lstStyle/>
                    <a:p>
                      <a:pPr marL="0" algn="ctr" defTabSz="914400" rtl="0" eaLnBrk="1" latinLnBrk="0" hangingPunct="1"/>
                      <a:r>
                        <a:rPr lang="en-ZA" sz="1600" b="1" kern="1200" dirty="0" smtClean="0">
                          <a:solidFill>
                            <a:schemeClr val="lt1"/>
                          </a:solidFill>
                          <a:latin typeface="Calibri" panose="020F0502020204030204" pitchFamily="34" charset="0"/>
                          <a:ea typeface="+mn-ea"/>
                          <a:cs typeface="+mn-cs"/>
                        </a:rPr>
                        <a:t>HDI</a:t>
                      </a:r>
                      <a:endParaRPr lang="en-ZA" sz="1600" b="1" kern="1200" dirty="0">
                        <a:solidFill>
                          <a:schemeClr val="lt1"/>
                        </a:solidFill>
                        <a:latin typeface="Calibri" panose="020F0502020204030204" pitchFamily="34" charset="0"/>
                        <a:ea typeface="+mn-ea"/>
                        <a:cs typeface="+mn-cs"/>
                      </a:endParaRPr>
                    </a:p>
                  </a:txBody>
                  <a:tcPr marL="91431" marR="91431" marT="45703" marB="45703">
                    <a:solidFill>
                      <a:schemeClr val="accent1"/>
                    </a:solidFill>
                  </a:tcPr>
                </a:tc>
                <a:tc>
                  <a:txBody>
                    <a:bodyPr/>
                    <a:lstStyle/>
                    <a:p>
                      <a:pPr marL="0" algn="ctr" defTabSz="914400" rtl="0" eaLnBrk="1" latinLnBrk="0" hangingPunct="1"/>
                      <a:r>
                        <a:rPr lang="en-ZA" sz="1600" b="1" kern="1200" dirty="0" smtClean="0">
                          <a:solidFill>
                            <a:schemeClr val="lt1"/>
                          </a:solidFill>
                          <a:latin typeface="Calibri" panose="020F0502020204030204" pitchFamily="34" charset="0"/>
                          <a:ea typeface="+mn-ea"/>
                          <a:cs typeface="+mn-cs"/>
                        </a:rPr>
                        <a:t>PERPOV</a:t>
                      </a:r>
                      <a:endParaRPr lang="en-ZA" sz="1600" b="1" kern="1200" dirty="0">
                        <a:solidFill>
                          <a:schemeClr val="lt1"/>
                        </a:solidFill>
                        <a:latin typeface="Calibri" panose="020F0502020204030204" pitchFamily="34" charset="0"/>
                        <a:ea typeface="+mn-ea"/>
                        <a:cs typeface="+mn-cs"/>
                      </a:endParaRPr>
                    </a:p>
                  </a:txBody>
                  <a:tcPr marL="91431" marR="91431" marT="45703" marB="45703">
                    <a:solidFill>
                      <a:schemeClr val="accent1"/>
                    </a:solidFill>
                  </a:tcPr>
                </a:tc>
                <a:tc>
                  <a:txBody>
                    <a:bodyPr/>
                    <a:lstStyle/>
                    <a:p>
                      <a:pPr marL="0" algn="ctr" defTabSz="914400" rtl="0" eaLnBrk="1" latinLnBrk="0" hangingPunct="1"/>
                      <a:r>
                        <a:rPr lang="en-ZA" sz="1600" b="1" kern="1200" dirty="0" smtClean="0">
                          <a:solidFill>
                            <a:schemeClr val="lt1"/>
                          </a:solidFill>
                          <a:latin typeface="Calibri" panose="020F0502020204030204" pitchFamily="34" charset="0"/>
                          <a:ea typeface="+mn-ea"/>
                          <a:cs typeface="+mn-cs"/>
                        </a:rPr>
                        <a:t>PERLIT</a:t>
                      </a:r>
                      <a:endParaRPr lang="en-ZA" sz="1600" b="1" kern="1200" dirty="0">
                        <a:solidFill>
                          <a:schemeClr val="lt1"/>
                        </a:solidFill>
                        <a:latin typeface="Calibri" panose="020F0502020204030204" pitchFamily="34" charset="0"/>
                        <a:ea typeface="+mn-ea"/>
                        <a:cs typeface="+mn-cs"/>
                      </a:endParaRPr>
                    </a:p>
                  </a:txBody>
                  <a:tcPr marL="91431" marR="91431" marT="45703" marB="45703">
                    <a:solidFill>
                      <a:schemeClr val="accent1"/>
                    </a:solidFill>
                  </a:tcPr>
                </a:tc>
              </a:tr>
              <a:tr h="1371541">
                <a:tc rowSpan="5">
                  <a:txBody>
                    <a:bodyPr/>
                    <a:lstStyle/>
                    <a:p>
                      <a:pPr algn="ctr" rtl="0"/>
                      <a:r>
                        <a:rPr lang="en-ZA" sz="1800" b="1" i="0" u="none" strike="noStrike" kern="1200" baseline="0" dirty="0" smtClean="0">
                          <a:solidFill>
                            <a:srgbClr val="FFFFFF"/>
                          </a:solidFill>
                          <a:latin typeface="Calibri" panose="020F0502020204030204" pitchFamily="34" charset="0"/>
                        </a:rPr>
                        <a:t> </a:t>
                      </a:r>
                    </a:p>
                    <a:p>
                      <a:pPr algn="ctr" rtl="0"/>
                      <a:endParaRPr lang="en-ZA" sz="1800" b="1" i="0" u="none" strike="noStrike" kern="1200" baseline="0" dirty="0" smtClean="0">
                        <a:solidFill>
                          <a:srgbClr val="FFFFFF"/>
                        </a:solidFill>
                        <a:latin typeface="Calibri" panose="020F0502020204030204" pitchFamily="34" charset="0"/>
                      </a:endParaRPr>
                    </a:p>
                    <a:p>
                      <a:pPr algn="ctr" rtl="0"/>
                      <a:endParaRPr lang="en-ZA" sz="1800" b="1" i="0" u="none" strike="noStrike" kern="1200" baseline="0" dirty="0" smtClean="0">
                        <a:solidFill>
                          <a:srgbClr val="FFFFFF"/>
                        </a:solidFill>
                        <a:latin typeface="Calibri" panose="020F0502020204030204" pitchFamily="34" charset="0"/>
                      </a:endParaRPr>
                    </a:p>
                    <a:p>
                      <a:pPr algn="ctr" rtl="0"/>
                      <a:endParaRPr lang="en-ZA" sz="1800" b="1" i="0" u="none" strike="noStrike" kern="1200" baseline="0" dirty="0" smtClean="0">
                        <a:solidFill>
                          <a:srgbClr val="FFFFFF"/>
                        </a:solidFill>
                        <a:latin typeface="Calibri" panose="020F0502020204030204" pitchFamily="34" charset="0"/>
                      </a:endParaRPr>
                    </a:p>
                    <a:p>
                      <a:pPr algn="ctr" rtl="0"/>
                      <a:r>
                        <a:rPr lang="en-ZA" sz="1800" b="1" i="0" u="none" strike="noStrike" kern="1200" baseline="0" dirty="0" smtClean="0">
                          <a:solidFill>
                            <a:srgbClr val="FFFFFF"/>
                          </a:solidFill>
                          <a:latin typeface="Calibri" panose="020F0502020204030204" pitchFamily="34" charset="0"/>
                        </a:rPr>
                        <a:t>    I</a:t>
                      </a:r>
                    </a:p>
                    <a:p>
                      <a:pPr algn="ctr" rtl="0"/>
                      <a:r>
                        <a:rPr lang="en-ZA" sz="1800" b="1" i="0" u="none" strike="noStrike" kern="1200" baseline="0" dirty="0" smtClean="0">
                          <a:solidFill>
                            <a:srgbClr val="FFFFFF"/>
                          </a:solidFill>
                          <a:latin typeface="Calibri" panose="020F0502020204030204" pitchFamily="34" charset="0"/>
                        </a:rPr>
                        <a:t>M</a:t>
                      </a:r>
                    </a:p>
                    <a:p>
                      <a:pPr algn="ctr" rtl="0"/>
                      <a:r>
                        <a:rPr lang="en-ZA" sz="1800" b="1" i="0" u="none" strike="noStrike" kern="1200" baseline="0" dirty="0" smtClean="0">
                          <a:solidFill>
                            <a:srgbClr val="FFFFFF"/>
                          </a:solidFill>
                          <a:latin typeface="Calibri" panose="020F0502020204030204" pitchFamily="34" charset="0"/>
                        </a:rPr>
                        <a:t>P</a:t>
                      </a:r>
                    </a:p>
                    <a:p>
                      <a:pPr algn="ctr" rtl="0"/>
                      <a:r>
                        <a:rPr lang="en-ZA" sz="1800" b="1" i="0" u="none" strike="noStrike" kern="1200" baseline="0" dirty="0" smtClean="0">
                          <a:solidFill>
                            <a:srgbClr val="FFFFFF"/>
                          </a:solidFill>
                          <a:latin typeface="Calibri" panose="020F0502020204030204" pitchFamily="34" charset="0"/>
                        </a:rPr>
                        <a:t>A</a:t>
                      </a:r>
                    </a:p>
                    <a:p>
                      <a:pPr algn="ctr" rtl="0"/>
                      <a:r>
                        <a:rPr lang="en-ZA" sz="1800" b="1" i="0" u="none" strike="noStrike" kern="1200" baseline="0" dirty="0" smtClean="0">
                          <a:solidFill>
                            <a:srgbClr val="FFFFFF"/>
                          </a:solidFill>
                          <a:latin typeface="Calibri" panose="020F0502020204030204" pitchFamily="34" charset="0"/>
                        </a:rPr>
                        <a:t>C</a:t>
                      </a:r>
                    </a:p>
                    <a:p>
                      <a:pPr algn="ctr" rtl="0"/>
                      <a:r>
                        <a:rPr lang="en-ZA" sz="1800" b="1" i="0" u="none" strike="noStrike" kern="1200" baseline="0" dirty="0" smtClean="0">
                          <a:solidFill>
                            <a:srgbClr val="FFFFFF"/>
                          </a:solidFill>
                          <a:latin typeface="Calibri" panose="020F0502020204030204" pitchFamily="34" charset="0"/>
                        </a:rPr>
                        <a:t>T</a:t>
                      </a:r>
                      <a:endParaRPr lang="en-ZA" sz="1800" b="1" i="0" u="none" strike="noStrike" kern="1200" baseline="0" dirty="0" smtClean="0">
                        <a:solidFill>
                          <a:srgbClr val="FFFFFF"/>
                        </a:solidFill>
                        <a:latin typeface="Calibri" panose="020F0502020204030204" pitchFamily="34" charset="0"/>
                      </a:endParaRPr>
                    </a:p>
                  </a:txBody>
                  <a:tcPr marL="91431" marR="91431" marT="45703" marB="45703">
                    <a:solidFill>
                      <a:schemeClr val="accent1"/>
                    </a:solidFill>
                  </a:tcPr>
                </a:tc>
                <a:tc>
                  <a:txBody>
                    <a:bodyPr/>
                    <a:lstStyle/>
                    <a:p>
                      <a:r>
                        <a:rPr lang="en-ZA" sz="1600" dirty="0" smtClean="0">
                          <a:latin typeface="Calibri" panose="020F0502020204030204" pitchFamily="34" charset="0"/>
                        </a:rPr>
                        <a:t>GDPPC</a:t>
                      </a:r>
                      <a:endParaRPr lang="en-ZA" sz="1600" dirty="0">
                        <a:latin typeface="Calibri" panose="020F0502020204030204" pitchFamily="34" charset="0"/>
                      </a:endParaRPr>
                    </a:p>
                  </a:txBody>
                  <a:tcPr marL="91431" marR="91431" marT="45703" marB="45703">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err="1" smtClean="0">
                          <a:solidFill>
                            <a:schemeClr val="dk1"/>
                          </a:solidFill>
                          <a:latin typeface="+mn-lt"/>
                          <a:ea typeface="+mn-ea"/>
                          <a:cs typeface="+mn-cs"/>
                        </a:rPr>
                        <a:t>Aschauer</a:t>
                      </a:r>
                      <a:r>
                        <a:rPr lang="en-ZA" sz="1200" kern="1200" dirty="0" smtClean="0">
                          <a:solidFill>
                            <a:schemeClr val="dk1"/>
                          </a:solidFill>
                          <a:latin typeface="+mn-lt"/>
                          <a:ea typeface="+mn-ea"/>
                          <a:cs typeface="+mn-cs"/>
                        </a:rPr>
                        <a:t> 1989 (0.24)</a:t>
                      </a:r>
                    </a:p>
                    <a:p>
                      <a:pPr marL="0" algn="l" defTabSz="457200" rtl="0" eaLnBrk="1" latinLnBrk="0" hangingPunct="1"/>
                      <a:r>
                        <a:rPr lang="en-ZA" sz="1200" kern="1200" dirty="0" err="1" smtClean="0">
                          <a:solidFill>
                            <a:schemeClr val="dk1"/>
                          </a:solidFill>
                          <a:latin typeface="+mn-lt"/>
                          <a:ea typeface="+mn-ea"/>
                          <a:cs typeface="+mn-cs"/>
                        </a:rPr>
                        <a:t>Snieska</a:t>
                      </a:r>
                      <a:r>
                        <a:rPr lang="en-ZA" sz="1200" kern="1200" dirty="0" smtClean="0">
                          <a:solidFill>
                            <a:schemeClr val="dk1"/>
                          </a:solidFill>
                          <a:latin typeface="+mn-lt"/>
                          <a:ea typeface="+mn-ea"/>
                          <a:cs typeface="+mn-cs"/>
                        </a:rPr>
                        <a:t> &amp; </a:t>
                      </a:r>
                      <a:r>
                        <a:rPr lang="en-ZA" sz="1200" kern="1200" dirty="0" err="1" smtClean="0">
                          <a:solidFill>
                            <a:schemeClr val="dk1"/>
                          </a:solidFill>
                          <a:latin typeface="+mn-lt"/>
                          <a:ea typeface="+mn-ea"/>
                          <a:cs typeface="+mn-cs"/>
                        </a:rPr>
                        <a:t>Simkunaite</a:t>
                      </a:r>
                      <a:r>
                        <a:rPr lang="en-ZA" sz="1200" kern="1200" dirty="0" smtClean="0">
                          <a:solidFill>
                            <a:schemeClr val="dk1"/>
                          </a:solidFill>
                          <a:latin typeface="+mn-lt"/>
                          <a:ea typeface="+mn-ea"/>
                          <a:cs typeface="+mn-cs"/>
                        </a:rPr>
                        <a:t>, 2009 </a:t>
                      </a:r>
                      <a:r>
                        <a:rPr lang="en-ZA" sz="1200" kern="1200" dirty="0" err="1" smtClean="0">
                          <a:solidFill>
                            <a:schemeClr val="dk1"/>
                          </a:solidFill>
                          <a:effectLst/>
                          <a:latin typeface="+mn-lt"/>
                          <a:ea typeface="+mn-ea"/>
                          <a:cs typeface="+mn-cs"/>
                        </a:rPr>
                        <a:t>Fedderke</a:t>
                      </a:r>
                      <a:r>
                        <a:rPr lang="en-ZA" sz="1200" kern="1200" dirty="0" smtClean="0">
                          <a:solidFill>
                            <a:schemeClr val="dk1"/>
                          </a:solidFill>
                          <a:effectLst/>
                          <a:latin typeface="+mn-lt"/>
                          <a:ea typeface="+mn-ea"/>
                          <a:cs typeface="+mn-cs"/>
                        </a:rPr>
                        <a:t>, Perkins &amp;</a:t>
                      </a:r>
                      <a:r>
                        <a:rPr lang="en-ZA" sz="1200" kern="1200" baseline="0" dirty="0" smtClean="0">
                          <a:solidFill>
                            <a:schemeClr val="dk1"/>
                          </a:solidFill>
                          <a:effectLst/>
                          <a:latin typeface="+mn-lt"/>
                          <a:ea typeface="+mn-ea"/>
                          <a:cs typeface="+mn-cs"/>
                        </a:rPr>
                        <a:t> </a:t>
                      </a:r>
                      <a:r>
                        <a:rPr lang="en-ZA" sz="1200" kern="1200" dirty="0" err="1" smtClean="0">
                          <a:solidFill>
                            <a:schemeClr val="dk1"/>
                          </a:solidFill>
                          <a:effectLst/>
                          <a:latin typeface="+mn-lt"/>
                          <a:ea typeface="+mn-ea"/>
                          <a:cs typeface="+mn-cs"/>
                        </a:rPr>
                        <a:t>Luiz</a:t>
                      </a:r>
                      <a:r>
                        <a:rPr lang="en-ZA" sz="1200" kern="1200" dirty="0" smtClean="0">
                          <a:solidFill>
                            <a:schemeClr val="dk1"/>
                          </a:solidFill>
                          <a:effectLst/>
                          <a:latin typeface="+mn-lt"/>
                          <a:ea typeface="+mn-ea"/>
                          <a:cs typeface="+mn-cs"/>
                        </a:rPr>
                        <a:t> 2006 (0.15</a:t>
                      </a:r>
                      <a:r>
                        <a:rPr lang="en-ZA" sz="1200" kern="1200" baseline="0" dirty="0" smtClean="0">
                          <a:solidFill>
                            <a:schemeClr val="dk1"/>
                          </a:solidFill>
                          <a:effectLst/>
                          <a:latin typeface="+mn-lt"/>
                          <a:ea typeface="+mn-ea"/>
                          <a:cs typeface="+mn-cs"/>
                        </a:rPr>
                        <a:t> – 0.39)</a:t>
                      </a:r>
                      <a:endParaRPr lang="en-ZA" sz="1200" kern="1200" dirty="0" smtClean="0">
                        <a:solidFill>
                          <a:schemeClr val="dk1"/>
                        </a:solidFill>
                        <a:effectLst/>
                        <a:latin typeface="+mn-lt"/>
                        <a:ea typeface="+mn-ea"/>
                        <a:cs typeface="+mn-cs"/>
                      </a:endParaRPr>
                    </a:p>
                    <a:p>
                      <a:pPr marL="0" algn="l" defTabSz="457200" rtl="0" eaLnBrk="1" latinLnBrk="0" hangingPunct="1"/>
                      <a:r>
                        <a:rPr lang="en-ZA" sz="1200" kern="1200" dirty="0" smtClean="0">
                          <a:solidFill>
                            <a:schemeClr val="dk1"/>
                          </a:solidFill>
                          <a:effectLst/>
                          <a:latin typeface="+mn-lt"/>
                          <a:ea typeface="+mn-ea"/>
                          <a:cs typeface="+mn-cs"/>
                        </a:rPr>
                        <a:t>Rodrigues 2006 (0.08 – 0.14)</a:t>
                      </a:r>
                      <a:endParaRPr lang="en-ZA" sz="1200" kern="1200" dirty="0" smtClean="0">
                        <a:solidFill>
                          <a:schemeClr val="dk1"/>
                        </a:solidFill>
                        <a:latin typeface="+mn-lt"/>
                        <a:ea typeface="+mn-ea"/>
                        <a:cs typeface="+mn-cs"/>
                      </a:endParaRPr>
                    </a:p>
                    <a:p>
                      <a:pPr marL="0" algn="l" defTabSz="457200" rtl="0" eaLnBrk="1" latinLnBrk="0" hangingPunct="1"/>
                      <a:r>
                        <a:rPr lang="en-ZA" sz="1200" kern="1200" dirty="0" err="1" smtClean="0">
                          <a:solidFill>
                            <a:schemeClr val="dk1"/>
                          </a:solidFill>
                          <a:latin typeface="+mn-lt"/>
                          <a:ea typeface="+mn-ea"/>
                          <a:cs typeface="+mn-cs"/>
                        </a:rPr>
                        <a:t>Briceño-Garmendia</a:t>
                      </a:r>
                      <a:r>
                        <a:rPr lang="en-ZA" sz="1200" kern="1200" dirty="0" smtClean="0">
                          <a:solidFill>
                            <a:schemeClr val="dk1"/>
                          </a:solidFill>
                          <a:latin typeface="+mn-lt"/>
                          <a:ea typeface="+mn-ea"/>
                          <a:cs typeface="+mn-cs"/>
                        </a:rPr>
                        <a:t> &amp; Foster 2009 (0.14 – 1.12)</a:t>
                      </a:r>
                      <a:endParaRPr lang="en-ZA" sz="1200" kern="1200" dirty="0">
                        <a:solidFill>
                          <a:schemeClr val="dk1"/>
                        </a:solidFill>
                        <a:latin typeface="+mn-lt"/>
                        <a:ea typeface="+mn-ea"/>
                        <a:cs typeface="+mn-cs"/>
                      </a:endParaRPr>
                    </a:p>
                  </a:txBody>
                  <a:tcPr marL="91431" marR="91431" marT="45703" marB="45703">
                    <a:solidFill>
                      <a:schemeClr val="bg1">
                        <a:lumMod val="95000"/>
                      </a:schemeClr>
                    </a:solidFill>
                  </a:tcPr>
                </a:tc>
                <a:tc>
                  <a:txBody>
                    <a:bodyPr/>
                    <a:lstStyle/>
                    <a:p>
                      <a:endParaRPr lang="en-ZA" sz="1200" dirty="0"/>
                    </a:p>
                  </a:txBody>
                  <a:tcPr marL="91431" marR="91431" marT="45703" marB="45703">
                    <a:solidFill>
                      <a:schemeClr val="accent1">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t>0.14</a:t>
                      </a:r>
                      <a:r>
                        <a:rPr lang="en-ZA" sz="1200" baseline="0" dirty="0" smtClean="0"/>
                        <a:t> – 1.12</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baseline="0" dirty="0" smtClean="0"/>
                        <a:t>-</a:t>
                      </a:r>
                      <a:r>
                        <a:rPr lang="en-ZA" sz="1200" dirty="0" smtClean="0"/>
                        <a:t>0.17</a:t>
                      </a:r>
                      <a:r>
                        <a:rPr lang="en-ZA" sz="1200" baseline="0" dirty="0" smtClean="0"/>
                        <a:t> </a:t>
                      </a:r>
                      <a:r>
                        <a:rPr lang="en-ZA" sz="1200" dirty="0" smtClean="0"/>
                        <a:t>- 0.20</a:t>
                      </a:r>
                      <a:r>
                        <a:rPr lang="en-ZA" sz="1200" dirty="0" smtClean="0"/>
                        <a:t>*</a:t>
                      </a:r>
                      <a:endParaRPr lang="en-ZA" sz="1200" dirty="0"/>
                    </a:p>
                  </a:txBody>
                  <a:tcPr marL="91431" marR="91431" marT="45703" marB="45703"/>
                </a:tc>
                <a:tc>
                  <a:txBody>
                    <a:bodyPr/>
                    <a:lstStyle/>
                    <a:p>
                      <a:endParaRPr lang="en-ZA" sz="1200" dirty="0"/>
                    </a:p>
                  </a:txBody>
                  <a:tcPr marL="91431" marR="91431" marT="45703" marB="45703"/>
                </a:tc>
                <a:tc>
                  <a:txBody>
                    <a:bodyPr/>
                    <a:lstStyle/>
                    <a:p>
                      <a:r>
                        <a:rPr lang="en-ZA" sz="1200" dirty="0" smtClean="0"/>
                        <a:t>-0.53 – 1.22*</a:t>
                      </a:r>
                    </a:p>
                    <a:p>
                      <a:r>
                        <a:rPr lang="en-ZA" sz="1200" dirty="0" smtClean="0"/>
                        <a:t>-1.3 </a:t>
                      </a:r>
                    </a:p>
                    <a:p>
                      <a:r>
                        <a:rPr lang="en-ZA" sz="1200" dirty="0" smtClean="0"/>
                        <a:t>-3.9</a:t>
                      </a:r>
                    </a:p>
                    <a:p>
                      <a:r>
                        <a:rPr lang="en-ZA" sz="1200" dirty="0" smtClean="0"/>
                        <a:t>-1.37</a:t>
                      </a:r>
                      <a:endParaRPr lang="en-ZA" sz="1200" dirty="0"/>
                    </a:p>
                  </a:txBody>
                  <a:tcPr marL="91431" marR="91431" marT="45703" marB="45703"/>
                </a:tc>
                <a:tc>
                  <a:txBody>
                    <a:bodyPr/>
                    <a:lstStyle/>
                    <a:p>
                      <a:r>
                        <a:rPr lang="en-ZA" sz="1200" dirty="0" smtClean="0"/>
                        <a:t>0.09 – 0.25</a:t>
                      </a:r>
                    </a:p>
                    <a:p>
                      <a:r>
                        <a:rPr lang="en-ZA" sz="1200" dirty="0" smtClean="0"/>
                        <a:t>-</a:t>
                      </a:r>
                    </a:p>
                    <a:p>
                      <a:r>
                        <a:rPr lang="en-ZA" sz="1200" dirty="0" smtClean="0"/>
                        <a:t>0.5</a:t>
                      </a:r>
                      <a:endParaRPr lang="en-ZA" sz="1200" dirty="0"/>
                    </a:p>
                  </a:txBody>
                  <a:tcPr marL="91431" marR="91431" marT="45703" marB="45703"/>
                </a:tc>
              </a:tr>
              <a:tr h="822912">
                <a:tc vMerge="1">
                  <a:txBody>
                    <a:bodyPr/>
                    <a:lstStyle/>
                    <a:p>
                      <a:pPr rtl="0"/>
                      <a:endParaRPr lang="en-ZA" b="1" i="0" u="none" strike="noStrike" kern="1200" baseline="0" dirty="0" smtClean="0">
                        <a:solidFill>
                          <a:srgbClr val="FFFFFF"/>
                        </a:solidFill>
                        <a:latin typeface="Calibri"/>
                      </a:endParaRPr>
                    </a:p>
                  </a:txBody>
                  <a:tcPr>
                    <a:solidFill>
                      <a:schemeClr val="accent1"/>
                    </a:solidFill>
                  </a:tcPr>
                </a:tc>
                <a:tc>
                  <a:txBody>
                    <a:bodyPr/>
                    <a:lstStyle/>
                    <a:p>
                      <a:r>
                        <a:rPr lang="en-ZA" sz="1600" dirty="0" smtClean="0">
                          <a:latin typeface="Calibri" panose="020F0502020204030204" pitchFamily="34" charset="0"/>
                        </a:rPr>
                        <a:t>HHDINC</a:t>
                      </a:r>
                      <a:endParaRPr lang="en-ZA" sz="1600" dirty="0">
                        <a:latin typeface="Calibri" panose="020F0502020204030204" pitchFamily="34" charset="0"/>
                      </a:endParaRPr>
                    </a:p>
                  </a:txBody>
                  <a:tcPr marL="91431" marR="91431" marT="45703" marB="45703"/>
                </a:tc>
                <a:tc>
                  <a:txBody>
                    <a:bodyPr/>
                    <a:lstStyle/>
                    <a:p>
                      <a:r>
                        <a:rPr lang="en-ZA" sz="1200" kern="1200" dirty="0" err="1" smtClean="0">
                          <a:solidFill>
                            <a:schemeClr val="dk1"/>
                          </a:solidFill>
                          <a:effectLst/>
                          <a:latin typeface="+mn-lt"/>
                          <a:ea typeface="+mn-ea"/>
                          <a:cs typeface="+mn-cs"/>
                        </a:rPr>
                        <a:t>Komives</a:t>
                      </a:r>
                      <a:r>
                        <a:rPr lang="en-ZA" sz="1200" kern="1200" dirty="0" smtClean="0">
                          <a:solidFill>
                            <a:schemeClr val="dk1"/>
                          </a:solidFill>
                          <a:effectLst/>
                          <a:latin typeface="+mn-lt"/>
                          <a:ea typeface="+mn-ea"/>
                          <a:cs typeface="+mn-cs"/>
                        </a:rPr>
                        <a:t> et al. 2001</a:t>
                      </a:r>
                    </a:p>
                    <a:p>
                      <a:r>
                        <a:rPr lang="en-ZA" sz="1200" kern="1200" dirty="0" err="1" smtClean="0">
                          <a:solidFill>
                            <a:schemeClr val="dk1"/>
                          </a:solidFill>
                          <a:effectLst/>
                          <a:latin typeface="+mn-lt"/>
                          <a:ea typeface="+mn-ea"/>
                          <a:cs typeface="+mn-cs"/>
                        </a:rPr>
                        <a:t>Estache</a:t>
                      </a:r>
                      <a:r>
                        <a:rPr lang="en-ZA" sz="1200" kern="1200" dirty="0" smtClean="0">
                          <a:solidFill>
                            <a:schemeClr val="dk1"/>
                          </a:solidFill>
                          <a:effectLst/>
                          <a:latin typeface="+mn-lt"/>
                          <a:ea typeface="+mn-ea"/>
                          <a:cs typeface="+mn-cs"/>
                        </a:rPr>
                        <a:t> et al. 2002</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err="1" smtClean="0">
                          <a:solidFill>
                            <a:schemeClr val="dk1"/>
                          </a:solidFill>
                          <a:effectLst/>
                          <a:latin typeface="+mn-lt"/>
                          <a:ea typeface="+mn-ea"/>
                          <a:cs typeface="+mn-cs"/>
                        </a:rPr>
                        <a:t>Frühling</a:t>
                      </a:r>
                      <a:r>
                        <a:rPr lang="en-ZA" sz="1200" kern="1200" dirty="0" smtClean="0">
                          <a:solidFill>
                            <a:schemeClr val="dk1"/>
                          </a:solidFill>
                          <a:effectLst/>
                          <a:latin typeface="+mn-lt"/>
                          <a:ea typeface="+mn-ea"/>
                          <a:cs typeface="+mn-cs"/>
                        </a:rPr>
                        <a:t> 2010</a:t>
                      </a:r>
                    </a:p>
                    <a:p>
                      <a:r>
                        <a:rPr lang="en-ZA" sz="1200" kern="1200" dirty="0" err="1" smtClean="0">
                          <a:solidFill>
                            <a:schemeClr val="dk1"/>
                          </a:solidFill>
                          <a:effectLst/>
                          <a:latin typeface="+mn-lt"/>
                          <a:ea typeface="+mn-ea"/>
                          <a:cs typeface="+mn-cs"/>
                        </a:rPr>
                        <a:t>Brenneman</a:t>
                      </a:r>
                      <a:r>
                        <a:rPr lang="en-ZA" sz="1200" kern="1200" dirty="0" smtClean="0">
                          <a:solidFill>
                            <a:schemeClr val="dk1"/>
                          </a:solidFill>
                          <a:effectLst/>
                          <a:latin typeface="+mn-lt"/>
                          <a:ea typeface="+mn-ea"/>
                          <a:cs typeface="+mn-cs"/>
                        </a:rPr>
                        <a:t> &amp; Kerf 2002</a:t>
                      </a:r>
                      <a:endParaRPr lang="en-ZA" sz="1200" dirty="0"/>
                    </a:p>
                  </a:txBody>
                  <a:tcPr marL="91431" marR="91431" marT="45703" marB="4570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aseline="0" dirty="0" err="1" smtClean="0"/>
                        <a:t>Briceño-Garmendia</a:t>
                      </a:r>
                      <a:r>
                        <a:rPr lang="en-ZA" sz="1200" baseline="0" dirty="0" smtClean="0"/>
                        <a:t> et al. 2004</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t> </a:t>
                      </a:r>
                      <a:endParaRPr lang="en-ZA" sz="1200" dirty="0"/>
                    </a:p>
                  </a:txBody>
                  <a:tcPr marL="91431" marR="91431" marT="45703" marB="45703"/>
                </a:tc>
                <a:tc>
                  <a:txBody>
                    <a:bodyPr/>
                    <a:lstStyle/>
                    <a:p>
                      <a:endParaRPr lang="en-ZA" sz="1200" dirty="0"/>
                    </a:p>
                  </a:txBody>
                  <a:tcPr marL="91431" marR="91431" marT="45703" marB="45703">
                    <a:solidFill>
                      <a:schemeClr val="accent1">
                        <a:lumMod val="40000"/>
                        <a:lumOff val="60000"/>
                      </a:schemeClr>
                    </a:solidFill>
                  </a:tcPr>
                </a:tc>
                <a:tc>
                  <a:txBody>
                    <a:bodyPr/>
                    <a:lstStyle/>
                    <a:p>
                      <a:r>
                        <a:rPr lang="en-ZA" sz="1200" dirty="0" smtClean="0"/>
                        <a:t>0.5-0.6</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dirty="0" smtClean="0"/>
                    </a:p>
                    <a:p>
                      <a:endParaRPr lang="en-ZA" sz="1200" dirty="0"/>
                    </a:p>
                  </a:txBody>
                  <a:tcPr marL="91431" marR="91431" marT="45703" marB="45703"/>
                </a:tc>
                <a:tc>
                  <a:txBody>
                    <a:bodyPr/>
                    <a:lstStyle/>
                    <a:p>
                      <a:r>
                        <a:rPr lang="en-ZA" sz="1200" dirty="0" smtClean="0"/>
                        <a:t>-</a:t>
                      </a:r>
                    </a:p>
                    <a:p>
                      <a:r>
                        <a:rPr lang="en-ZA" sz="1200" dirty="0" smtClean="0"/>
                        <a:t>- 0.5</a:t>
                      </a:r>
                      <a:endParaRPr lang="en-ZA" sz="1200" dirty="0" smtClean="0"/>
                    </a:p>
                  </a:txBody>
                  <a:tcPr marL="91431" marR="91431" marT="45703" marB="45703"/>
                </a:tc>
                <a:tc>
                  <a:txBody>
                    <a:bodyPr/>
                    <a:lstStyle/>
                    <a:p>
                      <a:endParaRPr lang="en-ZA" sz="1200" dirty="0"/>
                    </a:p>
                  </a:txBody>
                  <a:tcPr marL="91431" marR="91431" marT="45703" marB="45703"/>
                </a:tc>
              </a:tr>
              <a:tr h="685993">
                <a:tc vMerge="1">
                  <a:txBody>
                    <a:bodyPr/>
                    <a:lstStyle/>
                    <a:p>
                      <a:pPr rtl="0"/>
                      <a:endParaRPr lang="en-ZA" b="1" i="0" u="none" strike="noStrike" kern="1200" baseline="0" dirty="0" smtClean="0">
                        <a:solidFill>
                          <a:srgbClr val="FFFFFF"/>
                        </a:solidFill>
                        <a:latin typeface="Calibri"/>
                      </a:endParaRPr>
                    </a:p>
                  </a:txBody>
                  <a:tcPr>
                    <a:solidFill>
                      <a:schemeClr val="accent1"/>
                    </a:solidFill>
                  </a:tcPr>
                </a:tc>
                <a:tc>
                  <a:txBody>
                    <a:bodyPr/>
                    <a:lstStyle/>
                    <a:p>
                      <a:r>
                        <a:rPr lang="en-ZA" sz="1600" dirty="0" smtClean="0">
                          <a:latin typeface="Calibri" panose="020F0502020204030204" pitchFamily="34" charset="0"/>
                        </a:rPr>
                        <a:t>HDI</a:t>
                      </a:r>
                      <a:endParaRPr lang="en-ZA" sz="1600" dirty="0">
                        <a:latin typeface="Calibri" panose="020F0502020204030204" pitchFamily="34" charset="0"/>
                      </a:endParaRPr>
                    </a:p>
                  </a:txBody>
                  <a:tcPr marL="91431" marR="91431" marT="45703" marB="45703"/>
                </a:tc>
                <a:tc>
                  <a:txBody>
                    <a:bodyPr/>
                    <a:lstStyle/>
                    <a:p>
                      <a:r>
                        <a:rPr lang="en-ZA" sz="1200" dirty="0" err="1" smtClean="0">
                          <a:solidFill>
                            <a:schemeClr val="tx1"/>
                          </a:solidFill>
                        </a:rPr>
                        <a:t>Brenneman</a:t>
                      </a:r>
                      <a:r>
                        <a:rPr lang="en-ZA" sz="1200" dirty="0" smtClean="0">
                          <a:solidFill>
                            <a:schemeClr val="tx1"/>
                          </a:solidFill>
                        </a:rPr>
                        <a:t> &amp; Kerf 2002</a:t>
                      </a:r>
                    </a:p>
                    <a:p>
                      <a:r>
                        <a:rPr lang="en-ZA" sz="1200" kern="1200" dirty="0" smtClean="0">
                          <a:solidFill>
                            <a:schemeClr val="dk1"/>
                          </a:solidFill>
                          <a:effectLst/>
                          <a:latin typeface="+mn-lt"/>
                          <a:ea typeface="+mn-ea"/>
                          <a:cs typeface="+mn-cs"/>
                        </a:rPr>
                        <a:t>Calderon &amp;</a:t>
                      </a:r>
                      <a:r>
                        <a:rPr lang="en-ZA" sz="1200" kern="1200" baseline="0" dirty="0" smtClean="0">
                          <a:solidFill>
                            <a:schemeClr val="dk1"/>
                          </a:solidFill>
                          <a:effectLst/>
                          <a:latin typeface="+mn-lt"/>
                          <a:ea typeface="+mn-ea"/>
                          <a:cs typeface="+mn-cs"/>
                        </a:rPr>
                        <a:t> </a:t>
                      </a:r>
                      <a:r>
                        <a:rPr lang="en-ZA" sz="1200" kern="1200" dirty="0" err="1" smtClean="0">
                          <a:solidFill>
                            <a:schemeClr val="dk1"/>
                          </a:solidFill>
                          <a:effectLst/>
                          <a:latin typeface="+mn-lt"/>
                          <a:ea typeface="+mn-ea"/>
                          <a:cs typeface="+mn-cs"/>
                        </a:rPr>
                        <a:t>Serven</a:t>
                      </a:r>
                      <a:r>
                        <a:rPr lang="en-ZA" sz="1200" kern="1200" dirty="0" smtClean="0">
                          <a:solidFill>
                            <a:schemeClr val="dk1"/>
                          </a:solidFill>
                          <a:effectLst/>
                          <a:latin typeface="+mn-lt"/>
                          <a:ea typeface="+mn-ea"/>
                          <a:cs typeface="+mn-cs"/>
                        </a:rPr>
                        <a:t> 2004</a:t>
                      </a:r>
                    </a:p>
                    <a:p>
                      <a:r>
                        <a:rPr lang="en-ZA" sz="1200" dirty="0" err="1" smtClean="0"/>
                        <a:t>Kusharjanto</a:t>
                      </a:r>
                      <a:r>
                        <a:rPr lang="en-ZA" sz="1200" baseline="0" dirty="0" smtClean="0"/>
                        <a:t> &amp; Kim 2011</a:t>
                      </a:r>
                      <a:endParaRPr lang="en-ZA" sz="1200" dirty="0">
                        <a:solidFill>
                          <a:schemeClr val="tx1"/>
                        </a:solidFill>
                      </a:endParaRPr>
                    </a:p>
                  </a:txBody>
                  <a:tcPr marL="91431" marR="91431" marT="45703" marB="45703"/>
                </a:tc>
                <a:tc>
                  <a:txBody>
                    <a:bodyPr/>
                    <a:lstStyle/>
                    <a:p>
                      <a:endParaRPr lang="en-ZA" sz="1200" dirty="0">
                        <a:solidFill>
                          <a:schemeClr val="tx1"/>
                        </a:solidFill>
                      </a:endParaRPr>
                    </a:p>
                  </a:txBody>
                  <a:tcPr marL="91431" marR="91431" marT="45703" marB="45703"/>
                </a:tc>
                <a:tc>
                  <a:txBody>
                    <a:bodyPr/>
                    <a:lstStyle/>
                    <a:p>
                      <a:r>
                        <a:rPr lang="en-ZA" sz="1200" b="0" i="0" u="none" strike="noStrike" kern="1200" baseline="0" dirty="0" err="1" smtClean="0">
                          <a:solidFill>
                            <a:schemeClr val="tx1"/>
                          </a:solidFill>
                          <a:latin typeface="+mn-lt"/>
                          <a:ea typeface="ＭＳ Ｐゴシック" pitchFamily="26" charset="-128"/>
                          <a:cs typeface="ＭＳ Ｐゴシック" pitchFamily="26" charset="-128"/>
                        </a:rPr>
                        <a:t>Viscussi</a:t>
                      </a:r>
                      <a:r>
                        <a:rPr lang="en-ZA" sz="1200" b="0" i="0" u="none" strike="noStrike" kern="1200" baseline="0" dirty="0" smtClean="0">
                          <a:solidFill>
                            <a:schemeClr val="tx1"/>
                          </a:solidFill>
                          <a:latin typeface="+mn-lt"/>
                          <a:ea typeface="ＭＳ Ｐゴシック" pitchFamily="26" charset="-128"/>
                          <a:cs typeface="ＭＳ Ｐゴシック" pitchFamily="26" charset="-128"/>
                        </a:rPr>
                        <a:t> &amp; </a:t>
                      </a:r>
                      <a:r>
                        <a:rPr lang="en-ZA" sz="1200" b="0" i="0" u="none" strike="noStrike" kern="1200" baseline="0" dirty="0" err="1" smtClean="0">
                          <a:solidFill>
                            <a:schemeClr val="tx1"/>
                          </a:solidFill>
                          <a:latin typeface="+mn-lt"/>
                          <a:ea typeface="ＭＳ Ｐゴシック" pitchFamily="26" charset="-128"/>
                          <a:cs typeface="ＭＳ Ｐゴシック" pitchFamily="26" charset="-128"/>
                        </a:rPr>
                        <a:t>Aldy</a:t>
                      </a:r>
                      <a:r>
                        <a:rPr lang="en-ZA" sz="1200" b="0" i="0" u="none" strike="noStrike" kern="1200" baseline="0" dirty="0" smtClean="0">
                          <a:solidFill>
                            <a:schemeClr val="tx1"/>
                          </a:solidFill>
                          <a:latin typeface="+mn-lt"/>
                          <a:ea typeface="ＭＳ Ｐゴシック" pitchFamily="26" charset="-128"/>
                          <a:cs typeface="ＭＳ Ｐゴシック" pitchFamily="26" charset="-128"/>
                        </a:rPr>
                        <a:t> 2003</a:t>
                      </a:r>
                    </a:p>
                    <a:p>
                      <a:r>
                        <a:rPr lang="en-ZA" sz="1200" dirty="0" err="1" smtClean="0"/>
                        <a:t>Ravallion</a:t>
                      </a:r>
                      <a:r>
                        <a:rPr lang="en-ZA" sz="1200" dirty="0" smtClean="0"/>
                        <a:t> 2010</a:t>
                      </a:r>
                      <a:endParaRPr lang="en-ZA" sz="1200" dirty="0"/>
                    </a:p>
                  </a:txBody>
                  <a:tcPr marL="91431" marR="91431" marT="45703" marB="45703"/>
                </a:tc>
                <a:tc>
                  <a:txBody>
                    <a:bodyPr/>
                    <a:lstStyle/>
                    <a:p>
                      <a:endParaRPr lang="en-ZA" sz="1200" dirty="0"/>
                    </a:p>
                  </a:txBody>
                  <a:tcPr marL="91431" marR="91431" marT="45703" marB="45703">
                    <a:solidFill>
                      <a:schemeClr val="accent1">
                        <a:lumMod val="40000"/>
                        <a:lumOff val="60000"/>
                      </a:schemeClr>
                    </a:solidFill>
                  </a:tcPr>
                </a:tc>
                <a:tc>
                  <a:txBody>
                    <a:bodyPr/>
                    <a:lstStyle/>
                    <a:p>
                      <a:endParaRPr lang="en-ZA" sz="1200" dirty="0"/>
                    </a:p>
                  </a:txBody>
                  <a:tcPr marL="91431" marR="91431" marT="45703" marB="45703"/>
                </a:tc>
                <a:tc>
                  <a:txBody>
                    <a:bodyPr/>
                    <a:lstStyle/>
                    <a:p>
                      <a:endParaRPr lang="en-ZA" sz="1200" dirty="0"/>
                    </a:p>
                  </a:txBody>
                  <a:tcPr marL="91431" marR="91431" marT="45703" marB="45703"/>
                </a:tc>
              </a:tr>
              <a:tr h="1371541">
                <a:tc vMerge="1">
                  <a:txBody>
                    <a:bodyPr/>
                    <a:lstStyle/>
                    <a:p>
                      <a:pPr rtl="0"/>
                      <a:endParaRPr lang="en-ZA" b="1" i="0" u="none" strike="noStrike" kern="1200" baseline="0" dirty="0" smtClean="0">
                        <a:solidFill>
                          <a:srgbClr val="FFFFFF"/>
                        </a:solidFill>
                        <a:latin typeface="Calibri"/>
                      </a:endParaRPr>
                    </a:p>
                  </a:txBody>
                  <a:tcPr>
                    <a:solidFill>
                      <a:schemeClr val="accent1"/>
                    </a:solidFill>
                  </a:tcPr>
                </a:tc>
                <a:tc>
                  <a:txBody>
                    <a:bodyPr/>
                    <a:lstStyle/>
                    <a:p>
                      <a:r>
                        <a:rPr lang="en-ZA" sz="1600" dirty="0" smtClean="0">
                          <a:latin typeface="Calibri" panose="020F0502020204030204" pitchFamily="34" charset="0"/>
                        </a:rPr>
                        <a:t>PERPOV</a:t>
                      </a:r>
                    </a:p>
                  </a:txBody>
                  <a:tcPr marL="91431" marR="91431" marT="45703" marB="45703"/>
                </a:tc>
                <a:tc>
                  <a:txBody>
                    <a:bodyPr/>
                    <a:lstStyle/>
                    <a:p>
                      <a:r>
                        <a:rPr lang="en-ZA" sz="1200" dirty="0" err="1" smtClean="0"/>
                        <a:t>Calderón</a:t>
                      </a:r>
                      <a:r>
                        <a:rPr lang="en-ZA" sz="1200" dirty="0" smtClean="0"/>
                        <a:t> &amp; </a:t>
                      </a:r>
                      <a:r>
                        <a:rPr lang="en-ZA" sz="1200" dirty="0" err="1" smtClean="0"/>
                        <a:t>Servén</a:t>
                      </a:r>
                      <a:r>
                        <a:rPr lang="en-ZA" sz="1200" dirty="0" smtClean="0"/>
                        <a:t>  2008</a:t>
                      </a:r>
                    </a:p>
                    <a:p>
                      <a:r>
                        <a:rPr lang="en-ZA" sz="1200" dirty="0" err="1" smtClean="0"/>
                        <a:t>Bogetic</a:t>
                      </a:r>
                      <a:r>
                        <a:rPr lang="en-ZA" sz="1200" dirty="0" smtClean="0"/>
                        <a:t> &amp; </a:t>
                      </a:r>
                      <a:r>
                        <a:rPr lang="en-ZA" sz="1200" dirty="0" err="1" smtClean="0"/>
                        <a:t>Fedderke</a:t>
                      </a:r>
                      <a:r>
                        <a:rPr lang="en-ZA" sz="1200" dirty="0" smtClean="0"/>
                        <a:t>, 2005</a:t>
                      </a:r>
                    </a:p>
                    <a:p>
                      <a:r>
                        <a:rPr lang="en-ZA" sz="1200" kern="1200" dirty="0" smtClean="0">
                          <a:solidFill>
                            <a:schemeClr val="dk1"/>
                          </a:solidFill>
                          <a:effectLst/>
                          <a:latin typeface="+mn-lt"/>
                          <a:ea typeface="+mn-ea"/>
                          <a:cs typeface="+mn-cs"/>
                        </a:rPr>
                        <a:t>De la </a:t>
                      </a:r>
                      <a:r>
                        <a:rPr lang="en-ZA" sz="1200" kern="1200" dirty="0" err="1" smtClean="0">
                          <a:solidFill>
                            <a:schemeClr val="dk1"/>
                          </a:solidFill>
                          <a:effectLst/>
                          <a:latin typeface="+mn-lt"/>
                          <a:ea typeface="+mn-ea"/>
                          <a:cs typeface="+mn-cs"/>
                        </a:rPr>
                        <a:t>Fuente</a:t>
                      </a:r>
                      <a:r>
                        <a:rPr lang="en-ZA" sz="1200" kern="1200" dirty="0" smtClean="0">
                          <a:solidFill>
                            <a:schemeClr val="dk1"/>
                          </a:solidFill>
                          <a:effectLst/>
                          <a:latin typeface="+mn-lt"/>
                          <a:ea typeface="+mn-ea"/>
                          <a:cs typeface="+mn-cs"/>
                        </a:rPr>
                        <a:t> &amp; </a:t>
                      </a:r>
                      <a:r>
                        <a:rPr lang="en-ZA" sz="1200" kern="1200" dirty="0" err="1" smtClean="0">
                          <a:solidFill>
                            <a:schemeClr val="dk1"/>
                          </a:solidFill>
                          <a:effectLst/>
                          <a:latin typeface="+mn-lt"/>
                          <a:ea typeface="+mn-ea"/>
                          <a:cs typeface="+mn-cs"/>
                        </a:rPr>
                        <a:t>Estache</a:t>
                      </a:r>
                      <a:r>
                        <a:rPr lang="en-ZA" sz="1200" kern="1200" dirty="0" smtClean="0">
                          <a:solidFill>
                            <a:schemeClr val="dk1"/>
                          </a:solidFill>
                          <a:effectLst/>
                          <a:latin typeface="+mn-lt"/>
                          <a:ea typeface="+mn-ea"/>
                          <a:cs typeface="+mn-cs"/>
                        </a:rPr>
                        <a:t> 2004</a:t>
                      </a:r>
                    </a:p>
                    <a:p>
                      <a:r>
                        <a:rPr lang="en-ZA" sz="1200" dirty="0" err="1" smtClean="0"/>
                        <a:t>Jalilian</a:t>
                      </a:r>
                      <a:r>
                        <a:rPr lang="en-ZA" sz="1200" dirty="0" smtClean="0"/>
                        <a:t> &amp; Weiss 2004 (0.35</a:t>
                      </a:r>
                      <a:r>
                        <a:rPr lang="en-ZA" sz="1200" baseline="0" dirty="0" smtClean="0"/>
                        <a:t> – 0.52)</a:t>
                      </a:r>
                      <a:endParaRPr lang="en-ZA" sz="1200" dirty="0"/>
                    </a:p>
                  </a:txBody>
                  <a:tcPr marL="91431" marR="91431" marT="45703" marB="4570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t>Ram 2006</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err="1" smtClean="0"/>
                        <a:t>Bhorat</a:t>
                      </a:r>
                      <a:r>
                        <a:rPr lang="en-ZA" sz="1200" dirty="0" smtClean="0"/>
                        <a:t> &amp; v/d </a:t>
                      </a:r>
                      <a:r>
                        <a:rPr lang="en-ZA" sz="1200" dirty="0" err="1" smtClean="0"/>
                        <a:t>Westhuizen</a:t>
                      </a:r>
                      <a:r>
                        <a:rPr lang="en-ZA" sz="1200" dirty="0" smtClean="0"/>
                        <a:t>  2005</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baseline="0" dirty="0" smtClean="0"/>
                        <a:t>Lopez 2003</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err="1" smtClean="0"/>
                        <a:t>Miranti</a:t>
                      </a:r>
                      <a:r>
                        <a:rPr lang="en-ZA" sz="1200" dirty="0" smtClean="0"/>
                        <a:t>,</a:t>
                      </a:r>
                      <a:r>
                        <a:rPr lang="en-ZA" sz="1200" baseline="0" dirty="0" smtClean="0"/>
                        <a:t> et al</a:t>
                      </a:r>
                      <a:r>
                        <a:rPr lang="en-ZA" sz="1200" dirty="0" smtClean="0"/>
                        <a:t> 2013</a:t>
                      </a:r>
                      <a:endParaRPr lang="en-ZA" sz="1200" dirty="0"/>
                    </a:p>
                  </a:txBody>
                  <a:tcPr marL="91431" marR="91431" marT="45703" marB="4570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err="1" smtClean="0"/>
                        <a:t>Estache</a:t>
                      </a:r>
                      <a:r>
                        <a:rPr lang="en-ZA" sz="1200" dirty="0" smtClean="0"/>
                        <a:t> 2002</a:t>
                      </a:r>
                    </a:p>
                    <a:p>
                      <a:r>
                        <a:rPr lang="en-ZA" sz="1200" kern="1200" dirty="0" smtClean="0">
                          <a:solidFill>
                            <a:schemeClr val="dk1"/>
                          </a:solidFill>
                          <a:effectLst/>
                          <a:latin typeface="+mn-lt"/>
                          <a:ea typeface="+mn-ea"/>
                          <a:cs typeface="+mn-cs"/>
                        </a:rPr>
                        <a:t>Sanchez &amp; </a:t>
                      </a:r>
                      <a:r>
                        <a:rPr lang="en-ZA" sz="1200" kern="1200" dirty="0" err="1" smtClean="0">
                          <a:solidFill>
                            <a:schemeClr val="dk1"/>
                          </a:solidFill>
                          <a:effectLst/>
                          <a:latin typeface="+mn-lt"/>
                          <a:ea typeface="+mn-ea"/>
                          <a:cs typeface="+mn-cs"/>
                        </a:rPr>
                        <a:t>Sbrana</a:t>
                      </a:r>
                      <a:r>
                        <a:rPr lang="en-ZA" sz="1200" kern="1200" dirty="0" smtClean="0">
                          <a:solidFill>
                            <a:schemeClr val="dk1"/>
                          </a:solidFill>
                          <a:effectLst/>
                          <a:latin typeface="+mn-lt"/>
                          <a:ea typeface="+mn-ea"/>
                          <a:cs typeface="+mn-cs"/>
                        </a:rPr>
                        <a:t> 2009</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err="1" smtClean="0">
                          <a:solidFill>
                            <a:schemeClr val="dk1"/>
                          </a:solidFill>
                          <a:effectLst/>
                          <a:latin typeface="+mn-lt"/>
                          <a:ea typeface="+mn-ea"/>
                          <a:cs typeface="+mn-cs"/>
                        </a:rPr>
                        <a:t>Seethepalli</a:t>
                      </a:r>
                      <a:r>
                        <a:rPr lang="en-ZA" sz="1200" kern="1200" dirty="0" smtClean="0">
                          <a:solidFill>
                            <a:schemeClr val="dk1"/>
                          </a:solidFill>
                          <a:effectLst/>
                          <a:latin typeface="+mn-lt"/>
                          <a:ea typeface="+mn-ea"/>
                          <a:cs typeface="+mn-cs"/>
                        </a:rPr>
                        <a:t> et al. 2008</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err="1" smtClean="0"/>
                        <a:t>Radhakrishna</a:t>
                      </a:r>
                      <a:r>
                        <a:rPr lang="en-ZA" sz="1200" dirty="0" smtClean="0"/>
                        <a:t> &amp; Panda 2006</a:t>
                      </a:r>
                      <a:endParaRPr lang="en-ZA" sz="1200" dirty="0"/>
                    </a:p>
                  </a:txBody>
                  <a:tcPr marL="91431" marR="91431" marT="45703" marB="45703"/>
                </a:tc>
                <a:tc>
                  <a:txBody>
                    <a:bodyPr/>
                    <a:lstStyle/>
                    <a:p>
                      <a:endParaRPr lang="en-ZA" sz="1200" dirty="0"/>
                    </a:p>
                  </a:txBody>
                  <a:tcPr marL="91431" marR="91431" marT="45703" marB="45703"/>
                </a:tc>
                <a:tc>
                  <a:txBody>
                    <a:bodyPr/>
                    <a:lstStyle/>
                    <a:p>
                      <a:endParaRPr lang="en-ZA" sz="1200" dirty="0"/>
                    </a:p>
                  </a:txBody>
                  <a:tcPr marL="91431" marR="91431" marT="45703" marB="45703">
                    <a:solidFill>
                      <a:schemeClr val="accent1">
                        <a:lumMod val="40000"/>
                        <a:lumOff val="60000"/>
                      </a:schemeClr>
                    </a:solidFill>
                  </a:tcPr>
                </a:tc>
                <a:tc>
                  <a:txBody>
                    <a:bodyPr/>
                    <a:lstStyle/>
                    <a:p>
                      <a:r>
                        <a:rPr lang="en-ZA" sz="1200" dirty="0" smtClean="0"/>
                        <a:t>0.14 &amp; 0.16% point </a:t>
                      </a:r>
                      <a:r>
                        <a:rPr lang="en-ZA" sz="1200" dirty="0" err="1" smtClean="0"/>
                        <a:t>decr</a:t>
                      </a:r>
                      <a:r>
                        <a:rPr lang="en-ZA" sz="1200" dirty="0" smtClean="0"/>
                        <a:t> in </a:t>
                      </a:r>
                      <a:r>
                        <a:rPr lang="en-ZA" sz="1200" dirty="0" err="1" smtClean="0"/>
                        <a:t>pov</a:t>
                      </a:r>
                      <a:r>
                        <a:rPr lang="en-ZA" sz="1200" dirty="0" smtClean="0"/>
                        <a:t> in urban &amp; rural areas</a:t>
                      </a:r>
                      <a:endParaRPr lang="en-ZA" sz="1200" dirty="0"/>
                    </a:p>
                  </a:txBody>
                  <a:tcPr marL="91431" marR="91431" marT="45703" marB="45703"/>
                </a:tc>
              </a:tr>
              <a:tr h="1188665">
                <a:tc vMerge="1">
                  <a:txBody>
                    <a:bodyPr/>
                    <a:lstStyle/>
                    <a:p>
                      <a:pPr rtl="0"/>
                      <a:endParaRPr lang="en-ZA" b="1" i="0" u="none" strike="noStrike" kern="1200" baseline="0" dirty="0" smtClean="0">
                        <a:solidFill>
                          <a:srgbClr val="FFFFFF"/>
                        </a:solidFill>
                        <a:latin typeface="Calibri"/>
                      </a:endParaRPr>
                    </a:p>
                  </a:txBody>
                  <a:tcPr>
                    <a:solidFill>
                      <a:schemeClr val="accent1"/>
                    </a:solidFill>
                  </a:tcPr>
                </a:tc>
                <a:tc>
                  <a:txBody>
                    <a:bodyPr/>
                    <a:lstStyle/>
                    <a:p>
                      <a:r>
                        <a:rPr lang="en-ZA" sz="1600" dirty="0" smtClean="0">
                          <a:latin typeface="Calibri" panose="020F0502020204030204" pitchFamily="34" charset="0"/>
                        </a:rPr>
                        <a:t>PERLIT</a:t>
                      </a:r>
                      <a:endParaRPr lang="en-ZA" sz="1600" dirty="0">
                        <a:latin typeface="Calibri" panose="020F0502020204030204" pitchFamily="34" charset="0"/>
                      </a:endParaRPr>
                    </a:p>
                  </a:txBody>
                  <a:tcPr marL="91431" marR="91431" marT="45703" marB="45703"/>
                </a:tc>
                <a:tc>
                  <a:txBody>
                    <a:bodyPr/>
                    <a:lstStyle/>
                    <a:p>
                      <a:r>
                        <a:rPr lang="en-ZA" sz="1200" dirty="0" smtClean="0"/>
                        <a:t>Calderon &amp; </a:t>
                      </a:r>
                      <a:r>
                        <a:rPr lang="en-ZA" sz="1200" dirty="0" err="1" smtClean="0"/>
                        <a:t>Serven</a:t>
                      </a:r>
                      <a:r>
                        <a:rPr lang="en-ZA" sz="1200" baseline="0" dirty="0" smtClean="0"/>
                        <a:t> </a:t>
                      </a:r>
                      <a:r>
                        <a:rPr lang="en-ZA" sz="1200" dirty="0" smtClean="0"/>
                        <a:t>2004</a:t>
                      </a:r>
                    </a:p>
                    <a:p>
                      <a:r>
                        <a:rPr lang="en-ZA" sz="1200" kern="1200" dirty="0" err="1" smtClean="0">
                          <a:solidFill>
                            <a:schemeClr val="dk1"/>
                          </a:solidFill>
                          <a:effectLst/>
                          <a:latin typeface="+mn-lt"/>
                          <a:ea typeface="+mn-ea"/>
                          <a:cs typeface="+mn-cs"/>
                        </a:rPr>
                        <a:t>Leipziger</a:t>
                      </a:r>
                      <a:r>
                        <a:rPr lang="en-ZA" sz="1200" kern="1200" dirty="0" smtClean="0">
                          <a:solidFill>
                            <a:schemeClr val="dk1"/>
                          </a:solidFill>
                          <a:effectLst/>
                          <a:latin typeface="+mn-lt"/>
                          <a:ea typeface="+mn-ea"/>
                          <a:cs typeface="+mn-cs"/>
                        </a:rPr>
                        <a:t> et al. 2003</a:t>
                      </a:r>
                    </a:p>
                    <a:p>
                      <a:r>
                        <a:rPr lang="en-ZA" sz="1200" kern="1200" dirty="0" smtClean="0">
                          <a:solidFill>
                            <a:schemeClr val="dk1"/>
                          </a:solidFill>
                          <a:effectLst/>
                          <a:latin typeface="+mn-lt"/>
                          <a:ea typeface="+mn-ea"/>
                          <a:cs typeface="+mn-cs"/>
                        </a:rPr>
                        <a:t>Bond 1998</a:t>
                      </a:r>
                      <a:endParaRPr lang="en-ZA" sz="1200" dirty="0"/>
                    </a:p>
                  </a:txBody>
                  <a:tcPr marL="91431" marR="91431" marT="45703" marB="45703"/>
                </a:tc>
                <a:tc>
                  <a:txBody>
                    <a:bodyPr/>
                    <a:lstStyle/>
                    <a:p>
                      <a:r>
                        <a:rPr lang="en-ZA" sz="1200" kern="1200" dirty="0" err="1" smtClean="0">
                          <a:solidFill>
                            <a:schemeClr val="dk1"/>
                          </a:solidFill>
                          <a:effectLst/>
                          <a:latin typeface="+mn-lt"/>
                          <a:ea typeface="+mn-ea"/>
                          <a:cs typeface="+mn-cs"/>
                        </a:rPr>
                        <a:t>Sadequl</a:t>
                      </a:r>
                      <a:r>
                        <a:rPr lang="en-ZA" sz="1200" kern="1200" dirty="0" smtClean="0">
                          <a:solidFill>
                            <a:schemeClr val="dk1"/>
                          </a:solidFill>
                          <a:effectLst/>
                          <a:latin typeface="+mn-lt"/>
                          <a:ea typeface="+mn-ea"/>
                          <a:cs typeface="+mn-cs"/>
                        </a:rPr>
                        <a:t> 2013</a:t>
                      </a:r>
                    </a:p>
                    <a:p>
                      <a:r>
                        <a:rPr lang="en-ZA" sz="1200" kern="1200" dirty="0" smtClean="0">
                          <a:solidFill>
                            <a:schemeClr val="dk1"/>
                          </a:solidFill>
                          <a:effectLst/>
                          <a:latin typeface="+mn-lt"/>
                          <a:ea typeface="+mn-ea"/>
                          <a:cs typeface="+mn-cs"/>
                        </a:rPr>
                        <a:t>Sanchez &amp;</a:t>
                      </a:r>
                      <a:r>
                        <a:rPr lang="en-ZA" sz="1200" kern="1200" baseline="0" dirty="0" smtClean="0">
                          <a:solidFill>
                            <a:schemeClr val="dk1"/>
                          </a:solidFill>
                          <a:effectLst/>
                          <a:latin typeface="+mn-lt"/>
                          <a:ea typeface="+mn-ea"/>
                          <a:cs typeface="+mn-cs"/>
                        </a:rPr>
                        <a:t> </a:t>
                      </a:r>
                      <a:r>
                        <a:rPr lang="en-ZA" sz="1200" kern="1200" dirty="0" err="1" smtClean="0">
                          <a:solidFill>
                            <a:schemeClr val="dk1"/>
                          </a:solidFill>
                          <a:effectLst/>
                          <a:latin typeface="+mn-lt"/>
                          <a:ea typeface="+mn-ea"/>
                          <a:cs typeface="+mn-cs"/>
                        </a:rPr>
                        <a:t>Sbrana</a:t>
                      </a:r>
                      <a:r>
                        <a:rPr lang="en-ZA" sz="1200" kern="1200" dirty="0" smtClean="0">
                          <a:solidFill>
                            <a:schemeClr val="dk1"/>
                          </a:solidFill>
                          <a:effectLst/>
                          <a:latin typeface="+mn-lt"/>
                          <a:ea typeface="+mn-ea"/>
                          <a:cs typeface="+mn-cs"/>
                        </a:rPr>
                        <a:t> 2009</a:t>
                      </a:r>
                    </a:p>
                    <a:p>
                      <a:r>
                        <a:rPr lang="fr-FR" sz="1200" dirty="0" err="1" smtClean="0"/>
                        <a:t>Coulombe</a:t>
                      </a:r>
                      <a:r>
                        <a:rPr lang="fr-FR" sz="1200" dirty="0" smtClean="0"/>
                        <a:t>, Tremblay, &amp; Marchand 2004</a:t>
                      </a:r>
                      <a:endParaRPr lang="en-ZA" sz="1200" dirty="0"/>
                    </a:p>
                  </a:txBody>
                  <a:tcPr marL="91431" marR="91431" marT="45703" marB="45703"/>
                </a:tc>
                <a:tc>
                  <a:txBody>
                    <a:bodyPr/>
                    <a:lstStyle/>
                    <a:p>
                      <a:r>
                        <a:rPr lang="en-ZA" sz="1200" kern="1200" dirty="0" err="1" smtClean="0">
                          <a:solidFill>
                            <a:schemeClr val="dk1"/>
                          </a:solidFill>
                          <a:effectLst/>
                          <a:latin typeface="+mn-lt"/>
                          <a:ea typeface="+mn-ea"/>
                          <a:cs typeface="+mn-cs"/>
                        </a:rPr>
                        <a:t>Estache</a:t>
                      </a:r>
                      <a:r>
                        <a:rPr lang="en-ZA" sz="1200" kern="1200" dirty="0" smtClean="0">
                          <a:solidFill>
                            <a:schemeClr val="dk1"/>
                          </a:solidFill>
                          <a:effectLst/>
                          <a:latin typeface="+mn-lt"/>
                          <a:ea typeface="+mn-ea"/>
                          <a:cs typeface="+mn-cs"/>
                        </a:rPr>
                        <a:t> et al 2002</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err="1" smtClean="0">
                          <a:solidFill>
                            <a:schemeClr val="dk1"/>
                          </a:solidFill>
                          <a:effectLst/>
                          <a:latin typeface="+mn-lt"/>
                          <a:ea typeface="+mn-ea"/>
                          <a:cs typeface="+mn-cs"/>
                        </a:rPr>
                        <a:t>Alesina</a:t>
                      </a:r>
                      <a:r>
                        <a:rPr lang="en-ZA" sz="1200" kern="1200" dirty="0" smtClean="0">
                          <a:solidFill>
                            <a:schemeClr val="dk1"/>
                          </a:solidFill>
                          <a:effectLst/>
                          <a:latin typeface="+mn-lt"/>
                          <a:ea typeface="+mn-ea"/>
                          <a:cs typeface="+mn-cs"/>
                        </a:rPr>
                        <a:t> &amp; </a:t>
                      </a:r>
                      <a:r>
                        <a:rPr lang="en-ZA" sz="1200" kern="1200" dirty="0" err="1" smtClean="0">
                          <a:solidFill>
                            <a:schemeClr val="dk1"/>
                          </a:solidFill>
                          <a:effectLst/>
                          <a:latin typeface="+mn-lt"/>
                          <a:ea typeface="+mn-ea"/>
                          <a:cs typeface="+mn-cs"/>
                        </a:rPr>
                        <a:t>Perotti</a:t>
                      </a:r>
                      <a:r>
                        <a:rPr lang="en-ZA" sz="1200" kern="1200" dirty="0" smtClean="0">
                          <a:solidFill>
                            <a:schemeClr val="dk1"/>
                          </a:solidFill>
                          <a:effectLst/>
                          <a:latin typeface="+mn-lt"/>
                          <a:ea typeface="+mn-ea"/>
                          <a:cs typeface="+mn-cs"/>
                        </a:rPr>
                        <a:t> 1995</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err="1" smtClean="0">
                          <a:solidFill>
                            <a:schemeClr val="dk1"/>
                          </a:solidFill>
                          <a:effectLst/>
                          <a:latin typeface="+mn-lt"/>
                          <a:ea typeface="+mn-ea"/>
                          <a:cs typeface="+mn-cs"/>
                        </a:rPr>
                        <a:t>Brenneman</a:t>
                      </a:r>
                      <a:r>
                        <a:rPr lang="en-ZA" sz="1200" kern="1200" dirty="0" smtClean="0">
                          <a:solidFill>
                            <a:schemeClr val="dk1"/>
                          </a:solidFill>
                          <a:effectLst/>
                          <a:latin typeface="+mn-lt"/>
                          <a:ea typeface="+mn-ea"/>
                          <a:cs typeface="+mn-cs"/>
                        </a:rPr>
                        <a:t> &amp; Kerf 2002</a:t>
                      </a:r>
                      <a:endParaRPr lang="en-ZA" sz="1200" dirty="0"/>
                    </a:p>
                  </a:txBody>
                  <a:tcPr marL="91431" marR="91431" marT="45703" marB="45703"/>
                </a:tc>
                <a:tc>
                  <a:txBody>
                    <a:bodyPr/>
                    <a:lstStyle/>
                    <a:p>
                      <a:endParaRPr lang="en-ZA" sz="1200" dirty="0"/>
                    </a:p>
                  </a:txBody>
                  <a:tcPr marL="91431" marR="91431" marT="45703" marB="45703"/>
                </a:tc>
                <a:tc>
                  <a:txBody>
                    <a:bodyPr/>
                    <a:lstStyle/>
                    <a:p>
                      <a:r>
                        <a:rPr lang="en-ZA" sz="1200" dirty="0" err="1" smtClean="0"/>
                        <a:t>Estache</a:t>
                      </a:r>
                      <a:r>
                        <a:rPr lang="en-ZA" sz="1200" dirty="0" smtClean="0"/>
                        <a:t> et al., 2002</a:t>
                      </a:r>
                    </a:p>
                    <a:p>
                      <a:r>
                        <a:rPr lang="en-ZA" sz="1200" kern="1200" dirty="0" err="1" smtClean="0">
                          <a:solidFill>
                            <a:schemeClr val="dk1"/>
                          </a:solidFill>
                          <a:effectLst/>
                          <a:latin typeface="+mn-lt"/>
                          <a:ea typeface="+mn-ea"/>
                          <a:cs typeface="+mn-cs"/>
                        </a:rPr>
                        <a:t>Hoogeveen</a:t>
                      </a:r>
                      <a:r>
                        <a:rPr lang="en-ZA" sz="1200" kern="1200" dirty="0" smtClean="0">
                          <a:solidFill>
                            <a:schemeClr val="dk1"/>
                          </a:solidFill>
                          <a:effectLst/>
                          <a:latin typeface="+mn-lt"/>
                          <a:ea typeface="+mn-ea"/>
                          <a:cs typeface="+mn-cs"/>
                        </a:rPr>
                        <a:t> &amp; </a:t>
                      </a:r>
                      <a:r>
                        <a:rPr lang="en-ZA" sz="1200" kern="1200" dirty="0" err="1" smtClean="0">
                          <a:solidFill>
                            <a:schemeClr val="dk1"/>
                          </a:solidFill>
                          <a:effectLst/>
                          <a:latin typeface="+mn-lt"/>
                          <a:ea typeface="+mn-ea"/>
                          <a:cs typeface="+mn-cs"/>
                        </a:rPr>
                        <a:t>Özler</a:t>
                      </a:r>
                      <a:r>
                        <a:rPr lang="en-ZA" sz="1200" kern="1200" dirty="0" smtClean="0">
                          <a:solidFill>
                            <a:schemeClr val="dk1"/>
                          </a:solidFill>
                          <a:effectLst/>
                          <a:latin typeface="+mn-lt"/>
                          <a:ea typeface="+mn-ea"/>
                          <a:cs typeface="+mn-cs"/>
                        </a:rPr>
                        <a:t>  2009</a:t>
                      </a:r>
                    </a:p>
                    <a:p>
                      <a:r>
                        <a:rPr lang="en-ZA" sz="1200" kern="1200" dirty="0" err="1" smtClean="0">
                          <a:solidFill>
                            <a:schemeClr val="dk1"/>
                          </a:solidFill>
                          <a:effectLst/>
                          <a:latin typeface="+mn-lt"/>
                          <a:ea typeface="+mn-ea"/>
                          <a:cs typeface="+mn-cs"/>
                        </a:rPr>
                        <a:t>Seethepalli</a:t>
                      </a:r>
                      <a:r>
                        <a:rPr lang="en-ZA" sz="1200" kern="1200" dirty="0" smtClean="0">
                          <a:solidFill>
                            <a:schemeClr val="dk1"/>
                          </a:solidFill>
                          <a:effectLst/>
                          <a:latin typeface="+mn-lt"/>
                          <a:ea typeface="+mn-ea"/>
                          <a:cs typeface="+mn-cs"/>
                        </a:rPr>
                        <a:t> et al. 2008</a:t>
                      </a:r>
                      <a:endParaRPr lang="en-ZA" sz="1200" dirty="0"/>
                    </a:p>
                  </a:txBody>
                  <a:tcPr marL="91431" marR="91431" marT="45703" marB="45703"/>
                </a:tc>
                <a:tc>
                  <a:txBody>
                    <a:bodyPr/>
                    <a:lstStyle/>
                    <a:p>
                      <a:endParaRPr lang="en-ZA" sz="1200" dirty="0"/>
                    </a:p>
                  </a:txBody>
                  <a:tcPr marL="91431" marR="91431" marT="45703" marB="45703">
                    <a:solidFill>
                      <a:schemeClr val="accent1">
                        <a:lumMod val="40000"/>
                        <a:lumOff val="60000"/>
                      </a:schemeClr>
                    </a:solidFill>
                  </a:tcPr>
                </a:tc>
              </a:tr>
            </a:tbl>
          </a:graphicData>
        </a:graphic>
      </p:graphicFrame>
    </p:spTree>
    <p:extLst>
      <p:ext uri="{BB962C8B-B14F-4D97-AF65-F5344CB8AC3E}">
        <p14:creationId xmlns:p14="http://schemas.microsoft.com/office/powerpoint/2010/main" val="373843310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a:t>METHODOLOGY</a:t>
            </a:r>
            <a:r>
              <a:rPr lang="en-US" dirty="0" smtClean="0"/>
              <a:t>:</a:t>
            </a:r>
            <a:endParaRPr lang="en-US" dirty="0" smtClean="0"/>
          </a:p>
        </p:txBody>
      </p:sp>
      <p:sp>
        <p:nvSpPr>
          <p:cNvPr id="3" name="Text Placeholder 1"/>
          <p:cNvSpPr txBox="1">
            <a:spLocks/>
          </p:cNvSpPr>
          <p:nvPr/>
        </p:nvSpPr>
        <p:spPr>
          <a:xfrm>
            <a:off x="431800" y="1087458"/>
            <a:ext cx="8229600" cy="1082675"/>
          </a:xfrm>
          <a:prstGeom prst="rect">
            <a:avLst/>
          </a:prstGeom>
        </p:spPr>
        <p:txBody>
          <a:bodyPr/>
          <a:lstStyle>
            <a:lvl1pPr marL="231775" indent="-231775"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1pPr>
            <a:lvl2pPr marL="682625" indent="-225425"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2pPr>
            <a:lvl3pPr marL="1081088" indent="-166688"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4pPr>
            <a:lvl5pPr marL="2057400" indent="-228600" algn="l" defTabSz="914400" rtl="0" eaLnBrk="1" latinLnBrk="0" hangingPunct="1">
              <a:spcBef>
                <a:spcPct val="20000"/>
              </a:spcBef>
              <a:buClr>
                <a:srgbClr val="FF8000"/>
              </a:buClr>
              <a:buFont typeface="Arial" pitchFamily="34" charset="0"/>
              <a:buChar char="•"/>
              <a:defRPr sz="24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charset="0"/>
              <a:buChar char="•"/>
            </a:pPr>
            <a:r>
              <a:rPr lang="en-ZA" altLang="en-US" sz="1600" dirty="0" smtClean="0">
                <a:latin typeface="Arial" charset="0"/>
                <a:ea typeface="ＭＳ Ｐゴシック" pitchFamily="34" charset="-128"/>
                <a:cs typeface="Arial" charset="0"/>
              </a:rPr>
              <a:t>The basic infrastructure stock index, was calculated using the Principal Components Analysis (PCA) method (</a:t>
            </a:r>
            <a:r>
              <a:rPr lang="en-ZA" altLang="en-US" sz="1600" dirty="0" err="1" smtClean="0">
                <a:latin typeface="Arial" charset="0"/>
                <a:ea typeface="ＭＳ Ｐゴシック" pitchFamily="34" charset="-128"/>
                <a:cs typeface="Arial" charset="0"/>
              </a:rPr>
              <a:t>Theil</a:t>
            </a:r>
            <a:r>
              <a:rPr lang="en-ZA" altLang="en-US" sz="1600" dirty="0" smtClean="0">
                <a:latin typeface="Arial" charset="0"/>
                <a:ea typeface="ＭＳ Ｐゴシック" pitchFamily="34" charset="-128"/>
                <a:cs typeface="Arial" charset="0"/>
              </a:rPr>
              <a:t>, 1971). </a:t>
            </a:r>
          </a:p>
          <a:p>
            <a:pPr fontAlgn="auto">
              <a:spcAft>
                <a:spcPts val="0"/>
              </a:spcAft>
              <a:buFont typeface="Arial" charset="0"/>
              <a:buChar char="•"/>
            </a:pPr>
            <a:r>
              <a:rPr lang="en-ZA" altLang="en-US" sz="1600" dirty="0" smtClean="0">
                <a:latin typeface="Arial" charset="0"/>
                <a:ea typeface="ＭＳ Ｐゴシック" pitchFamily="34" charset="-128"/>
                <a:cs typeface="Arial" charset="0"/>
              </a:rPr>
              <a:t>The estimated basic infrastructure index, at the first principal component, was calculated as follows:</a:t>
            </a:r>
            <a:endParaRPr lang="en-ZA" altLang="en-US" sz="1600" dirty="0" smtClean="0">
              <a:latin typeface="Arial" charset="0"/>
              <a:ea typeface="ＭＳ Ｐゴシック" pitchFamily="34" charset="-128"/>
              <a:cs typeface="Arial" charset="0"/>
            </a:endParaRPr>
          </a:p>
        </p:txBody>
      </p:sp>
      <p:sp>
        <p:nvSpPr>
          <p:cNvPr id="5" name="Text Placeholder 1"/>
          <p:cNvSpPr txBox="1">
            <a:spLocks/>
          </p:cNvSpPr>
          <p:nvPr/>
        </p:nvSpPr>
        <p:spPr bwMode="auto">
          <a:xfrm>
            <a:off x="457200" y="2721452"/>
            <a:ext cx="82296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D95900"/>
              </a:buClr>
              <a:buFont typeface="Arial" charset="0"/>
              <a:buChar char="•"/>
              <a:defRPr sz="1400">
                <a:solidFill>
                  <a:schemeClr val="tx1"/>
                </a:solidFill>
                <a:latin typeface="Arial" charset="0"/>
                <a:ea typeface="ＭＳ Ｐゴシック" pitchFamily="34" charset="-128"/>
                <a:cs typeface="Arial" charset="0"/>
              </a:defRPr>
            </a:lvl1pPr>
            <a:lvl2pPr marL="742950" indent="-285750" eaLnBrk="0" hangingPunct="0">
              <a:spcBef>
                <a:spcPct val="20000"/>
              </a:spcBef>
              <a:buFont typeface="Arial" charset="0"/>
              <a:buChar char="•"/>
              <a:defRPr sz="1400">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Arial" charset="0"/>
              <a:buChar char="•"/>
              <a:defRPr sz="1400">
                <a:solidFill>
                  <a:schemeClr val="tx1"/>
                </a:solidFill>
                <a:latin typeface="Arial" charset="0"/>
                <a:ea typeface="ＭＳ Ｐゴシック" pitchFamily="34" charset="-128"/>
                <a:cs typeface="Arial" charset="0"/>
              </a:defRPr>
            </a:lvl3pPr>
            <a:lvl4pPr marL="1600200" indent="-228600" eaLnBrk="0" hangingPunct="0">
              <a:spcBef>
                <a:spcPct val="20000"/>
              </a:spcBef>
              <a:buFont typeface="Arial" charset="0"/>
              <a:buChar char="•"/>
              <a:defRPr sz="1400">
                <a:solidFill>
                  <a:schemeClr val="tx1"/>
                </a:solidFill>
                <a:latin typeface="Arial" charset="0"/>
                <a:ea typeface="ＭＳ Ｐゴシック" pitchFamily="34" charset="-128"/>
                <a:cs typeface="Arial" charset="0"/>
              </a:defRPr>
            </a:lvl4pPr>
            <a:lvl5pPr marL="2057400" indent="-228600" eaLnBrk="0" hangingPunct="0">
              <a:spcBef>
                <a:spcPct val="20000"/>
              </a:spcBef>
              <a:buFont typeface="Arial" charset="0"/>
              <a:buChar char="•"/>
              <a:defRPr sz="14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9pPr>
          </a:lstStyle>
          <a:p>
            <a:pPr marL="231775" indent="-231775" eaLnBrk="1" fontAlgn="auto" hangingPunct="1">
              <a:spcAft>
                <a:spcPts val="0"/>
              </a:spcAft>
              <a:buClr>
                <a:srgbClr val="FF8000"/>
              </a:buClr>
            </a:pPr>
            <a:r>
              <a:rPr lang="en-ZA" altLang="en-US" sz="1600" dirty="0">
                <a:solidFill>
                  <a:schemeClr val="accent1"/>
                </a:solidFill>
              </a:rPr>
              <a:t>The constructed synthetic basic infrastructure index are used along with an urban-rural intercept and slope dummy using Least Square Dummy Variable (LSDV) regression in order to account for heterogeneity in the data. </a:t>
            </a:r>
          </a:p>
          <a:p>
            <a:pPr marL="231775" indent="-231775" eaLnBrk="1" fontAlgn="auto" hangingPunct="1">
              <a:spcAft>
                <a:spcPts val="0"/>
              </a:spcAft>
              <a:buClr>
                <a:srgbClr val="FF8000"/>
              </a:buClr>
            </a:pPr>
            <a:r>
              <a:rPr lang="en-ZA" altLang="en-US" sz="1600" dirty="0">
                <a:solidFill>
                  <a:schemeClr val="accent1"/>
                </a:solidFill>
              </a:rPr>
              <a:t>Using restricted and unrestricted regression techniques will determine whether the relationship between basic infrastructure and the growth and development indicators are statistically different in rural and urban municipalities. </a:t>
            </a:r>
          </a:p>
          <a:p>
            <a:pPr marL="231775" indent="-231775" eaLnBrk="1" fontAlgn="auto" hangingPunct="1">
              <a:spcAft>
                <a:spcPts val="0"/>
              </a:spcAft>
              <a:buClr>
                <a:srgbClr val="FF8000"/>
              </a:buClr>
            </a:pPr>
            <a:r>
              <a:rPr lang="en-ZA" altLang="en-US" sz="1600" dirty="0">
                <a:solidFill>
                  <a:schemeClr val="accent1"/>
                </a:solidFill>
              </a:rPr>
              <a:t>The general model are specified as: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506" y="2170133"/>
            <a:ext cx="7342187"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645"/>
          <a:stretch/>
        </p:blipFill>
        <p:spPr bwMode="auto">
          <a:xfrm>
            <a:off x="1015187" y="5108304"/>
            <a:ext cx="7702550" cy="162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7167" y="4580878"/>
            <a:ext cx="5329238"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843310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smtClean="0"/>
              <a:t>RESULTS:</a:t>
            </a: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1727564220"/>
              </p:ext>
            </p:extLst>
          </p:nvPr>
        </p:nvGraphicFramePr>
        <p:xfrm>
          <a:off x="684212" y="1323762"/>
          <a:ext cx="8165319" cy="4486656"/>
        </p:xfrm>
        <a:graphic>
          <a:graphicData uri="http://schemas.openxmlformats.org/drawingml/2006/table">
            <a:tbl>
              <a:tblPr firstRow="1" firstCol="1" bandRow="1" bandCol="1"/>
              <a:tblGrid>
                <a:gridCol w="1764520"/>
                <a:gridCol w="898902"/>
                <a:gridCol w="1007390"/>
                <a:gridCol w="1273422"/>
                <a:gridCol w="1073695"/>
                <a:gridCol w="1073695"/>
                <a:gridCol w="1073695"/>
              </a:tblGrid>
              <a:tr h="209233">
                <a:tc>
                  <a:txBody>
                    <a:bodyPr/>
                    <a:lstStyle/>
                    <a:p>
                      <a:pPr>
                        <a:lnSpc>
                          <a:spcPct val="115000"/>
                        </a:lnSpc>
                        <a:spcAft>
                          <a:spcPts val="0"/>
                        </a:spcAft>
                      </a:pPr>
                      <a:r>
                        <a:rPr lang="en-ZA" sz="1600" b="1" dirty="0">
                          <a:solidFill>
                            <a:srgbClr val="000000"/>
                          </a:solidFill>
                          <a:effectLst/>
                          <a:latin typeface="Arial" panose="020B0604020202020204" pitchFamily="34" charset="0"/>
                          <a:cs typeface="Arial" panose="020B0604020202020204" pitchFamily="34" charset="0"/>
                        </a:rPr>
                        <a:t>VARIABLE</a:t>
                      </a:r>
                      <a:endParaRPr lang="en-ZA" sz="1600" dirty="0">
                        <a:effectLst/>
                        <a:latin typeface="Arial" panose="020B060402020202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ZA" sz="1600" b="1" dirty="0">
                          <a:solidFill>
                            <a:srgbClr val="000000"/>
                          </a:solidFill>
                          <a:effectLst/>
                          <a:latin typeface="Arial" panose="020B0604020202020204" pitchFamily="34" charset="0"/>
                          <a:cs typeface="Arial" panose="020B0604020202020204" pitchFamily="34" charset="0"/>
                        </a:rPr>
                        <a:t>C</a:t>
                      </a:r>
                      <a:endParaRPr lang="en-ZA" sz="1600" dirty="0">
                        <a:effectLst/>
                        <a:latin typeface="Arial" panose="020B060402020202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b="1" dirty="0">
                          <a:solidFill>
                            <a:srgbClr val="000000"/>
                          </a:solidFill>
                          <a:effectLst/>
                          <a:latin typeface="Arial" panose="020B0604020202020204" pitchFamily="34" charset="0"/>
                          <a:cs typeface="Arial" panose="020B0604020202020204" pitchFamily="34" charset="0"/>
                        </a:rPr>
                        <a:t>BINF</a:t>
                      </a:r>
                      <a:endParaRPr lang="en-ZA" sz="1600" dirty="0">
                        <a:effectLst/>
                        <a:latin typeface="Arial" panose="020B060402020202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b="1" dirty="0">
                          <a:solidFill>
                            <a:srgbClr val="000000"/>
                          </a:solidFill>
                          <a:effectLst/>
                          <a:latin typeface="Arial" panose="020B0604020202020204" pitchFamily="34" charset="0"/>
                          <a:cs typeface="Arial" panose="020B0604020202020204" pitchFamily="34" charset="0"/>
                        </a:rPr>
                        <a:t>RUDUM</a:t>
                      </a:r>
                      <a:endParaRPr lang="en-ZA" sz="1600" dirty="0">
                        <a:effectLst/>
                        <a:latin typeface="Arial" panose="020B060402020202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b="1" dirty="0">
                          <a:solidFill>
                            <a:srgbClr val="000000"/>
                          </a:solidFill>
                          <a:effectLst/>
                          <a:latin typeface="Arial" panose="020B0604020202020204" pitchFamily="34" charset="0"/>
                          <a:cs typeface="Arial" panose="020B0604020202020204" pitchFamily="34" charset="0"/>
                        </a:rPr>
                        <a:t>BINFRU</a:t>
                      </a:r>
                      <a:endParaRPr lang="en-ZA" sz="1600" dirty="0">
                        <a:effectLst/>
                        <a:latin typeface="Arial" panose="020B060402020202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b="1" dirty="0">
                          <a:solidFill>
                            <a:srgbClr val="000000"/>
                          </a:solidFill>
                          <a:effectLst/>
                          <a:latin typeface="Arial" panose="020B0604020202020204" pitchFamily="34" charset="0"/>
                          <a:cs typeface="Arial" panose="020B0604020202020204" pitchFamily="34" charset="0"/>
                        </a:rPr>
                        <a:t>R2 </a:t>
                      </a:r>
                      <a:r>
                        <a:rPr lang="en-ZA" sz="1600" b="1" dirty="0" err="1">
                          <a:solidFill>
                            <a:srgbClr val="000000"/>
                          </a:solidFill>
                          <a:effectLst/>
                          <a:latin typeface="Arial" panose="020B0604020202020204" pitchFamily="34" charset="0"/>
                          <a:cs typeface="Arial" panose="020B0604020202020204" pitchFamily="34" charset="0"/>
                        </a:rPr>
                        <a:t>Adj</a:t>
                      </a:r>
                      <a:endParaRPr lang="en-ZA" sz="1600" dirty="0">
                        <a:effectLst/>
                        <a:latin typeface="Arial" panose="020B060402020202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b="1" dirty="0">
                          <a:solidFill>
                            <a:srgbClr val="000000"/>
                          </a:solidFill>
                          <a:effectLst/>
                          <a:latin typeface="Arial" panose="020B0604020202020204" pitchFamily="34" charset="0"/>
                          <a:cs typeface="Arial" panose="020B0604020202020204" pitchFamily="34" charset="0"/>
                        </a:rPr>
                        <a:t>F-Stat</a:t>
                      </a:r>
                      <a:endParaRPr lang="en-ZA" sz="1600" dirty="0">
                        <a:effectLst/>
                        <a:latin typeface="Arial" panose="020B0604020202020204" pitchFamily="34" charset="0"/>
                        <a:cs typeface="Arial" panose="020B060402020202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09233">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LGDPPC</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9.608</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0.361</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0.387</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-0.035</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0.600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1989.512</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tcPr>
                </a:tc>
              </a:tr>
              <a:tr h="209233">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 </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62.791*</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13.761*</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-1.707*</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r>
              <a:tr h="209233">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 </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(0.000)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(0.000)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(0.088)</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(0.000)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r>
              <a:tr h="209233">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LHHDINC</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10.894</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0.211</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0.105</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0.078</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0.516</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1413.521</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r>
              <a:tr h="209233">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 </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52.018*</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5.268*</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5.431*</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r>
              <a:tr h="209233">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 </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(0.000)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r>
              <a:tr h="209233">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LPERPOV</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-0.690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-0.129</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-0.118</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-0.075</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0.604</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2024.953</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r>
              <a:tr h="209233">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 </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-56.727*</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-10.590*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-9.278*</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r>
              <a:tr h="209233">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 </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(0.000)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(0.000)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(0.000)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r>
              <a:tr h="209233">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LHDI</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-0.702</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0.091</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0.092</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0.729</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5353.749</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r>
              <a:tr h="209233">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 </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86.773*</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23.013*</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r>
              <a:tr h="209233">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 </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dirty="0">
                          <a:solidFill>
                            <a:srgbClr val="000000"/>
                          </a:solidFill>
                          <a:effectLst/>
                          <a:highlight>
                            <a:srgbClr val="FFFF00"/>
                          </a:highligh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i="1">
                          <a:solidFill>
                            <a:srgbClr val="000000"/>
                          </a:solidFill>
                          <a:effectLst/>
                          <a:highlight>
                            <a:srgbClr val="FFFF00"/>
                          </a:highligh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(0.000)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r>
              <a:tr h="209233">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LPERLIT</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-0.603</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0.099</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0.173</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0.698</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dirty="0">
                          <a:solidFill>
                            <a:srgbClr val="000000"/>
                          </a:solidFill>
                          <a:effectLst/>
                          <a:latin typeface="Arial" panose="020B0604020202020204" pitchFamily="34" charset="0"/>
                          <a:ea typeface="Times New Roman"/>
                          <a:cs typeface="Arial" panose="020B0604020202020204" pitchFamily="34" charset="0"/>
                        </a:rPr>
                        <a:t>4595.549</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r>
              <a:tr h="209233">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 </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72.902*</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33.321*</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gn="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i="1" dirty="0">
                          <a:solidFill>
                            <a:srgbClr val="000000"/>
                          </a:solidFill>
                          <a:effectLst/>
                          <a:highlight>
                            <a:srgbClr val="FFFF00"/>
                          </a:highligh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c>
                  <a:txBody>
                    <a:bodyPr/>
                    <a:lstStyle/>
                    <a:p>
                      <a:pP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a:noFill/>
                    </a:lnB>
                  </a:tcPr>
                </a:tc>
              </a:tr>
              <a:tr h="209233">
                <a:tc>
                  <a:txBody>
                    <a:bodyPr/>
                    <a:lstStyle/>
                    <a:p>
                      <a:pPr>
                        <a:lnSpc>
                          <a:spcPct val="115000"/>
                        </a:lnSpc>
                        <a:spcAft>
                          <a:spcPts val="0"/>
                        </a:spcAft>
                      </a:pPr>
                      <a:r>
                        <a:rPr lang="en-ZA" sz="1600" b="1" dirty="0">
                          <a:solidFill>
                            <a:srgbClr val="000000"/>
                          </a:solidFill>
                          <a:effectLst/>
                          <a:latin typeface="Arial" panose="020B0604020202020204" pitchFamily="34" charset="0"/>
                          <a:ea typeface="Times New Roman"/>
                          <a:cs typeface="Arial" panose="020B0604020202020204" pitchFamily="34" charset="0"/>
                        </a:rPr>
                        <a:t> </a:t>
                      </a:r>
                      <a:endParaRPr lang="en-ZA" sz="1600" b="1"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(0.000)</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i="1">
                          <a:solidFill>
                            <a:srgbClr val="000000"/>
                          </a:solidFill>
                          <a:effectLst/>
                          <a:latin typeface="Arial" panose="020B0604020202020204" pitchFamily="34" charset="0"/>
                          <a:ea typeface="Times New Roman"/>
                          <a:cs typeface="Arial" panose="020B0604020202020204" pitchFamily="34" charset="0"/>
                        </a:rPr>
                        <a:t> </a:t>
                      </a:r>
                      <a:endParaRPr lang="en-ZA" sz="160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 </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i="1" dirty="0">
                          <a:solidFill>
                            <a:srgbClr val="000000"/>
                          </a:solidFill>
                          <a:effectLst/>
                          <a:latin typeface="Arial" panose="020B0604020202020204" pitchFamily="34" charset="0"/>
                          <a:ea typeface="Times New Roman"/>
                          <a:cs typeface="Arial" panose="020B0604020202020204" pitchFamily="34" charset="0"/>
                        </a:rPr>
                        <a:t>(0.000)</a:t>
                      </a:r>
                      <a:endParaRPr lang="en-ZA" sz="1600" dirty="0">
                        <a:effectLst/>
                        <a:latin typeface="Arial" panose="020B0604020202020204" pitchFamily="34" charset="0"/>
                        <a:ea typeface="Times New Roman"/>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684212" y="5841600"/>
            <a:ext cx="10001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D95900"/>
              </a:buClr>
              <a:buFont typeface="Arial" charset="0"/>
              <a:buChar char="•"/>
              <a:defRPr sz="1400">
                <a:solidFill>
                  <a:schemeClr val="tx1"/>
                </a:solidFill>
                <a:latin typeface="Arial" charset="0"/>
                <a:ea typeface="ＭＳ Ｐゴシック" pitchFamily="34" charset="-128"/>
                <a:cs typeface="Arial" charset="0"/>
              </a:defRPr>
            </a:lvl1pPr>
            <a:lvl2pPr marL="742950" indent="-285750" eaLnBrk="0" hangingPunct="0">
              <a:spcBef>
                <a:spcPct val="20000"/>
              </a:spcBef>
              <a:buFont typeface="Arial" charset="0"/>
              <a:buChar char="•"/>
              <a:defRPr sz="1400">
                <a:solidFill>
                  <a:schemeClr val="tx1"/>
                </a:solidFill>
                <a:latin typeface="Arial" charset="0"/>
                <a:ea typeface="ＭＳ Ｐゴシック" pitchFamily="34" charset="-128"/>
                <a:cs typeface="Arial" charset="0"/>
              </a:defRPr>
            </a:lvl2pPr>
            <a:lvl3pPr marL="1143000" indent="-228600" eaLnBrk="0" hangingPunct="0">
              <a:spcBef>
                <a:spcPct val="20000"/>
              </a:spcBef>
              <a:buFont typeface="Arial" charset="0"/>
              <a:buChar char="•"/>
              <a:defRPr sz="1400">
                <a:solidFill>
                  <a:schemeClr val="tx1"/>
                </a:solidFill>
                <a:latin typeface="Arial" charset="0"/>
                <a:ea typeface="ＭＳ Ｐゴシック" pitchFamily="34" charset="-128"/>
                <a:cs typeface="Arial" charset="0"/>
              </a:defRPr>
            </a:lvl3pPr>
            <a:lvl4pPr marL="1600200" indent="-228600" eaLnBrk="0" hangingPunct="0">
              <a:spcBef>
                <a:spcPct val="20000"/>
              </a:spcBef>
              <a:buFont typeface="Arial" charset="0"/>
              <a:buChar char="•"/>
              <a:defRPr sz="1400">
                <a:solidFill>
                  <a:schemeClr val="tx1"/>
                </a:solidFill>
                <a:latin typeface="Arial" charset="0"/>
                <a:ea typeface="ＭＳ Ｐゴシック" pitchFamily="34" charset="-128"/>
                <a:cs typeface="Arial" charset="0"/>
              </a:defRPr>
            </a:lvl4pPr>
            <a:lvl5pPr marL="2057400" indent="-228600" eaLnBrk="0" hangingPunct="0">
              <a:spcBef>
                <a:spcPct val="20000"/>
              </a:spcBef>
              <a:buFont typeface="Arial" charset="0"/>
              <a:buChar char="•"/>
              <a:defRPr sz="1400">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Arial" charset="0"/>
              <a:buChar char="•"/>
              <a:defRPr sz="1400">
                <a:solidFill>
                  <a:schemeClr val="tx1"/>
                </a:solidFill>
                <a:latin typeface="Arial" charset="0"/>
                <a:ea typeface="ＭＳ Ｐゴシック" pitchFamily="34" charset="-128"/>
                <a:cs typeface="Arial" charset="0"/>
              </a:defRPr>
            </a:lvl9pPr>
          </a:lstStyle>
          <a:p>
            <a:pPr>
              <a:spcBef>
                <a:spcPct val="0"/>
              </a:spcBef>
              <a:buClrTx/>
              <a:buFontTx/>
              <a:buNone/>
            </a:pPr>
            <a:r>
              <a:rPr lang="en-ZA" altLang="en-US" sz="1000" dirty="0">
                <a:solidFill>
                  <a:srgbClr val="000000"/>
                </a:solidFill>
                <a:latin typeface="Arial" panose="020B0604020202020204" pitchFamily="34" charset="0"/>
                <a:cs typeface="Arial" panose="020B0604020202020204" pitchFamily="34" charset="0"/>
              </a:rPr>
              <a:t>* T-Statistic</a:t>
            </a:r>
            <a:endParaRPr lang="en-ZA" altLang="en-US" sz="1000" dirty="0">
              <a:latin typeface="Arial" panose="020B0604020202020204" pitchFamily="34" charset="0"/>
              <a:cs typeface="Arial" panose="020B0604020202020204" pitchFamily="34" charset="0"/>
            </a:endParaRPr>
          </a:p>
          <a:p>
            <a:pPr>
              <a:spcBef>
                <a:spcPct val="0"/>
              </a:spcBef>
              <a:buClrTx/>
              <a:buFontTx/>
              <a:buNone/>
            </a:pPr>
            <a:r>
              <a:rPr lang="en-ZA" altLang="en-US" sz="1000" dirty="0">
                <a:solidFill>
                  <a:srgbClr val="000000"/>
                </a:solidFill>
                <a:latin typeface="Arial" panose="020B0604020202020204" pitchFamily="34" charset="0"/>
                <a:cs typeface="Arial" panose="020B0604020202020204" pitchFamily="34" charset="0"/>
              </a:rPr>
              <a:t>** R-Square</a:t>
            </a:r>
            <a:endParaRPr lang="en-ZA" altLang="en-US" sz="1000" dirty="0">
              <a:latin typeface="Arial" panose="020B0604020202020204" pitchFamily="34" charset="0"/>
              <a:cs typeface="Arial" panose="020B0604020202020204" pitchFamily="34" charset="0"/>
            </a:endParaRPr>
          </a:p>
          <a:p>
            <a:pPr>
              <a:spcBef>
                <a:spcPct val="0"/>
              </a:spcBef>
              <a:buClrTx/>
              <a:buFontTx/>
              <a:buNone/>
            </a:pPr>
            <a:r>
              <a:rPr lang="en-ZA" altLang="en-US" sz="1000" dirty="0">
                <a:solidFill>
                  <a:srgbClr val="000000"/>
                </a:solidFill>
                <a:latin typeface="Arial" panose="020B0604020202020204" pitchFamily="34" charset="0"/>
                <a:cs typeface="Arial" panose="020B0604020202020204" pitchFamily="34" charset="0"/>
              </a:rPr>
              <a:t>(..) Probability</a:t>
            </a:r>
            <a:endParaRPr lang="en-ZA"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433104"/>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smtClean="0"/>
              <a:t>RESULTS: Basic Infrastructure</a:t>
            </a:r>
            <a:endParaRPr lang="en-US" dirty="0" smtClean="0"/>
          </a:p>
        </p:txBody>
      </p:sp>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1672346178"/>
                  </p:ext>
                </p:extLst>
              </p:nvPr>
            </p:nvGraphicFramePr>
            <p:xfrm>
              <a:off x="327542" y="1432338"/>
              <a:ext cx="8305013" cy="4162544"/>
            </p:xfrm>
            <a:graphic>
              <a:graphicData uri="http://schemas.openxmlformats.org/drawingml/2006/table">
                <a:tbl>
                  <a:tblPr firstRow="1" firstCol="1" bandRow="1" bandCol="1">
                    <a:tableStyleId>{5C22544A-7EE6-4342-B048-85BDC9FD1C3A}</a:tableStyleId>
                  </a:tblPr>
                  <a:tblGrid>
                    <a:gridCol w="1521803"/>
                    <a:gridCol w="1021612"/>
                    <a:gridCol w="4421405"/>
                    <a:gridCol w="1340193"/>
                  </a:tblGrid>
                  <a:tr h="348894">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Variable:</a:t>
                          </a:r>
                        </a:p>
                      </a:txBody>
                      <a:tcPr marL="67192" marR="67192" marT="0" marB="0" anchor="ct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Area</a:t>
                          </a:r>
                        </a:p>
                      </a:txBody>
                      <a:tcPr marL="67192" marR="67192" marT="0" marB="0"/>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Result:</a:t>
                          </a:r>
                        </a:p>
                      </a:txBody>
                      <a:tcPr marL="67192" marR="67192" marT="0" marB="0"/>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Elasticity</a:t>
                          </a:r>
                          <a:endParaRPr lang="en-ZA" sz="1600" dirty="0">
                            <a:effectLst/>
                            <a:latin typeface="Arial" panose="020B0604020202020204" pitchFamily="34" charset="0"/>
                            <a:cs typeface="Arial" panose="020B0604020202020204" pitchFamily="34" charset="0"/>
                          </a:endParaRPr>
                        </a:p>
                      </a:txBody>
                      <a:tcPr marL="67192" marR="67192" marT="0" marB="0"/>
                    </a:tc>
                  </a:tr>
                  <a:tr h="381365">
                    <a:tc rowSpan="2">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LGDPPC</a:t>
                          </a: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p>
                      </a:txBody>
                      <a:tcPr marL="67192" marR="67192" marT="0" marB="0">
                        <a:solidFill>
                          <a:schemeClr val="bg2"/>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𝐿𝐺𝐷𝑃𝑃𝐶</m:t>
                                </m:r>
                                <m:r>
                                  <a:rPr lang="en-ZA" sz="1600">
                                    <a:effectLst/>
                                  </a:rPr>
                                  <m:t>=9.995+ 0.326∗</m:t>
                                </m:r>
                                <m:r>
                                  <a:rPr lang="en-ZA" sz="1600">
                                    <a:effectLst/>
                                  </a:rPr>
                                  <m:t>𝐼𝑁𝐹𝑆𝑇𝑂𝐶𝐾</m:t>
                                </m:r>
                              </m:oMath>
                            </m:oMathPara>
                          </a14:m>
                          <a:endParaRPr lang="en-ZA" sz="1600" dirty="0">
                            <a:effectLst/>
                            <a:latin typeface="Arial" panose="020B0604020202020204" pitchFamily="34" charset="0"/>
                            <a:cs typeface="Arial" panose="020B0604020202020204" pitchFamily="34" charset="0"/>
                          </a:endParaRPr>
                        </a:p>
                      </a:txBody>
                      <a:tcPr marL="67192" marR="67192" marT="0" marB="0">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0.326</a:t>
                          </a:r>
                          <a:endParaRPr lang="en-ZA" sz="1600" dirty="0">
                            <a:effectLst/>
                            <a:latin typeface="Arial" panose="020B0604020202020204" pitchFamily="34" charset="0"/>
                            <a:cs typeface="Arial" panose="020B0604020202020204" pitchFamily="34" charset="0"/>
                          </a:endParaRPr>
                        </a:p>
                      </a:txBody>
                      <a:tcPr marL="67192" marR="67192" marT="0" marB="0">
                        <a:solidFill>
                          <a:schemeClr val="bg2"/>
                        </a:solidFill>
                      </a:tcPr>
                    </a:tc>
                  </a:tr>
                  <a:tr h="381365">
                    <a:tc vMerge="1">
                      <a:txBody>
                        <a:bodyPr/>
                        <a:lstStyle/>
                        <a:p>
                          <a:endParaRPr lang="en-ZA"/>
                        </a:p>
                      </a:txBody>
                      <a:tcP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Rural</a:t>
                          </a:r>
                        </a:p>
                      </a:txBody>
                      <a:tcPr marL="67192" marR="67192" marT="0" marB="0">
                        <a:solidFill>
                          <a:schemeClr val="bg2"/>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𝐿𝐺𝐷𝑃𝑃𝐶</m:t>
                                </m:r>
                                <m:r>
                                  <a:rPr lang="en-ZA" sz="1600">
                                    <a:effectLst/>
                                  </a:rPr>
                                  <m:t>=10.062+ 0.361∗</m:t>
                                </m:r>
                                <m:r>
                                  <a:rPr lang="en-ZA" sz="1600">
                                    <a:effectLst/>
                                  </a:rPr>
                                  <m:t>𝐼𝑁𝐹𝑆𝑇𝑂𝐶𝐾</m:t>
                                </m:r>
                              </m:oMath>
                            </m:oMathPara>
                          </a14:m>
                          <a:endParaRPr lang="en-ZA" sz="1600" dirty="0">
                            <a:effectLst/>
                            <a:latin typeface="Arial" panose="020B0604020202020204" pitchFamily="34" charset="0"/>
                            <a:cs typeface="Arial" panose="020B0604020202020204" pitchFamily="34" charset="0"/>
                          </a:endParaRPr>
                        </a:p>
                      </a:txBody>
                      <a:tcPr marL="67192" marR="67192" marT="0" marB="0">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0.361</a:t>
                          </a:r>
                          <a:endParaRPr lang="en-ZA" sz="1600" dirty="0">
                            <a:effectLst/>
                            <a:latin typeface="Arial" panose="020B0604020202020204" pitchFamily="34" charset="0"/>
                            <a:cs typeface="Arial" panose="020B0604020202020204" pitchFamily="34" charset="0"/>
                          </a:endParaRPr>
                        </a:p>
                      </a:txBody>
                      <a:tcPr marL="67192" marR="67192" marT="0" marB="0">
                        <a:solidFill>
                          <a:schemeClr val="bg2"/>
                        </a:solidFill>
                      </a:tcPr>
                    </a:tc>
                  </a:tr>
                  <a:tr h="381365">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LHHDINC</a:t>
                          </a: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p>
                      </a:txBody>
                      <a:tcPr marL="67192" marR="67192" marT="0" marB="0">
                        <a:solidFill>
                          <a:schemeClr val="bg1">
                            <a:lumMod val="95000"/>
                          </a:schemeClr>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𝐿𝐻𝐻𝐼𝑁𝐶</m:t>
                                </m:r>
                                <m:r>
                                  <a:rPr lang="en-ZA" sz="1600">
                                    <a:effectLst/>
                                  </a:rPr>
                                  <m:t>=10.998+ 0.289∗</m:t>
                                </m:r>
                                <m:r>
                                  <a:rPr lang="en-ZA" sz="1600">
                                    <a:effectLst/>
                                  </a:rPr>
                                  <m:t>𝐼𝑁𝐹𝑆𝑇𝑂𝐶𝐾</m:t>
                                </m:r>
                              </m:oMath>
                            </m:oMathPara>
                          </a14:m>
                          <a:endParaRPr lang="en-ZA" sz="1600" dirty="0">
                            <a:effectLst/>
                            <a:latin typeface="Arial" panose="020B0604020202020204" pitchFamily="34" charset="0"/>
                            <a:cs typeface="Arial" panose="020B0604020202020204" pitchFamily="34" charset="0"/>
                          </a:endParaRPr>
                        </a:p>
                      </a:txBody>
                      <a:tcPr marL="67192" marR="67192" marT="0" marB="0">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0.289</a:t>
                          </a:r>
                          <a:endParaRPr lang="en-ZA" sz="1600" dirty="0">
                            <a:effectLst/>
                            <a:latin typeface="Arial" panose="020B0604020202020204" pitchFamily="34" charset="0"/>
                            <a:cs typeface="Arial" panose="020B0604020202020204" pitchFamily="34" charset="0"/>
                          </a:endParaRPr>
                        </a:p>
                      </a:txBody>
                      <a:tcPr marL="67192" marR="67192" marT="0" marB="0">
                        <a:solidFill>
                          <a:schemeClr val="bg1">
                            <a:lumMod val="95000"/>
                          </a:schemeClr>
                        </a:solidFill>
                      </a:tcPr>
                    </a:tc>
                  </a:tr>
                  <a:tr h="381365">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p>
                      </a:txBody>
                      <a:tcPr marL="67192" marR="67192" marT="0" marB="0">
                        <a:solidFill>
                          <a:schemeClr val="bg1">
                            <a:lumMod val="95000"/>
                          </a:schemeClr>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𝐿𝐻𝐻𝐼𝑁𝐶</m:t>
                                </m:r>
                                <m:r>
                                  <a:rPr lang="en-ZA" sz="1600">
                                    <a:effectLst/>
                                  </a:rPr>
                                  <m:t>=10.894+ 0.211∗</m:t>
                                </m:r>
                                <m:r>
                                  <a:rPr lang="en-ZA" sz="1600">
                                    <a:effectLst/>
                                  </a:rPr>
                                  <m:t>𝐼𝑁𝐹𝑆𝑇𝑂𝐶𝐾</m:t>
                                </m:r>
                              </m:oMath>
                            </m:oMathPara>
                          </a14:m>
                          <a:endParaRPr lang="en-ZA" sz="1600" dirty="0">
                            <a:effectLst/>
                            <a:latin typeface="Arial" panose="020B0604020202020204" pitchFamily="34" charset="0"/>
                            <a:cs typeface="Arial" panose="020B0604020202020204" pitchFamily="34" charset="0"/>
                          </a:endParaRPr>
                        </a:p>
                      </a:txBody>
                      <a:tcPr marL="67192" marR="67192" marT="0" marB="0">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0.211</a:t>
                          </a:r>
                          <a:endParaRPr lang="en-ZA" sz="1600" dirty="0">
                            <a:effectLst/>
                            <a:latin typeface="Arial" panose="020B0604020202020204" pitchFamily="34" charset="0"/>
                            <a:cs typeface="Arial" panose="020B0604020202020204" pitchFamily="34" charset="0"/>
                          </a:endParaRPr>
                        </a:p>
                      </a:txBody>
                      <a:tcPr marL="67192" marR="67192" marT="0" marB="0">
                        <a:solidFill>
                          <a:schemeClr val="bg1">
                            <a:lumMod val="95000"/>
                          </a:schemeClr>
                        </a:solidFill>
                      </a:tcPr>
                    </a:tc>
                  </a:tr>
                  <a:tr h="381365">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LPERPOV</a:t>
                          </a:r>
                          <a:endParaRPr lang="en-ZA" sz="1600">
                            <a:effectLst/>
                            <a:latin typeface="Arial" panose="020B0604020202020204" pitchFamily="34" charset="0"/>
                            <a:ea typeface="Times New Roman"/>
                            <a:cs typeface="Arial" panose="020B0604020202020204" pitchFamily="34" charset="0"/>
                          </a:endParaRP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𝐿𝑃𝐸𝑅𝑃𝑂𝑉</m:t>
                                </m:r>
                                <m:r>
                                  <a:rPr lang="en-ZA" sz="1600">
                                    <a:effectLst/>
                                  </a:rPr>
                                  <m:t>= −0.765− 0.247∗</m:t>
                                </m:r>
                                <m:r>
                                  <a:rPr lang="en-ZA" sz="1600">
                                    <a:effectLst/>
                                  </a:rPr>
                                  <m:t>𝐼𝑁𝐹𝑆𝑇𝑂𝐶𝐾</m:t>
                                </m:r>
                              </m:oMath>
                            </m:oMathPara>
                          </a14:m>
                          <a:endParaRPr lang="en-ZA" sz="160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- 0.247</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r>
                  <a:tr h="381365">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endParaRPr lang="en-ZA" sz="160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𝐿𝑃𝐸𝑅𝑃𝑂𝑉</m:t>
                                </m:r>
                                <m:r>
                                  <a:rPr lang="en-ZA" sz="1600">
                                    <a:effectLst/>
                                  </a:rPr>
                                  <m:t>= −0.690− 0.129∗</m:t>
                                </m:r>
                                <m:r>
                                  <a:rPr lang="en-ZA" sz="1600">
                                    <a:effectLst/>
                                  </a:rPr>
                                  <m:t>𝐼𝑁𝐹𝑆𝑇𝑂𝐶𝐾</m:t>
                                </m:r>
                              </m:oMath>
                            </m:oMathPara>
                          </a14:m>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- 0.129</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r>
                  <a:tr h="381365">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LDHDI</a:t>
                          </a:r>
                          <a:endParaRPr lang="en-ZA" sz="1600">
                            <a:effectLst/>
                            <a:latin typeface="Arial" panose="020B0604020202020204" pitchFamily="34" charset="0"/>
                            <a:ea typeface="Times New Roman"/>
                            <a:cs typeface="Arial" panose="020B0604020202020204" pitchFamily="34" charset="0"/>
                          </a:endParaRP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𝐿𝐻𝐷𝐼</m:t>
                                </m:r>
                                <m:r>
                                  <a:rPr lang="en-ZA" sz="1600">
                                    <a:effectLst/>
                                  </a:rPr>
                                  <m:t>= −0.061+ 0.091∗</m:t>
                                </m:r>
                                <m:r>
                                  <a:rPr lang="en-ZA" sz="1600">
                                    <a:effectLst/>
                                  </a:rPr>
                                  <m:t>𝐼𝑁𝐹𝑆𝑇𝑂𝐶𝐾</m:t>
                                </m:r>
                              </m:oMath>
                            </m:oMathPara>
                          </a14:m>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0.091</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r>
                  <a:tr h="381365">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endParaRPr lang="en-ZA" sz="160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𝐿𝐻𝐷𝐼</m:t>
                                </m:r>
                                <m:r>
                                  <a:rPr lang="en-ZA" sz="1600">
                                    <a:effectLst/>
                                  </a:rPr>
                                  <m:t>= −0.702+ 0.091∗</m:t>
                                </m:r>
                                <m:r>
                                  <a:rPr lang="en-ZA" sz="1600">
                                    <a:effectLst/>
                                  </a:rPr>
                                  <m:t>𝐼𝑁𝐹𝑆𝑇𝑂𝐶𝐾</m:t>
                                </m:r>
                              </m:oMath>
                            </m:oMathPara>
                          </a14:m>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0.091</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r>
                  <a:tr h="381365">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LPERLIT</a:t>
                          </a:r>
                          <a:endParaRPr lang="en-ZA" sz="1600">
                            <a:effectLst/>
                            <a:latin typeface="Arial" panose="020B0604020202020204" pitchFamily="34" charset="0"/>
                            <a:ea typeface="Times New Roman"/>
                            <a:cs typeface="Arial" panose="020B0604020202020204" pitchFamily="34" charset="0"/>
                          </a:endParaRP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𝐿𝑃𝐸𝑅𝐿𝐼𝑇</m:t>
                                </m:r>
                                <m:r>
                                  <a:rPr lang="en-ZA" sz="1600">
                                    <a:effectLst/>
                                  </a:rPr>
                                  <m:t>=− 0.429+ 0.099∗</m:t>
                                </m:r>
                                <m:r>
                                  <a:rPr lang="en-ZA" sz="1600">
                                    <a:effectLst/>
                                  </a:rPr>
                                  <m:t>𝐼𝑁𝐹𝑆𝑇𝑂𝐶𝐾</m:t>
                                </m:r>
                              </m:oMath>
                            </m:oMathPara>
                          </a14:m>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0.099</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r>
                  <a:tr h="381365">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endParaRPr lang="en-ZA" sz="160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ZA" sz="1600">
                                    <a:effectLst/>
                                  </a:rPr>
                                  <m:t>𝐿𝑃𝐸𝑅𝐿𝐼𝑇</m:t>
                                </m:r>
                                <m:r>
                                  <a:rPr lang="en-ZA" sz="1600">
                                    <a:effectLst/>
                                  </a:rPr>
                                  <m:t>=− 0.603+ 0.099∗</m:t>
                                </m:r>
                                <m:r>
                                  <a:rPr lang="en-ZA" sz="1600">
                                    <a:effectLst/>
                                  </a:rPr>
                                  <m:t>𝐼𝑁𝐹𝑆𝑇𝑂𝐶𝐾</m:t>
                                </m:r>
                              </m:oMath>
                            </m:oMathPara>
                          </a14:m>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0.099</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1672346178"/>
                  </p:ext>
                </p:extLst>
              </p:nvPr>
            </p:nvGraphicFramePr>
            <p:xfrm>
              <a:off x="327542" y="1432338"/>
              <a:ext cx="8305013" cy="4162544"/>
            </p:xfrm>
            <a:graphic>
              <a:graphicData uri="http://schemas.openxmlformats.org/drawingml/2006/table">
                <a:tbl>
                  <a:tblPr firstRow="1" firstCol="1" bandRow="1" bandCol="1">
                    <a:tableStyleId>{5C22544A-7EE6-4342-B048-85BDC9FD1C3A}</a:tableStyleId>
                  </a:tblPr>
                  <a:tblGrid>
                    <a:gridCol w="1521803"/>
                    <a:gridCol w="1021612"/>
                    <a:gridCol w="4421405"/>
                    <a:gridCol w="1340193"/>
                  </a:tblGrid>
                  <a:tr h="348894">
                    <a:tc>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Variable:</a:t>
                          </a:r>
                        </a:p>
                      </a:txBody>
                      <a:tcPr marL="67192" marR="67192" marT="0" marB="0" anchor="ct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Area</a:t>
                          </a:r>
                        </a:p>
                      </a:txBody>
                      <a:tcPr marL="67192" marR="67192" marT="0" marB="0"/>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Result:</a:t>
                          </a:r>
                        </a:p>
                      </a:txBody>
                      <a:tcPr marL="67192" marR="67192" marT="0" marB="0"/>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Elasticity</a:t>
                          </a:r>
                          <a:endParaRPr lang="en-ZA" sz="1600" dirty="0">
                            <a:effectLst/>
                            <a:latin typeface="Arial" panose="020B0604020202020204" pitchFamily="34" charset="0"/>
                            <a:cs typeface="Arial" panose="020B0604020202020204" pitchFamily="34" charset="0"/>
                          </a:endParaRPr>
                        </a:p>
                      </a:txBody>
                      <a:tcPr marL="67192" marR="67192" marT="0" marB="0"/>
                    </a:tc>
                  </a:tr>
                  <a:tr h="381365">
                    <a:tc rowSpan="2">
                      <a:txBody>
                        <a:bodyPr/>
                        <a:lstStyle/>
                        <a:p>
                          <a:pPr>
                            <a:lnSpc>
                              <a:spcPct val="115000"/>
                            </a:lnSpc>
                            <a:spcAft>
                              <a:spcPts val="0"/>
                            </a:spcAft>
                          </a:pPr>
                          <a:r>
                            <a:rPr lang="en-ZA" sz="1600" dirty="0">
                              <a:effectLst/>
                              <a:latin typeface="Arial" panose="020B0604020202020204" pitchFamily="34" charset="0"/>
                              <a:cs typeface="Arial" panose="020B0604020202020204" pitchFamily="34" charset="0"/>
                            </a:rPr>
                            <a:t>LGDPPC</a:t>
                          </a: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p>
                      </a:txBody>
                      <a:tcPr marL="67192" marR="67192" marT="0" marB="0">
                        <a:solidFill>
                          <a:schemeClr val="bg2"/>
                        </a:solidFill>
                      </a:tcPr>
                    </a:tc>
                    <a:tc>
                      <a:txBody>
                        <a:bodyPr/>
                        <a:lstStyle/>
                        <a:p>
                          <a:endParaRPr lang="en-US"/>
                        </a:p>
                      </a:txBody>
                      <a:tcPr marL="67192" marR="67192" marT="0" marB="0">
                        <a:blipFill rotWithShape="1">
                          <a:blip r:embed="rId3"/>
                          <a:stretch>
                            <a:fillRect l="-57655" t="-103175" r="-30483" b="-895238"/>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0.326</a:t>
                          </a:r>
                          <a:endParaRPr lang="en-ZA" sz="1600" dirty="0">
                            <a:effectLst/>
                            <a:latin typeface="Arial" panose="020B0604020202020204" pitchFamily="34" charset="0"/>
                            <a:cs typeface="Arial" panose="020B0604020202020204" pitchFamily="34" charset="0"/>
                          </a:endParaRPr>
                        </a:p>
                      </a:txBody>
                      <a:tcPr marL="67192" marR="67192" marT="0" marB="0">
                        <a:solidFill>
                          <a:schemeClr val="bg2"/>
                        </a:solidFill>
                      </a:tcPr>
                    </a:tc>
                  </a:tr>
                  <a:tr h="381365">
                    <a:tc vMerge="1">
                      <a:txBody>
                        <a:bodyPr/>
                        <a:lstStyle/>
                        <a:p>
                          <a:endParaRPr lang="en-ZA"/>
                        </a:p>
                      </a:txBody>
                      <a:tcP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Rural</a:t>
                          </a:r>
                        </a:p>
                      </a:txBody>
                      <a:tcPr marL="67192" marR="67192" marT="0" marB="0">
                        <a:solidFill>
                          <a:schemeClr val="bg2"/>
                        </a:solidFill>
                      </a:tcPr>
                    </a:tc>
                    <a:tc>
                      <a:txBody>
                        <a:bodyPr/>
                        <a:lstStyle/>
                        <a:p>
                          <a:endParaRPr lang="en-US"/>
                        </a:p>
                      </a:txBody>
                      <a:tcPr marL="67192" marR="67192" marT="0" marB="0">
                        <a:blipFill rotWithShape="1">
                          <a:blip r:embed="rId3"/>
                          <a:stretch>
                            <a:fillRect l="-57655" t="-206452" r="-30483" b="-809677"/>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0.361</a:t>
                          </a:r>
                          <a:endParaRPr lang="en-ZA" sz="1600" dirty="0">
                            <a:effectLst/>
                            <a:latin typeface="Arial" panose="020B0604020202020204" pitchFamily="34" charset="0"/>
                            <a:cs typeface="Arial" panose="020B0604020202020204" pitchFamily="34" charset="0"/>
                          </a:endParaRPr>
                        </a:p>
                      </a:txBody>
                      <a:tcPr marL="67192" marR="67192" marT="0" marB="0">
                        <a:solidFill>
                          <a:schemeClr val="bg2"/>
                        </a:solidFill>
                      </a:tcPr>
                    </a:tc>
                  </a:tr>
                  <a:tr h="381365">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LHHDINC</a:t>
                          </a: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p>
                      </a:txBody>
                      <a:tcPr marL="67192" marR="67192" marT="0" marB="0">
                        <a:solidFill>
                          <a:schemeClr val="bg1">
                            <a:lumMod val="95000"/>
                          </a:schemeClr>
                        </a:solidFill>
                      </a:tcPr>
                    </a:tc>
                    <a:tc>
                      <a:txBody>
                        <a:bodyPr/>
                        <a:lstStyle/>
                        <a:p>
                          <a:endParaRPr lang="en-US"/>
                        </a:p>
                      </a:txBody>
                      <a:tcPr marL="67192" marR="67192" marT="0" marB="0">
                        <a:blipFill rotWithShape="1">
                          <a:blip r:embed="rId3"/>
                          <a:stretch>
                            <a:fillRect l="-57655" t="-301587" r="-30483" b="-696825"/>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0.289</a:t>
                          </a:r>
                          <a:endParaRPr lang="en-ZA" sz="1600" dirty="0">
                            <a:effectLst/>
                            <a:latin typeface="Arial" panose="020B0604020202020204" pitchFamily="34" charset="0"/>
                            <a:cs typeface="Arial" panose="020B0604020202020204" pitchFamily="34" charset="0"/>
                          </a:endParaRPr>
                        </a:p>
                      </a:txBody>
                      <a:tcPr marL="67192" marR="67192" marT="0" marB="0">
                        <a:solidFill>
                          <a:schemeClr val="bg1">
                            <a:lumMod val="95000"/>
                          </a:schemeClr>
                        </a:solidFill>
                      </a:tcPr>
                    </a:tc>
                  </a:tr>
                  <a:tr h="381365">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p>
                      </a:txBody>
                      <a:tcPr marL="67192" marR="67192" marT="0" marB="0">
                        <a:solidFill>
                          <a:schemeClr val="bg1">
                            <a:lumMod val="95000"/>
                          </a:schemeClr>
                        </a:solidFill>
                      </a:tcPr>
                    </a:tc>
                    <a:tc>
                      <a:txBody>
                        <a:bodyPr/>
                        <a:lstStyle/>
                        <a:p>
                          <a:endParaRPr lang="en-US"/>
                        </a:p>
                      </a:txBody>
                      <a:tcPr marL="67192" marR="67192" marT="0" marB="0">
                        <a:blipFill rotWithShape="1">
                          <a:blip r:embed="rId3"/>
                          <a:stretch>
                            <a:fillRect l="-57655" t="-401587" r="-30483" b="-596825"/>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0.211</a:t>
                          </a:r>
                          <a:endParaRPr lang="en-ZA" sz="1600" dirty="0">
                            <a:effectLst/>
                            <a:latin typeface="Arial" panose="020B0604020202020204" pitchFamily="34" charset="0"/>
                            <a:cs typeface="Arial" panose="020B0604020202020204" pitchFamily="34" charset="0"/>
                          </a:endParaRPr>
                        </a:p>
                      </a:txBody>
                      <a:tcPr marL="67192" marR="67192" marT="0" marB="0">
                        <a:solidFill>
                          <a:schemeClr val="bg1">
                            <a:lumMod val="95000"/>
                          </a:schemeClr>
                        </a:solidFill>
                      </a:tcPr>
                    </a:tc>
                  </a:tr>
                  <a:tr h="381365">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LPERPOV</a:t>
                          </a:r>
                          <a:endParaRPr lang="en-ZA" sz="1600">
                            <a:effectLst/>
                            <a:latin typeface="Arial" panose="020B0604020202020204" pitchFamily="34" charset="0"/>
                            <a:ea typeface="Times New Roman"/>
                            <a:cs typeface="Arial" panose="020B0604020202020204" pitchFamily="34" charset="0"/>
                          </a:endParaRP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endParaRPr lang="en-US"/>
                        </a:p>
                      </a:txBody>
                      <a:tcPr marL="67192" marR="67192" marT="0" marB="0">
                        <a:blipFill rotWithShape="1">
                          <a:blip r:embed="rId3"/>
                          <a:stretch>
                            <a:fillRect l="-57655" t="-509677" r="-30483" b="-506452"/>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- 0.247</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r>
                  <a:tr h="381365">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endParaRPr lang="en-ZA" sz="160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endParaRPr lang="en-US"/>
                        </a:p>
                      </a:txBody>
                      <a:tcPr marL="67192" marR="67192" marT="0" marB="0">
                        <a:blipFill rotWithShape="1">
                          <a:blip r:embed="rId3"/>
                          <a:stretch>
                            <a:fillRect l="-57655" t="-600000" r="-30483" b="-398413"/>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- 0.129</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r>
                  <a:tr h="381365">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LDHDI</a:t>
                          </a:r>
                          <a:endParaRPr lang="en-ZA" sz="1600">
                            <a:effectLst/>
                            <a:latin typeface="Arial" panose="020B0604020202020204" pitchFamily="34" charset="0"/>
                            <a:ea typeface="Times New Roman"/>
                            <a:cs typeface="Arial" panose="020B0604020202020204" pitchFamily="34" charset="0"/>
                          </a:endParaRP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c>
                      <a:txBody>
                        <a:bodyPr/>
                        <a:lstStyle/>
                        <a:p>
                          <a:endParaRPr lang="en-US"/>
                        </a:p>
                      </a:txBody>
                      <a:tcPr marL="67192" marR="67192" marT="0" marB="0">
                        <a:blipFill rotWithShape="1">
                          <a:blip r:embed="rId3"/>
                          <a:stretch>
                            <a:fillRect l="-57655" t="-711290" r="-30483" b="-304839"/>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0.091</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r>
                  <a:tr h="381365">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endParaRPr lang="en-ZA" sz="160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c>
                      <a:txBody>
                        <a:bodyPr/>
                        <a:lstStyle/>
                        <a:p>
                          <a:endParaRPr lang="en-US"/>
                        </a:p>
                      </a:txBody>
                      <a:tcPr marL="67192" marR="67192" marT="0" marB="0">
                        <a:blipFill rotWithShape="1">
                          <a:blip r:embed="rId3"/>
                          <a:stretch>
                            <a:fillRect l="-57655" t="-798413" r="-30483" b="-200000"/>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0.091</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1">
                            <a:lumMod val="95000"/>
                          </a:schemeClr>
                        </a:solidFill>
                      </a:tcPr>
                    </a:tc>
                  </a:tr>
                  <a:tr h="381365">
                    <a:tc rowSpan="2">
                      <a:txBody>
                        <a:bodyPr/>
                        <a:lstStyle/>
                        <a:p>
                          <a:pPr>
                            <a:lnSpc>
                              <a:spcPct val="115000"/>
                            </a:lnSpc>
                            <a:spcAft>
                              <a:spcPts val="0"/>
                            </a:spcAft>
                          </a:pPr>
                          <a:r>
                            <a:rPr lang="en-ZA" sz="1600">
                              <a:effectLst/>
                              <a:latin typeface="Arial" panose="020B0604020202020204" pitchFamily="34" charset="0"/>
                              <a:cs typeface="Arial" panose="020B0604020202020204" pitchFamily="34" charset="0"/>
                            </a:rPr>
                            <a:t>LPERLIT</a:t>
                          </a:r>
                          <a:endParaRPr lang="en-ZA" sz="1600">
                            <a:effectLst/>
                            <a:latin typeface="Arial" panose="020B0604020202020204" pitchFamily="34" charset="0"/>
                            <a:ea typeface="Times New Roman"/>
                            <a:cs typeface="Arial" panose="020B0604020202020204" pitchFamily="34" charset="0"/>
                          </a:endParaRPr>
                        </a:p>
                      </a:txBody>
                      <a:tcPr marL="67192" marR="67192" marT="0" marB="0" anchor="ctr"/>
                    </a:tc>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Urban</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endParaRPr lang="en-US"/>
                        </a:p>
                      </a:txBody>
                      <a:tcPr marL="67192" marR="67192" marT="0" marB="0">
                        <a:blipFill rotWithShape="1">
                          <a:blip r:embed="rId3"/>
                          <a:stretch>
                            <a:fillRect l="-57655" t="-912903" r="-30483" b="-103226"/>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0.099</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r>
                  <a:tr h="381365">
                    <a:tc vMerge="1">
                      <a:txBody>
                        <a:bodyPr/>
                        <a:lstStyle/>
                        <a:p>
                          <a:endParaRPr lang="en-ZA"/>
                        </a:p>
                      </a:txBody>
                      <a:tcPr/>
                    </a:tc>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Rural</a:t>
                          </a:r>
                          <a:endParaRPr lang="en-ZA" sz="160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c>
                      <a:txBody>
                        <a:bodyPr/>
                        <a:lstStyle/>
                        <a:p>
                          <a:endParaRPr lang="en-US"/>
                        </a:p>
                      </a:txBody>
                      <a:tcPr marL="67192" marR="67192" marT="0" marB="0">
                        <a:blipFill rotWithShape="1">
                          <a:blip r:embed="rId3"/>
                          <a:stretch>
                            <a:fillRect l="-57655" t="-996825" r="-30483" b="-1587"/>
                          </a:stretch>
                        </a:blipFill>
                      </a:tcPr>
                    </a:tc>
                    <a:tc>
                      <a:txBody>
                        <a:bodyPr/>
                        <a:lstStyle/>
                        <a:p>
                          <a:pPr algn="r">
                            <a:lnSpc>
                              <a:spcPct val="115000"/>
                            </a:lnSpc>
                            <a:spcAft>
                              <a:spcPts val="0"/>
                            </a:spcAft>
                          </a:pPr>
                          <a:r>
                            <a:rPr lang="en-ZA" sz="1600" dirty="0">
                              <a:effectLst/>
                              <a:latin typeface="Arial" panose="020B0604020202020204" pitchFamily="34" charset="0"/>
                              <a:cs typeface="Arial" panose="020B0604020202020204" pitchFamily="34" charset="0"/>
                            </a:rPr>
                            <a:t> </a:t>
                          </a:r>
                          <a:r>
                            <a:rPr lang="en-ZA" sz="1600" dirty="0" smtClean="0">
                              <a:effectLst/>
                              <a:latin typeface="Arial" panose="020B0604020202020204" pitchFamily="34" charset="0"/>
                              <a:cs typeface="Arial" panose="020B0604020202020204" pitchFamily="34" charset="0"/>
                            </a:rPr>
                            <a:t>0.099</a:t>
                          </a:r>
                          <a:endParaRPr lang="en-ZA" sz="1600" dirty="0">
                            <a:effectLst/>
                            <a:latin typeface="Arial" panose="020B0604020202020204" pitchFamily="34" charset="0"/>
                            <a:ea typeface="Times New Roman"/>
                            <a:cs typeface="Arial" panose="020B0604020202020204" pitchFamily="34" charset="0"/>
                          </a:endParaRPr>
                        </a:p>
                      </a:txBody>
                      <a:tcPr marL="67192" marR="67192" marT="0" marB="0">
                        <a:solidFill>
                          <a:schemeClr val="bg2"/>
                        </a:solidFill>
                      </a:tcPr>
                    </a:tc>
                  </a:tr>
                </a:tbl>
              </a:graphicData>
            </a:graphic>
          </p:graphicFrame>
        </mc:Fallback>
      </mc:AlternateContent>
    </p:spTree>
    <p:extLst>
      <p:ext uri="{BB962C8B-B14F-4D97-AF65-F5344CB8AC3E}">
        <p14:creationId xmlns:p14="http://schemas.microsoft.com/office/powerpoint/2010/main" val="13500557"/>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2&quot; unique_id=&quot;407435&quot;&gt;&lt;object type=&quot;3&quot; unique_id=&quot;407436&quot;&gt;&lt;property id=&quot;20148&quot; value=&quot;5&quot;/&gt;&lt;property id=&quot;20300&quot; value=&quot;Slide 1 - &amp;quot;Presentation Titles&amp;#x0D;&amp;#x0A;Are Arial 36pt&amp;quot;&quot;/&gt;&lt;property id=&quot;20307&quot; value=&quot;373&quot;/&gt;&lt;/object&gt;&lt;object type=&quot;3&quot; unique_id=&quot;407470&quot;&gt;&lt;property id=&quot;20148&quot; value=&quot;5&quot;/&gt;&lt;property id=&quot;20300&quot; value=&quot;Slide 2 - &amp;quot;IHS presentation heading&amp;quot;&quot;/&gt;&lt;property id=&quot;20307&quot; value=&quot;375&quot;/&gt;&lt;/object&gt;&lt;object type=&quot;3&quot; unique_id=&quot;407484&quot;&gt;&lt;property id=&quot;20148&quot; value=&quot;5&quot;/&gt;&lt;property id=&quot;20300&quot; value=&quot;Slide 3 - &amp;quot;Optional background choice without black on bottom&amp;quot;&quot;/&gt;&lt;property id=&quot;20307&quot; value=&quot;376&quot;/&gt;&lt;/object&gt;&lt;/object&gt;&lt;object type=&quot;8&quot; unique_id=&quot;407441&quot;&gt;&lt;/object&gt;&lt;/object&gt;&lt;/database&gt;"/>
  <p:tag name="SECTOMILLISECCONVERTED" val="1"/>
</p:tagLst>
</file>

<file path=ppt/theme/theme1.xml><?xml version="1.0" encoding="utf-8"?>
<a:theme xmlns:a="http://schemas.openxmlformats.org/drawingml/2006/main" name="WSC 2012 no logo or footer">
  <a:themeElements>
    <a:clrScheme name="IHS 2013 WSC">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D58023"/>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BFBFBF"/>
      </a:dk1>
      <a:lt1>
        <a:srgbClr val="FFFFFF"/>
      </a:lt1>
      <a:dk2>
        <a:srgbClr val="000000"/>
      </a:dk2>
      <a:lt2>
        <a:srgbClr val="FFFFFF"/>
      </a:lt2>
      <a:accent1>
        <a:srgbClr val="808080"/>
      </a:accent1>
      <a:accent2>
        <a:srgbClr val="00A0DC"/>
      </a:accent2>
      <a:accent3>
        <a:srgbClr val="AAAAAA"/>
      </a:accent3>
      <a:accent4>
        <a:srgbClr val="DADADA"/>
      </a:accent4>
      <a:accent5>
        <a:srgbClr val="C0C0C0"/>
      </a:accent5>
      <a:accent6>
        <a:srgbClr val="0091C7"/>
      </a:accent6>
      <a:hlink>
        <a:srgbClr val="003597"/>
      </a:hlink>
      <a:folHlink>
        <a:srgbClr val="1C14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BFBFBF"/>
      </a:dk1>
      <a:lt1>
        <a:srgbClr val="FFFFFF"/>
      </a:lt1>
      <a:dk2>
        <a:srgbClr val="000000"/>
      </a:dk2>
      <a:lt2>
        <a:srgbClr val="FFFFFF"/>
      </a:lt2>
      <a:accent1>
        <a:srgbClr val="808080"/>
      </a:accent1>
      <a:accent2>
        <a:srgbClr val="00A0DC"/>
      </a:accent2>
      <a:accent3>
        <a:srgbClr val="AAAAAA"/>
      </a:accent3>
      <a:accent4>
        <a:srgbClr val="DADADA"/>
      </a:accent4>
      <a:accent5>
        <a:srgbClr val="C0C0C0"/>
      </a:accent5>
      <a:accent6>
        <a:srgbClr val="0091C7"/>
      </a:accent6>
      <a:hlink>
        <a:srgbClr val="003597"/>
      </a:hlink>
      <a:folHlink>
        <a:srgbClr val="1C14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F0828E4F811E42A975BD58F8DD3AD9" ma:contentTypeVersion="0" ma:contentTypeDescription="Create a new document." ma:contentTypeScope="" ma:versionID="8225c85e043e19040bbd6c2f90583b5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CC1D40-7FE9-4D7C-8848-5C89D0A24679}">
  <ds:schemaRefs>
    <ds:schemaRef ds:uri="http://schemas.microsoft.com/sharepoint/v3/contenttype/forms"/>
  </ds:schemaRefs>
</ds:datastoreItem>
</file>

<file path=customXml/itemProps2.xml><?xml version="1.0" encoding="utf-8"?>
<ds:datastoreItem xmlns:ds="http://schemas.openxmlformats.org/officeDocument/2006/customXml" ds:itemID="{7E9A270D-FA0C-431F-8FC8-A831733438F7}">
  <ds:schemaRefs>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C1EF749-6DE0-406F-A7E5-7342F7993C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Harriman presentation template dark background.potx</Template>
  <TotalTime>10043</TotalTime>
  <Words>2481</Words>
  <Application>Microsoft Office PowerPoint</Application>
  <PresentationFormat>On-screen Show (4:3)</PresentationFormat>
  <Paragraphs>536</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WSC 2012 no logo or footer</vt:lpstr>
      <vt:lpstr>The impact of basic and social infrastructure investment on inequality in South Africa</vt:lpstr>
      <vt:lpstr>BACKGROUND:</vt:lpstr>
      <vt:lpstr>SIGNIFICANCE OF RESEARCH:</vt:lpstr>
      <vt:lpstr>PowerPoint Presentation</vt:lpstr>
      <vt:lpstr>CONCEPTUAL FRAMEWORK:</vt:lpstr>
      <vt:lpstr>LITERATURE REVIEW:</vt:lpstr>
      <vt:lpstr>METHODOLOGY:</vt:lpstr>
      <vt:lpstr>RESULTS:</vt:lpstr>
      <vt:lpstr>RESULTS: Basic Infrastructure</vt:lpstr>
      <vt:lpstr>PRELIMINARY RESULTS: Social Infrastructure</vt:lpstr>
      <vt:lpstr>CONCLUSION:</vt:lpstr>
      <vt:lpstr>PowerPoint Presentation</vt:lpstr>
      <vt:lpstr>DATA:</vt:lpstr>
      <vt:lpstr>DATA:</vt:lpstr>
      <vt:lpstr>DATA:</vt:lpstr>
      <vt:lpstr>RESULTS: Social Infrastructure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penny.taggart</dc:creator>
  <cp:lastModifiedBy>Henk Gnade</cp:lastModifiedBy>
  <cp:revision>374</cp:revision>
  <cp:lastPrinted>2013-11-28T07:05:39Z</cp:lastPrinted>
  <dcterms:created xsi:type="dcterms:W3CDTF">2011-03-07T18:08:10Z</dcterms:created>
  <dcterms:modified xsi:type="dcterms:W3CDTF">2013-11-28T07:11:02Z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ing">
    <vt:lpwstr/>
  </property>
  <property fmtid="{D5CDD505-2E9C-101B-9397-08002B2CF9AE}" pid="3" name="ContentType">
    <vt:lpwstr>Document</vt:lpwstr>
  </property>
  <property fmtid="{D5CDD505-2E9C-101B-9397-08002B2CF9AE}" pid="4" name="ContentTypeId">
    <vt:lpwstr>0x0101007CF0828E4F811E42A975BD58F8DD3AD9</vt:lpwstr>
  </property>
</Properties>
</file>