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307" r:id="rId4"/>
    <p:sldId id="328" r:id="rId5"/>
    <p:sldId id="314" r:id="rId6"/>
    <p:sldId id="318" r:id="rId7"/>
    <p:sldId id="320" r:id="rId8"/>
    <p:sldId id="331" r:id="rId9"/>
    <p:sldId id="332" r:id="rId10"/>
    <p:sldId id="321" r:id="rId11"/>
    <p:sldId id="316" r:id="rId12"/>
    <p:sldId id="345" r:id="rId13"/>
    <p:sldId id="333" r:id="rId14"/>
    <p:sldId id="322" r:id="rId15"/>
    <p:sldId id="334" r:id="rId16"/>
    <p:sldId id="341" r:id="rId17"/>
    <p:sldId id="340" r:id="rId18"/>
    <p:sldId id="339" r:id="rId19"/>
    <p:sldId id="335" r:id="rId20"/>
    <p:sldId id="338" r:id="rId21"/>
    <p:sldId id="351" r:id="rId22"/>
    <p:sldId id="353" r:id="rId23"/>
    <p:sldId id="354" r:id="rId24"/>
    <p:sldId id="355" r:id="rId25"/>
    <p:sldId id="356" r:id="rId26"/>
    <p:sldId id="357" r:id="rId27"/>
    <p:sldId id="315" r:id="rId28"/>
    <p:sldId id="325" r:id="rId29"/>
    <p:sldId id="343" r:id="rId30"/>
    <p:sldId id="323" r:id="rId31"/>
    <p:sldId id="344" r:id="rId32"/>
    <p:sldId id="358" r:id="rId33"/>
    <p:sldId id="326"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LTING, GEOFFREY" initials="NG" lastIdx="2" clrIdx="0"/>
  <p:cmAuthor id="1" name="Sebusi, Tumi" initials="ST"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4F81BD"/>
    <a:srgbClr val="1F497D"/>
    <a:srgbClr val="D9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0"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22405216\AppData\Local\Temp\SingleTsReport-4.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23363509\Documents\Work\PERO\Growing%20financial%20sector%20in%20SA%20&amp;%20G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23363509\Documents\Work\QB\Gauteng%20Leading%20Indicator\QB%20Data%20Analys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23363509\Documents\Work\QB\Gauteng%20Leading%20Indicator\QB%20Data%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898303422486208E-2"/>
          <c:y val="6.0228005207214268E-2"/>
          <c:w val="0.87095412369228498"/>
          <c:h val="0.76598982939632543"/>
        </c:manualLayout>
      </c:layout>
      <c:lineChart>
        <c:grouping val="standard"/>
        <c:varyColors val="0"/>
        <c:ser>
          <c:idx val="1"/>
          <c:order val="1"/>
          <c:tx>
            <c:strRef>
              <c:f>SingleTsReport!$K$172</c:f>
              <c:strCache>
                <c:ptCount val="1"/>
                <c:pt idx="0">
                  <c:v>GDP</c:v>
                </c:pt>
              </c:strCache>
            </c:strRef>
          </c:tx>
          <c:marker>
            <c:symbol val="none"/>
          </c:marker>
          <c:cat>
            <c:strRef>
              <c:f>SingleTsReport!$I$173:$I$221</c:f>
              <c:strCache>
                <c:ptCount val="49"/>
                <c:pt idx="0">
                  <c:v>2001/01</c:v>
                </c:pt>
                <c:pt idx="1">
                  <c:v>2001/02</c:v>
                </c:pt>
                <c:pt idx="2">
                  <c:v>2001/03</c:v>
                </c:pt>
                <c:pt idx="3">
                  <c:v>2001/04</c:v>
                </c:pt>
                <c:pt idx="4">
                  <c:v>2002/01</c:v>
                </c:pt>
                <c:pt idx="5">
                  <c:v>2002/02</c:v>
                </c:pt>
                <c:pt idx="6">
                  <c:v>2002/03</c:v>
                </c:pt>
                <c:pt idx="7">
                  <c:v>2002/04</c:v>
                </c:pt>
                <c:pt idx="8">
                  <c:v>2003/01</c:v>
                </c:pt>
                <c:pt idx="9">
                  <c:v>2003/02</c:v>
                </c:pt>
                <c:pt idx="10">
                  <c:v>2003/03</c:v>
                </c:pt>
                <c:pt idx="11">
                  <c:v>2003/04</c:v>
                </c:pt>
                <c:pt idx="12">
                  <c:v>2004/01</c:v>
                </c:pt>
                <c:pt idx="13">
                  <c:v>2004/02</c:v>
                </c:pt>
                <c:pt idx="14">
                  <c:v>2004/03</c:v>
                </c:pt>
                <c:pt idx="15">
                  <c:v>2004/04</c:v>
                </c:pt>
                <c:pt idx="16">
                  <c:v>2005/01</c:v>
                </c:pt>
                <c:pt idx="17">
                  <c:v>2005/02</c:v>
                </c:pt>
                <c:pt idx="18">
                  <c:v>2005/03</c:v>
                </c:pt>
                <c:pt idx="19">
                  <c:v>2005/04</c:v>
                </c:pt>
                <c:pt idx="20">
                  <c:v>2006/01</c:v>
                </c:pt>
                <c:pt idx="21">
                  <c:v>2006/02</c:v>
                </c:pt>
                <c:pt idx="22">
                  <c:v>2006/03</c:v>
                </c:pt>
                <c:pt idx="23">
                  <c:v>2006/04</c:v>
                </c:pt>
                <c:pt idx="24">
                  <c:v>2007/01</c:v>
                </c:pt>
                <c:pt idx="25">
                  <c:v>2007/02</c:v>
                </c:pt>
                <c:pt idx="26">
                  <c:v>2007/03</c:v>
                </c:pt>
                <c:pt idx="27">
                  <c:v>2007/04</c:v>
                </c:pt>
                <c:pt idx="28">
                  <c:v>2008/01</c:v>
                </c:pt>
                <c:pt idx="29">
                  <c:v>2008/02</c:v>
                </c:pt>
                <c:pt idx="30">
                  <c:v>2008/03</c:v>
                </c:pt>
                <c:pt idx="31">
                  <c:v>2008/04</c:v>
                </c:pt>
                <c:pt idx="32">
                  <c:v>2009/01</c:v>
                </c:pt>
                <c:pt idx="33">
                  <c:v>2009/02</c:v>
                </c:pt>
                <c:pt idx="34">
                  <c:v>2009/03</c:v>
                </c:pt>
                <c:pt idx="35">
                  <c:v>2009/04</c:v>
                </c:pt>
                <c:pt idx="36">
                  <c:v>2010/01</c:v>
                </c:pt>
                <c:pt idx="37">
                  <c:v>2010/02</c:v>
                </c:pt>
                <c:pt idx="38">
                  <c:v>2010/03</c:v>
                </c:pt>
                <c:pt idx="39">
                  <c:v>2010/04</c:v>
                </c:pt>
                <c:pt idx="40">
                  <c:v>2011/01</c:v>
                </c:pt>
                <c:pt idx="41">
                  <c:v>2011/02</c:v>
                </c:pt>
                <c:pt idx="42">
                  <c:v>2011/03</c:v>
                </c:pt>
                <c:pt idx="43">
                  <c:v>2011/04</c:v>
                </c:pt>
                <c:pt idx="44">
                  <c:v>2012/01</c:v>
                </c:pt>
                <c:pt idx="45">
                  <c:v>2012/02</c:v>
                </c:pt>
                <c:pt idx="46">
                  <c:v>2012/03</c:v>
                </c:pt>
                <c:pt idx="47">
                  <c:v>2012/04</c:v>
                </c:pt>
                <c:pt idx="48">
                  <c:v>2013/01</c:v>
                </c:pt>
              </c:strCache>
            </c:strRef>
          </c:cat>
          <c:val>
            <c:numRef>
              <c:f>SingleTsReport!$K$173:$K$221</c:f>
              <c:numCache>
                <c:formatCode>General</c:formatCode>
                <c:ptCount val="49"/>
                <c:pt idx="0">
                  <c:v>1.4748088094657774</c:v>
                </c:pt>
                <c:pt idx="1">
                  <c:v>1.2936215783350136</c:v>
                </c:pt>
                <c:pt idx="2">
                  <c:v>0.98080615974600605</c:v>
                </c:pt>
                <c:pt idx="3">
                  <c:v>0.94554824563877204</c:v>
                </c:pt>
                <c:pt idx="4">
                  <c:v>1.224319488844916</c:v>
                </c:pt>
                <c:pt idx="5">
                  <c:v>1.5305072951335319</c:v>
                </c:pt>
                <c:pt idx="6">
                  <c:v>1.7701012599948385</c:v>
                </c:pt>
                <c:pt idx="7">
                  <c:v>1.7266057020479231</c:v>
                </c:pt>
                <c:pt idx="8">
                  <c:v>1.5667419471201427</c:v>
                </c:pt>
                <c:pt idx="9">
                  <c:v>1.2555595872780323</c:v>
                </c:pt>
                <c:pt idx="10">
                  <c:v>1.1358135866727181</c:v>
                </c:pt>
                <c:pt idx="11">
                  <c:v>1.0964565004864646</c:v>
                </c:pt>
                <c:pt idx="12">
                  <c:v>1.348956234333798</c:v>
                </c:pt>
                <c:pt idx="13">
                  <c:v>1.7400842444581066</c:v>
                </c:pt>
                <c:pt idx="14">
                  <c:v>2.2094167266048181</c:v>
                </c:pt>
                <c:pt idx="15">
                  <c:v>2.4209191901560345</c:v>
                </c:pt>
                <c:pt idx="16">
                  <c:v>2.2076709783915405</c:v>
                </c:pt>
                <c:pt idx="17">
                  <c:v>2.3774396715780632</c:v>
                </c:pt>
                <c:pt idx="18">
                  <c:v>2.2612746917008764</c:v>
                </c:pt>
                <c:pt idx="19">
                  <c:v>2.0898046625382527</c:v>
                </c:pt>
                <c:pt idx="20">
                  <c:v>2.3057202694562129</c:v>
                </c:pt>
                <c:pt idx="21">
                  <c:v>2.2419483985451905</c:v>
                </c:pt>
                <c:pt idx="22">
                  <c:v>2.2683008554914785</c:v>
                </c:pt>
                <c:pt idx="23">
                  <c:v>2.6489635017164836</c:v>
                </c:pt>
                <c:pt idx="24">
                  <c:v>2.678008410379551</c:v>
                </c:pt>
                <c:pt idx="25">
                  <c:v>2.3036243413359969</c:v>
                </c:pt>
                <c:pt idx="26">
                  <c:v>2.2234211445737451</c:v>
                </c:pt>
                <c:pt idx="27">
                  <c:v>2.1847269412679893</c:v>
                </c:pt>
                <c:pt idx="28">
                  <c:v>1.8202913348384975</c:v>
                </c:pt>
                <c:pt idx="29">
                  <c:v>1.9577398850573857</c:v>
                </c:pt>
                <c:pt idx="30">
                  <c:v>1.6152955040803718</c:v>
                </c:pt>
                <c:pt idx="31">
                  <c:v>0.79974150717712078</c:v>
                </c:pt>
                <c:pt idx="32">
                  <c:v>-0.2225273163303676</c:v>
                </c:pt>
                <c:pt idx="33">
                  <c:v>-0.99500726174506227</c:v>
                </c:pt>
                <c:pt idx="34">
                  <c:v>-1.0033255347174475</c:v>
                </c:pt>
                <c:pt idx="35">
                  <c:v>-0.45020318048738517</c:v>
                </c:pt>
                <c:pt idx="36">
                  <c:v>0.71812834474034304</c:v>
                </c:pt>
                <c:pt idx="37">
                  <c:v>1.3528591428404013</c:v>
                </c:pt>
                <c:pt idx="38">
                  <c:v>1.5524574462961738</c:v>
                </c:pt>
                <c:pt idx="39">
                  <c:v>1.6503765129582959</c:v>
                </c:pt>
                <c:pt idx="40">
                  <c:v>1.6899177155181633</c:v>
                </c:pt>
                <c:pt idx="41">
                  <c:v>1.5626436545722378</c:v>
                </c:pt>
                <c:pt idx="42">
                  <c:v>1.384724568907103</c:v>
                </c:pt>
                <c:pt idx="43">
                  <c:v>1.2723391296778352</c:v>
                </c:pt>
                <c:pt idx="44">
                  <c:v>1.0396562047820801</c:v>
                </c:pt>
                <c:pt idx="45">
                  <c:v>1.2011322599456697</c:v>
                </c:pt>
                <c:pt idx="46">
                  <c:v>1.1286623247739769</c:v>
                </c:pt>
                <c:pt idx="47">
                  <c:v>1.0026855025393466</c:v>
                </c:pt>
                <c:pt idx="48">
                  <c:v>0.82626954415250253</c:v>
                </c:pt>
              </c:numCache>
            </c:numRef>
          </c:val>
          <c:smooth val="0"/>
        </c:ser>
        <c:dLbls>
          <c:showLegendKey val="0"/>
          <c:showVal val="0"/>
          <c:showCatName val="0"/>
          <c:showSerName val="0"/>
          <c:showPercent val="0"/>
          <c:showBubbleSize val="0"/>
        </c:dLbls>
        <c:marker val="1"/>
        <c:smooth val="0"/>
        <c:axId val="68144128"/>
        <c:axId val="68154112"/>
      </c:lineChart>
      <c:lineChart>
        <c:grouping val="standard"/>
        <c:varyColors val="0"/>
        <c:ser>
          <c:idx val="0"/>
          <c:order val="0"/>
          <c:tx>
            <c:strRef>
              <c:f>SingleTsReport!$J$172</c:f>
              <c:strCache>
                <c:ptCount val="1"/>
                <c:pt idx="0">
                  <c:v>CLI</c:v>
                </c:pt>
              </c:strCache>
            </c:strRef>
          </c:tx>
          <c:marker>
            <c:symbol val="none"/>
          </c:marker>
          <c:cat>
            <c:strRef>
              <c:f>SingleTsReport!$I$173:$I$221</c:f>
              <c:strCache>
                <c:ptCount val="49"/>
                <c:pt idx="0">
                  <c:v>2001/01</c:v>
                </c:pt>
                <c:pt idx="1">
                  <c:v>2001/02</c:v>
                </c:pt>
                <c:pt idx="2">
                  <c:v>2001/03</c:v>
                </c:pt>
                <c:pt idx="3">
                  <c:v>2001/04</c:v>
                </c:pt>
                <c:pt idx="4">
                  <c:v>2002/01</c:v>
                </c:pt>
                <c:pt idx="5">
                  <c:v>2002/02</c:v>
                </c:pt>
                <c:pt idx="6">
                  <c:v>2002/03</c:v>
                </c:pt>
                <c:pt idx="7">
                  <c:v>2002/04</c:v>
                </c:pt>
                <c:pt idx="8">
                  <c:v>2003/01</c:v>
                </c:pt>
                <c:pt idx="9">
                  <c:v>2003/02</c:v>
                </c:pt>
                <c:pt idx="10">
                  <c:v>2003/03</c:v>
                </c:pt>
                <c:pt idx="11">
                  <c:v>2003/04</c:v>
                </c:pt>
                <c:pt idx="12">
                  <c:v>2004/01</c:v>
                </c:pt>
                <c:pt idx="13">
                  <c:v>2004/02</c:v>
                </c:pt>
                <c:pt idx="14">
                  <c:v>2004/03</c:v>
                </c:pt>
                <c:pt idx="15">
                  <c:v>2004/04</c:v>
                </c:pt>
                <c:pt idx="16">
                  <c:v>2005/01</c:v>
                </c:pt>
                <c:pt idx="17">
                  <c:v>2005/02</c:v>
                </c:pt>
                <c:pt idx="18">
                  <c:v>2005/03</c:v>
                </c:pt>
                <c:pt idx="19">
                  <c:v>2005/04</c:v>
                </c:pt>
                <c:pt idx="20">
                  <c:v>2006/01</c:v>
                </c:pt>
                <c:pt idx="21">
                  <c:v>2006/02</c:v>
                </c:pt>
                <c:pt idx="22">
                  <c:v>2006/03</c:v>
                </c:pt>
                <c:pt idx="23">
                  <c:v>2006/04</c:v>
                </c:pt>
                <c:pt idx="24">
                  <c:v>2007/01</c:v>
                </c:pt>
                <c:pt idx="25">
                  <c:v>2007/02</c:v>
                </c:pt>
                <c:pt idx="26">
                  <c:v>2007/03</c:v>
                </c:pt>
                <c:pt idx="27">
                  <c:v>2007/04</c:v>
                </c:pt>
                <c:pt idx="28">
                  <c:v>2008/01</c:v>
                </c:pt>
                <c:pt idx="29">
                  <c:v>2008/02</c:v>
                </c:pt>
                <c:pt idx="30">
                  <c:v>2008/03</c:v>
                </c:pt>
                <c:pt idx="31">
                  <c:v>2008/04</c:v>
                </c:pt>
                <c:pt idx="32">
                  <c:v>2009/01</c:v>
                </c:pt>
                <c:pt idx="33">
                  <c:v>2009/02</c:v>
                </c:pt>
                <c:pt idx="34">
                  <c:v>2009/03</c:v>
                </c:pt>
                <c:pt idx="35">
                  <c:v>2009/04</c:v>
                </c:pt>
                <c:pt idx="36">
                  <c:v>2010/01</c:v>
                </c:pt>
                <c:pt idx="37">
                  <c:v>2010/02</c:v>
                </c:pt>
                <c:pt idx="38">
                  <c:v>2010/03</c:v>
                </c:pt>
                <c:pt idx="39">
                  <c:v>2010/04</c:v>
                </c:pt>
                <c:pt idx="40">
                  <c:v>2011/01</c:v>
                </c:pt>
                <c:pt idx="41">
                  <c:v>2011/02</c:v>
                </c:pt>
                <c:pt idx="42">
                  <c:v>2011/03</c:v>
                </c:pt>
                <c:pt idx="43">
                  <c:v>2011/04</c:v>
                </c:pt>
                <c:pt idx="44">
                  <c:v>2012/01</c:v>
                </c:pt>
                <c:pt idx="45">
                  <c:v>2012/02</c:v>
                </c:pt>
                <c:pt idx="46">
                  <c:v>2012/03</c:v>
                </c:pt>
                <c:pt idx="47">
                  <c:v>2012/04</c:v>
                </c:pt>
                <c:pt idx="48">
                  <c:v>2013/01</c:v>
                </c:pt>
              </c:strCache>
            </c:strRef>
          </c:cat>
          <c:val>
            <c:numRef>
              <c:f>SingleTsReport!$J$173:$J$221</c:f>
              <c:numCache>
                <c:formatCode>General</c:formatCode>
                <c:ptCount val="49"/>
                <c:pt idx="0">
                  <c:v>-0.67160278873661383</c:v>
                </c:pt>
                <c:pt idx="1">
                  <c:v>-0.13100899283178258</c:v>
                </c:pt>
                <c:pt idx="2">
                  <c:v>-0.47134658660010764</c:v>
                </c:pt>
                <c:pt idx="3">
                  <c:v>0.95618015469467466</c:v>
                </c:pt>
                <c:pt idx="4">
                  <c:v>2.5199433581378994</c:v>
                </c:pt>
                <c:pt idx="5">
                  <c:v>3.3013974882062147</c:v>
                </c:pt>
                <c:pt idx="6">
                  <c:v>3.4951630365166686</c:v>
                </c:pt>
                <c:pt idx="7">
                  <c:v>2.5739502333006925</c:v>
                </c:pt>
                <c:pt idx="8">
                  <c:v>-0.89622347106934619</c:v>
                </c:pt>
                <c:pt idx="9">
                  <c:v>-3.0770520137356705</c:v>
                </c:pt>
                <c:pt idx="10">
                  <c:v>-1.2239453793233768</c:v>
                </c:pt>
                <c:pt idx="11">
                  <c:v>0.45203196435714688</c:v>
                </c:pt>
                <c:pt idx="12">
                  <c:v>3.9610894023240473</c:v>
                </c:pt>
                <c:pt idx="13">
                  <c:v>5.6404031198054927</c:v>
                </c:pt>
                <c:pt idx="14">
                  <c:v>4.6045245735624185</c:v>
                </c:pt>
                <c:pt idx="15">
                  <c:v>3.1517051446064759</c:v>
                </c:pt>
                <c:pt idx="16">
                  <c:v>0.83504998899197602</c:v>
                </c:pt>
                <c:pt idx="17">
                  <c:v>1.1474121607228938</c:v>
                </c:pt>
                <c:pt idx="18">
                  <c:v>1.5574614159072908</c:v>
                </c:pt>
                <c:pt idx="19">
                  <c:v>1.8114635028377624</c:v>
                </c:pt>
                <c:pt idx="20">
                  <c:v>2.5354819849866761</c:v>
                </c:pt>
                <c:pt idx="21">
                  <c:v>2.764976676175257</c:v>
                </c:pt>
                <c:pt idx="22">
                  <c:v>2.7227928529162337</c:v>
                </c:pt>
                <c:pt idx="23">
                  <c:v>1.9901736662560232</c:v>
                </c:pt>
                <c:pt idx="24">
                  <c:v>1.5329631981212621</c:v>
                </c:pt>
                <c:pt idx="25">
                  <c:v>0.38736642846370906</c:v>
                </c:pt>
                <c:pt idx="26">
                  <c:v>-0.73936835441901216</c:v>
                </c:pt>
                <c:pt idx="27">
                  <c:v>-0.7731567786469995</c:v>
                </c:pt>
                <c:pt idx="28">
                  <c:v>-1.1370398203660592</c:v>
                </c:pt>
                <c:pt idx="29">
                  <c:v>-1.4477823368622911</c:v>
                </c:pt>
                <c:pt idx="30">
                  <c:v>-3.2345324942274267</c:v>
                </c:pt>
                <c:pt idx="31">
                  <c:v>-6.4230025712107341</c:v>
                </c:pt>
                <c:pt idx="32">
                  <c:v>-6.7427078097023418</c:v>
                </c:pt>
                <c:pt idx="33">
                  <c:v>-5.1555259625785332</c:v>
                </c:pt>
                <c:pt idx="34">
                  <c:v>-1.787607395066404</c:v>
                </c:pt>
                <c:pt idx="35">
                  <c:v>4.6938583304679593</c:v>
                </c:pt>
                <c:pt idx="36">
                  <c:v>8.2473598485977462</c:v>
                </c:pt>
                <c:pt idx="37">
                  <c:v>8.0474431564626858</c:v>
                </c:pt>
                <c:pt idx="38">
                  <c:v>6.2281824258972218</c:v>
                </c:pt>
                <c:pt idx="39">
                  <c:v>3.4497841872635604</c:v>
                </c:pt>
                <c:pt idx="40">
                  <c:v>1.6238542210834872</c:v>
                </c:pt>
                <c:pt idx="41">
                  <c:v>0.47090055250071927</c:v>
                </c:pt>
                <c:pt idx="42">
                  <c:v>0.27473356663234583</c:v>
                </c:pt>
                <c:pt idx="43">
                  <c:v>2.8828044994977375E-2</c:v>
                </c:pt>
                <c:pt idx="44">
                  <c:v>-0.43947262356351935</c:v>
                </c:pt>
                <c:pt idx="45">
                  <c:v>-1.0195511442299576</c:v>
                </c:pt>
                <c:pt idx="46">
                  <c:v>-0.33279433489274979</c:v>
                </c:pt>
                <c:pt idx="47">
                  <c:v>0.40159617383666024</c:v>
                </c:pt>
                <c:pt idx="48">
                  <c:v>0.43947262356351935</c:v>
                </c:pt>
              </c:numCache>
            </c:numRef>
          </c:val>
          <c:smooth val="0"/>
        </c:ser>
        <c:dLbls>
          <c:showLegendKey val="0"/>
          <c:showVal val="0"/>
          <c:showCatName val="0"/>
          <c:showSerName val="0"/>
          <c:showPercent val="0"/>
          <c:showBubbleSize val="0"/>
        </c:dLbls>
        <c:marker val="1"/>
        <c:smooth val="0"/>
        <c:axId val="71106560"/>
        <c:axId val="68155648"/>
      </c:lineChart>
      <c:catAx>
        <c:axId val="68144128"/>
        <c:scaling>
          <c:orientation val="minMax"/>
        </c:scaling>
        <c:delete val="0"/>
        <c:axPos val="b"/>
        <c:majorTickMark val="out"/>
        <c:minorTickMark val="none"/>
        <c:tickLblPos val="low"/>
        <c:txPr>
          <a:bodyPr rot="-5400000" vert="horz"/>
          <a:lstStyle/>
          <a:p>
            <a:pPr>
              <a:defRPr/>
            </a:pPr>
            <a:endParaRPr lang="en-US"/>
          </a:p>
        </c:txPr>
        <c:crossAx val="68154112"/>
        <c:crosses val="autoZero"/>
        <c:auto val="1"/>
        <c:lblAlgn val="ctr"/>
        <c:lblOffset val="100"/>
        <c:noMultiLvlLbl val="0"/>
      </c:catAx>
      <c:valAx>
        <c:axId val="68154112"/>
        <c:scaling>
          <c:orientation val="minMax"/>
        </c:scaling>
        <c:delete val="0"/>
        <c:axPos val="l"/>
        <c:majorGridlines>
          <c:spPr>
            <a:ln>
              <a:prstDash val="dash"/>
            </a:ln>
          </c:spPr>
        </c:majorGridlines>
        <c:numFmt formatCode="General" sourceLinked="1"/>
        <c:majorTickMark val="out"/>
        <c:minorTickMark val="none"/>
        <c:tickLblPos val="nextTo"/>
        <c:crossAx val="68144128"/>
        <c:crosses val="autoZero"/>
        <c:crossBetween val="between"/>
      </c:valAx>
      <c:valAx>
        <c:axId val="68155648"/>
        <c:scaling>
          <c:orientation val="minMax"/>
        </c:scaling>
        <c:delete val="0"/>
        <c:axPos val="r"/>
        <c:numFmt formatCode="General" sourceLinked="1"/>
        <c:majorTickMark val="out"/>
        <c:minorTickMark val="none"/>
        <c:tickLblPos val="nextTo"/>
        <c:crossAx val="71106560"/>
        <c:crosses val="max"/>
        <c:crossBetween val="between"/>
      </c:valAx>
      <c:catAx>
        <c:axId val="71106560"/>
        <c:scaling>
          <c:orientation val="minMax"/>
        </c:scaling>
        <c:delete val="1"/>
        <c:axPos val="b"/>
        <c:majorTickMark val="out"/>
        <c:minorTickMark val="none"/>
        <c:tickLblPos val="nextTo"/>
        <c:crossAx val="68155648"/>
        <c:crosses val="autoZero"/>
        <c:auto val="1"/>
        <c:lblAlgn val="ctr"/>
        <c:lblOffset val="100"/>
        <c:noMultiLvlLbl val="0"/>
      </c:catAx>
    </c:plotArea>
    <c:plotVisOnly val="1"/>
    <c:dispBlanksAs val="gap"/>
    <c:showDLblsOverMax val="0"/>
  </c:chart>
  <c:txPr>
    <a:bodyPr/>
    <a:lstStyle/>
    <a:p>
      <a:pPr>
        <a:defRPr sz="1200">
          <a:latin typeface="Verdana" pitchFamily="34" charset="0"/>
          <a:ea typeface="Verdana" pitchFamily="34" charset="0"/>
          <a:cs typeface="Verdana"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420487880191453E-2"/>
          <c:y val="5.1400554097404488E-2"/>
          <c:w val="0.89852876846276564"/>
          <c:h val="0.68125056014339669"/>
        </c:manualLayout>
      </c:layout>
      <c:lineChart>
        <c:grouping val="standard"/>
        <c:varyColors val="0"/>
        <c:ser>
          <c:idx val="0"/>
          <c:order val="0"/>
          <c:tx>
            <c:strRef>
              <c:f>Sheet1!$A$12</c:f>
              <c:strCache>
                <c:ptCount val="1"/>
                <c:pt idx="0">
                  <c:v>SA</c:v>
                </c:pt>
              </c:strCache>
            </c:strRef>
          </c:tx>
          <c:spPr>
            <a:ln>
              <a:solidFill>
                <a:srgbClr val="0070C0"/>
              </a:solidFill>
            </a:ln>
          </c:spPr>
          <c:marker>
            <c:symbol val="none"/>
          </c:marker>
          <c:dPt>
            <c:idx val="0"/>
            <c:bubble3D val="0"/>
            <c:spPr>
              <a:ln>
                <a:solidFill>
                  <a:srgbClr val="0070C0"/>
                </a:solidFill>
                <a:prstDash val="sysDash"/>
              </a:ln>
            </c:spPr>
          </c:dPt>
          <c:dPt>
            <c:idx val="10"/>
            <c:bubble3D val="0"/>
            <c:spPr>
              <a:ln>
                <a:solidFill>
                  <a:srgbClr val="0070C0"/>
                </a:solidFill>
                <a:prstDash val="sysDash"/>
              </a:ln>
            </c:spPr>
          </c:dPt>
          <c:dPt>
            <c:idx val="11"/>
            <c:bubble3D val="0"/>
            <c:spPr>
              <a:ln>
                <a:solidFill>
                  <a:srgbClr val="0070C0"/>
                </a:solidFill>
                <a:prstDash val="sysDash"/>
              </a:ln>
            </c:spPr>
          </c:dPt>
          <c:dPt>
            <c:idx val="12"/>
            <c:bubble3D val="0"/>
            <c:spPr>
              <a:ln>
                <a:solidFill>
                  <a:srgbClr val="0070C0"/>
                </a:solidFill>
                <a:prstDash val="sysDash"/>
              </a:ln>
            </c:spPr>
          </c:dPt>
          <c:dPt>
            <c:idx val="13"/>
            <c:bubble3D val="0"/>
            <c:spPr>
              <a:ln>
                <a:solidFill>
                  <a:srgbClr val="0070C0"/>
                </a:solidFill>
                <a:prstDash val="sysDash"/>
              </a:ln>
            </c:spPr>
          </c:dPt>
          <c:cat>
            <c:strRef>
              <c:f>Sheet1!$B$11:$O$11</c:f>
              <c:strCache>
                <c:ptCount val="14"/>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strCache>
            </c:strRef>
          </c:cat>
          <c:val>
            <c:numRef>
              <c:f>Sheet1!$B$12:$O$12</c:f>
              <c:numCache>
                <c:formatCode>0.0</c:formatCode>
                <c:ptCount val="14"/>
                <c:pt idx="0">
                  <c:v>20.012633859262234</c:v>
                </c:pt>
                <c:pt idx="1">
                  <c:v>20.56392880812772</c:v>
                </c:pt>
                <c:pt idx="2">
                  <c:v>21.091369787099751</c:v>
                </c:pt>
                <c:pt idx="3">
                  <c:v>21.580288632250298</c:v>
                </c:pt>
                <c:pt idx="4">
                  <c:v>22.628525124287748</c:v>
                </c:pt>
                <c:pt idx="5">
                  <c:v>21.629235868457965</c:v>
                </c:pt>
                <c:pt idx="6">
                  <c:v>21.338967251745675</c:v>
                </c:pt>
                <c:pt idx="7">
                  <c:v>21.178485851709912</c:v>
                </c:pt>
                <c:pt idx="8">
                  <c:v>21.284791935193461</c:v>
                </c:pt>
                <c:pt idx="9">
                  <c:v>21.464350123999722</c:v>
                </c:pt>
                <c:pt idx="10">
                  <c:v>21.669383071596805</c:v>
                </c:pt>
                <c:pt idx="11">
                  <c:v>21.860463758475156</c:v>
                </c:pt>
                <c:pt idx="12">
                  <c:v>22.068268270342628</c:v>
                </c:pt>
                <c:pt idx="13">
                  <c:v>22.162844860119872</c:v>
                </c:pt>
              </c:numCache>
            </c:numRef>
          </c:val>
          <c:smooth val="0"/>
        </c:ser>
        <c:ser>
          <c:idx val="1"/>
          <c:order val="1"/>
          <c:tx>
            <c:strRef>
              <c:f>Sheet1!$A$13</c:f>
              <c:strCache>
                <c:ptCount val="1"/>
                <c:pt idx="0">
                  <c:v>GP</c:v>
                </c:pt>
              </c:strCache>
            </c:strRef>
          </c:tx>
          <c:spPr>
            <a:ln>
              <a:solidFill>
                <a:schemeClr val="accent3">
                  <a:lumMod val="50000"/>
                </a:schemeClr>
              </a:solidFill>
            </a:ln>
          </c:spPr>
          <c:marker>
            <c:symbol val="none"/>
          </c:marker>
          <c:dPt>
            <c:idx val="0"/>
            <c:bubble3D val="0"/>
            <c:spPr>
              <a:ln>
                <a:solidFill>
                  <a:schemeClr val="accent3">
                    <a:lumMod val="50000"/>
                  </a:schemeClr>
                </a:solidFill>
                <a:prstDash val="sysDash"/>
              </a:ln>
            </c:spPr>
          </c:dPt>
          <c:dPt>
            <c:idx val="10"/>
            <c:bubble3D val="0"/>
            <c:spPr>
              <a:ln>
                <a:solidFill>
                  <a:schemeClr val="accent3">
                    <a:lumMod val="50000"/>
                  </a:schemeClr>
                </a:solidFill>
                <a:prstDash val="sysDash"/>
              </a:ln>
            </c:spPr>
          </c:dPt>
          <c:dPt>
            <c:idx val="11"/>
            <c:bubble3D val="0"/>
            <c:spPr>
              <a:ln>
                <a:solidFill>
                  <a:schemeClr val="accent3">
                    <a:lumMod val="50000"/>
                  </a:schemeClr>
                </a:solidFill>
                <a:prstDash val="sysDash"/>
              </a:ln>
            </c:spPr>
          </c:dPt>
          <c:dPt>
            <c:idx val="12"/>
            <c:bubble3D val="0"/>
            <c:spPr>
              <a:ln>
                <a:solidFill>
                  <a:schemeClr val="accent3">
                    <a:lumMod val="50000"/>
                  </a:schemeClr>
                </a:solidFill>
                <a:prstDash val="sysDash"/>
              </a:ln>
            </c:spPr>
          </c:dPt>
          <c:dPt>
            <c:idx val="13"/>
            <c:bubble3D val="0"/>
            <c:spPr>
              <a:ln>
                <a:solidFill>
                  <a:schemeClr val="accent3">
                    <a:lumMod val="50000"/>
                  </a:schemeClr>
                </a:solidFill>
                <a:prstDash val="sysDash"/>
              </a:ln>
            </c:spPr>
          </c:dPt>
          <c:cat>
            <c:strRef>
              <c:f>Sheet1!$B$11:$O$11</c:f>
              <c:strCache>
                <c:ptCount val="14"/>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strCache>
            </c:strRef>
          </c:cat>
          <c:val>
            <c:numRef>
              <c:f>Sheet1!$B$13:$O$13</c:f>
              <c:numCache>
                <c:formatCode>0.0</c:formatCode>
                <c:ptCount val="14"/>
                <c:pt idx="0">
                  <c:v>22.496413353052759</c:v>
                </c:pt>
                <c:pt idx="1">
                  <c:v>22.962034420242176</c:v>
                </c:pt>
                <c:pt idx="2">
                  <c:v>23.541942236975011</c:v>
                </c:pt>
                <c:pt idx="3">
                  <c:v>24.655515022707164</c:v>
                </c:pt>
                <c:pt idx="4">
                  <c:v>26.222871987719778</c:v>
                </c:pt>
                <c:pt idx="5">
                  <c:v>25.18383246137142</c:v>
                </c:pt>
                <c:pt idx="6">
                  <c:v>24.849991471870275</c:v>
                </c:pt>
                <c:pt idx="7">
                  <c:v>24.710717652180229</c:v>
                </c:pt>
                <c:pt idx="8">
                  <c:v>25.281459801031453</c:v>
                </c:pt>
                <c:pt idx="9">
                  <c:v>25.435592168644426</c:v>
                </c:pt>
                <c:pt idx="10">
                  <c:v>25.675915905516746</c:v>
                </c:pt>
                <c:pt idx="11">
                  <c:v>25.935615378159895</c:v>
                </c:pt>
                <c:pt idx="12">
                  <c:v>26.142291946705342</c:v>
                </c:pt>
                <c:pt idx="13">
                  <c:v>26.240437946421412</c:v>
                </c:pt>
              </c:numCache>
            </c:numRef>
          </c:val>
          <c:smooth val="0"/>
        </c:ser>
        <c:dLbls>
          <c:showLegendKey val="0"/>
          <c:showVal val="0"/>
          <c:showCatName val="0"/>
          <c:showSerName val="0"/>
          <c:showPercent val="0"/>
          <c:showBubbleSize val="0"/>
        </c:dLbls>
        <c:marker val="1"/>
        <c:smooth val="0"/>
        <c:axId val="72362240"/>
        <c:axId val="72364032"/>
      </c:lineChart>
      <c:catAx>
        <c:axId val="72362240"/>
        <c:scaling>
          <c:orientation val="minMax"/>
        </c:scaling>
        <c:delete val="0"/>
        <c:axPos val="b"/>
        <c:majorTickMark val="out"/>
        <c:minorTickMark val="none"/>
        <c:tickLblPos val="nextTo"/>
        <c:crossAx val="72364032"/>
        <c:crosses val="autoZero"/>
        <c:auto val="1"/>
        <c:lblAlgn val="ctr"/>
        <c:lblOffset val="100"/>
        <c:noMultiLvlLbl val="0"/>
      </c:catAx>
      <c:valAx>
        <c:axId val="72364032"/>
        <c:scaling>
          <c:orientation val="minMax"/>
          <c:max val="27"/>
          <c:min val="19"/>
        </c:scaling>
        <c:delete val="0"/>
        <c:axPos val="l"/>
        <c:majorGridlines>
          <c:spPr>
            <a:ln>
              <a:prstDash val="dash"/>
            </a:ln>
          </c:spPr>
        </c:majorGridlines>
        <c:title>
          <c:tx>
            <c:rich>
              <a:bodyPr rot="-5400000" vert="horz"/>
              <a:lstStyle/>
              <a:p>
                <a:pPr>
                  <a:defRPr/>
                </a:pPr>
                <a:r>
                  <a:rPr lang="en-ZA"/>
                  <a:t>%</a:t>
                </a:r>
              </a:p>
            </c:rich>
          </c:tx>
          <c:overlay val="0"/>
        </c:title>
        <c:numFmt formatCode="0" sourceLinked="0"/>
        <c:majorTickMark val="out"/>
        <c:minorTickMark val="none"/>
        <c:tickLblPos val="nextTo"/>
        <c:crossAx val="72362240"/>
        <c:crosses val="autoZero"/>
        <c:crossBetween val="between"/>
      </c:valAx>
    </c:plotArea>
    <c:legend>
      <c:legendPos val="r"/>
      <c:layout>
        <c:manualLayout>
          <c:xMode val="edge"/>
          <c:yMode val="edge"/>
          <c:x val="0.32090266841644793"/>
          <c:y val="0.92554206765820934"/>
          <c:w val="0.42354177602799647"/>
          <c:h val="6.5582531350247872E-2"/>
        </c:manualLayout>
      </c:layout>
      <c:overlay val="0"/>
      <c:txPr>
        <a:bodyPr/>
        <a:lstStyle/>
        <a:p>
          <a:pPr>
            <a:defRPr b="1"/>
          </a:pPr>
          <a:endParaRPr lang="en-US"/>
        </a:p>
      </c:txPr>
    </c:legend>
    <c:plotVisOnly val="1"/>
    <c:dispBlanksAs val="gap"/>
    <c:showDLblsOverMax val="0"/>
  </c:chart>
  <c:txPr>
    <a:bodyPr/>
    <a:lstStyle/>
    <a:p>
      <a:pPr>
        <a:defRPr sz="1200">
          <a:latin typeface="Verdana" pitchFamily="34" charset="0"/>
          <a:ea typeface="Verdana" pitchFamily="34" charset="0"/>
          <a:cs typeface="Verdana"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378506282504163E-2"/>
          <c:y val="5.1400554097404488E-2"/>
          <c:w val="0.89182868125372039"/>
          <c:h val="0.7282137649460485"/>
        </c:manualLayout>
      </c:layout>
      <c:lineChart>
        <c:grouping val="standard"/>
        <c:varyColors val="0"/>
        <c:ser>
          <c:idx val="0"/>
          <c:order val="0"/>
          <c:tx>
            <c:strRef>
              <c:f>Sheet1!$G$1</c:f>
              <c:strCache>
                <c:ptCount val="1"/>
                <c:pt idx="0">
                  <c:v>PET93</c:v>
                </c:pt>
              </c:strCache>
            </c:strRef>
          </c:tx>
          <c:marker>
            <c:symbol val="none"/>
          </c:marker>
          <c:cat>
            <c:numRef>
              <c:f>Sheet1!$F$2:$F$61</c:f>
              <c:numCache>
                <c:formatCode>General</c:formatCode>
                <c:ptCount val="60"/>
                <c:pt idx="0">
                  <c:v>1998</c:v>
                </c:pt>
                <c:pt idx="4">
                  <c:v>1999</c:v>
                </c:pt>
                <c:pt idx="8">
                  <c:v>2000</c:v>
                </c:pt>
                <c:pt idx="12">
                  <c:v>2001</c:v>
                </c:pt>
                <c:pt idx="16">
                  <c:v>2002</c:v>
                </c:pt>
                <c:pt idx="20">
                  <c:v>2003</c:v>
                </c:pt>
                <c:pt idx="24">
                  <c:v>2004</c:v>
                </c:pt>
                <c:pt idx="28">
                  <c:v>2005</c:v>
                </c:pt>
                <c:pt idx="32">
                  <c:v>2006</c:v>
                </c:pt>
                <c:pt idx="36">
                  <c:v>2007</c:v>
                </c:pt>
                <c:pt idx="40">
                  <c:v>2008</c:v>
                </c:pt>
                <c:pt idx="44">
                  <c:v>2009</c:v>
                </c:pt>
                <c:pt idx="48">
                  <c:v>2010</c:v>
                </c:pt>
                <c:pt idx="52">
                  <c:v>2011</c:v>
                </c:pt>
                <c:pt idx="56">
                  <c:v>2012</c:v>
                </c:pt>
              </c:numCache>
            </c:numRef>
          </c:cat>
          <c:val>
            <c:numRef>
              <c:f>Sheet1!$G$2:$G$61</c:f>
              <c:numCache>
                <c:formatCode>General</c:formatCode>
                <c:ptCount val="60"/>
                <c:pt idx="0">
                  <c:v>2.20333333333333</c:v>
                </c:pt>
                <c:pt idx="1">
                  <c:v>2.2766666666666602</c:v>
                </c:pt>
                <c:pt idx="2">
                  <c:v>2.4066666666666601</c:v>
                </c:pt>
                <c:pt idx="3">
                  <c:v>2.37333333333333</c:v>
                </c:pt>
                <c:pt idx="4">
                  <c:v>2.2999999999999998</c:v>
                </c:pt>
                <c:pt idx="5">
                  <c:v>2.54</c:v>
                </c:pt>
                <c:pt idx="6">
                  <c:v>2.73</c:v>
                </c:pt>
                <c:pt idx="7">
                  <c:v>2.9033333333333298</c:v>
                </c:pt>
                <c:pt idx="8">
                  <c:v>2.91</c:v>
                </c:pt>
                <c:pt idx="9">
                  <c:v>3.2533333333333299</c:v>
                </c:pt>
                <c:pt idx="10">
                  <c:v>3.59</c:v>
                </c:pt>
                <c:pt idx="11">
                  <c:v>3.7266666666666599</c:v>
                </c:pt>
                <c:pt idx="12">
                  <c:v>3.5666666666666602</c:v>
                </c:pt>
                <c:pt idx="13">
                  <c:v>3.8833333333333298</c:v>
                </c:pt>
                <c:pt idx="14">
                  <c:v>3.7633333333333296</c:v>
                </c:pt>
                <c:pt idx="15">
                  <c:v>3.7066666666666599</c:v>
                </c:pt>
                <c:pt idx="16">
                  <c:v>3.72</c:v>
                </c:pt>
                <c:pt idx="17">
                  <c:v>4.18</c:v>
                </c:pt>
                <c:pt idx="18">
                  <c:v>4.03</c:v>
                </c:pt>
                <c:pt idx="19">
                  <c:v>4.1900000000000004</c:v>
                </c:pt>
                <c:pt idx="20">
                  <c:v>4.0199999999999996</c:v>
                </c:pt>
                <c:pt idx="21">
                  <c:v>3.9166666666666599</c:v>
                </c:pt>
                <c:pt idx="22">
                  <c:v>3.96</c:v>
                </c:pt>
                <c:pt idx="23">
                  <c:v>3.82666666666666</c:v>
                </c:pt>
                <c:pt idx="24">
                  <c:v>4.01</c:v>
                </c:pt>
                <c:pt idx="25">
                  <c:v>4.5033333333333294</c:v>
                </c:pt>
                <c:pt idx="26">
                  <c:v>4.4633333333333294</c:v>
                </c:pt>
                <c:pt idx="27">
                  <c:v>4.7300000000000004</c:v>
                </c:pt>
                <c:pt idx="28">
                  <c:v>4.3466666666666605</c:v>
                </c:pt>
                <c:pt idx="29">
                  <c:v>5.0999999999999996</c:v>
                </c:pt>
                <c:pt idx="30">
                  <c:v>5.6266666666666598</c:v>
                </c:pt>
                <c:pt idx="31">
                  <c:v>5.7233333333333301</c:v>
                </c:pt>
                <c:pt idx="32">
                  <c:v>5.4166666666666599</c:v>
                </c:pt>
                <c:pt idx="33">
                  <c:v>5.99</c:v>
                </c:pt>
                <c:pt idx="34">
                  <c:v>6.6966666666666592</c:v>
                </c:pt>
                <c:pt idx="35">
                  <c:v>5.8966666666666594</c:v>
                </c:pt>
                <c:pt idx="36">
                  <c:v>5.7666666666666595</c:v>
                </c:pt>
                <c:pt idx="37">
                  <c:v>6.8433333333333302</c:v>
                </c:pt>
                <c:pt idx="38">
                  <c:v>6.8966666666666594</c:v>
                </c:pt>
                <c:pt idx="39">
                  <c:v>7.0333333333333306</c:v>
                </c:pt>
                <c:pt idx="40">
                  <c:v>7.6466666666666594</c:v>
                </c:pt>
                <c:pt idx="41">
                  <c:v>9.3133333333333308</c:v>
                </c:pt>
                <c:pt idx="42">
                  <c:v>10.07</c:v>
                </c:pt>
                <c:pt idx="43">
                  <c:v>8.4033333333333307</c:v>
                </c:pt>
                <c:pt idx="44">
                  <c:v>6.3766666666666598</c:v>
                </c:pt>
                <c:pt idx="45">
                  <c:v>7.27</c:v>
                </c:pt>
                <c:pt idx="46">
                  <c:v>7.71</c:v>
                </c:pt>
                <c:pt idx="47">
                  <c:v>7.58</c:v>
                </c:pt>
                <c:pt idx="48">
                  <c:v>7.81</c:v>
                </c:pt>
                <c:pt idx="49">
                  <c:v>8.4033333333333307</c:v>
                </c:pt>
                <c:pt idx="50">
                  <c:v>8.02</c:v>
                </c:pt>
                <c:pt idx="51">
                  <c:v>8.1366666666666596</c:v>
                </c:pt>
                <c:pt idx="52">
                  <c:v>8.8966666666666594</c:v>
                </c:pt>
                <c:pt idx="53">
                  <c:v>9.9866666666666593</c:v>
                </c:pt>
                <c:pt idx="54">
                  <c:v>9.8833333333333311</c:v>
                </c:pt>
                <c:pt idx="55">
                  <c:v>10.486666666666599</c:v>
                </c:pt>
                <c:pt idx="56">
                  <c:v>10.75</c:v>
                </c:pt>
                <c:pt idx="57">
                  <c:v>11.773333333333301</c:v>
                </c:pt>
                <c:pt idx="58">
                  <c:v>11.066666666666599</c:v>
                </c:pt>
                <c:pt idx="59">
                  <c:v>11.873333333333301</c:v>
                </c:pt>
              </c:numCache>
            </c:numRef>
          </c:val>
          <c:smooth val="0"/>
        </c:ser>
        <c:ser>
          <c:idx val="1"/>
          <c:order val="1"/>
          <c:tx>
            <c:strRef>
              <c:f>Sheet1!$H$1</c:f>
              <c:strCache>
                <c:ptCount val="1"/>
                <c:pt idx="0">
                  <c:v>PET93_SA</c:v>
                </c:pt>
              </c:strCache>
            </c:strRef>
          </c:tx>
          <c:marker>
            <c:symbol val="none"/>
          </c:marker>
          <c:cat>
            <c:numRef>
              <c:f>Sheet1!$F$2:$F$61</c:f>
              <c:numCache>
                <c:formatCode>General</c:formatCode>
                <c:ptCount val="60"/>
                <c:pt idx="0">
                  <c:v>1998</c:v>
                </c:pt>
                <c:pt idx="4">
                  <c:v>1999</c:v>
                </c:pt>
                <c:pt idx="8">
                  <c:v>2000</c:v>
                </c:pt>
                <c:pt idx="12">
                  <c:v>2001</c:v>
                </c:pt>
                <c:pt idx="16">
                  <c:v>2002</c:v>
                </c:pt>
                <c:pt idx="20">
                  <c:v>2003</c:v>
                </c:pt>
                <c:pt idx="24">
                  <c:v>2004</c:v>
                </c:pt>
                <c:pt idx="28">
                  <c:v>2005</c:v>
                </c:pt>
                <c:pt idx="32">
                  <c:v>2006</c:v>
                </c:pt>
                <c:pt idx="36">
                  <c:v>2007</c:v>
                </c:pt>
                <c:pt idx="40">
                  <c:v>2008</c:v>
                </c:pt>
                <c:pt idx="44">
                  <c:v>2009</c:v>
                </c:pt>
                <c:pt idx="48">
                  <c:v>2010</c:v>
                </c:pt>
                <c:pt idx="52">
                  <c:v>2011</c:v>
                </c:pt>
                <c:pt idx="56">
                  <c:v>2012</c:v>
                </c:pt>
              </c:numCache>
            </c:numRef>
          </c:cat>
          <c:val>
            <c:numRef>
              <c:f>Sheet1!$H$2:$H$61</c:f>
              <c:numCache>
                <c:formatCode>General</c:formatCode>
                <c:ptCount val="60"/>
                <c:pt idx="0">
                  <c:v>2.3034042964082699</c:v>
                </c:pt>
                <c:pt idx="1">
                  <c:v>2.2629566806903303</c:v>
                </c:pt>
                <c:pt idx="2">
                  <c:v>2.34265768700691</c:v>
                </c:pt>
                <c:pt idx="3">
                  <c:v>2.3509808791633602</c:v>
                </c:pt>
                <c:pt idx="4">
                  <c:v>2.4054250164904203</c:v>
                </c:pt>
                <c:pt idx="5">
                  <c:v>2.5151317737233101</c:v>
                </c:pt>
                <c:pt idx="6">
                  <c:v>2.6666945822656101</c:v>
                </c:pt>
                <c:pt idx="7">
                  <c:v>2.8792997550348201</c:v>
                </c:pt>
                <c:pt idx="8">
                  <c:v>3.03942268516845</c:v>
                </c:pt>
                <c:pt idx="9">
                  <c:v>3.2078954679498799</c:v>
                </c:pt>
                <c:pt idx="10">
                  <c:v>3.5199784702034704</c:v>
                </c:pt>
                <c:pt idx="11">
                  <c:v>3.70685996237619</c:v>
                </c:pt>
                <c:pt idx="12">
                  <c:v>3.7148880434671798</c:v>
                </c:pt>
                <c:pt idx="13">
                  <c:v>3.8128405569335002</c:v>
                </c:pt>
                <c:pt idx="14">
                  <c:v>3.7049853157531198</c:v>
                </c:pt>
                <c:pt idx="15">
                  <c:v>3.6924946785908004</c:v>
                </c:pt>
                <c:pt idx="16">
                  <c:v>3.8723250350386502</c:v>
                </c:pt>
                <c:pt idx="17">
                  <c:v>4.09069167964961</c:v>
                </c:pt>
                <c:pt idx="18">
                  <c:v>3.9702815211290901</c:v>
                </c:pt>
                <c:pt idx="19">
                  <c:v>4.18232289083016</c:v>
                </c:pt>
                <c:pt idx="20">
                  <c:v>4.1926666739357001</c:v>
                </c:pt>
                <c:pt idx="21">
                  <c:v>3.8241139797307602</c:v>
                </c:pt>
                <c:pt idx="22">
                  <c:v>3.8902974155822396</c:v>
                </c:pt>
                <c:pt idx="23">
                  <c:v>3.8239870531314302</c:v>
                </c:pt>
                <c:pt idx="24">
                  <c:v>4.20642114660928</c:v>
                </c:pt>
                <c:pt idx="25">
                  <c:v>4.3902104809197597</c:v>
                </c:pt>
                <c:pt idx="26">
                  <c:v>4.3515124969941299</c:v>
                </c:pt>
                <c:pt idx="27">
                  <c:v>4.7447081851849706</c:v>
                </c:pt>
                <c:pt idx="28">
                  <c:v>4.5926127913189099</c:v>
                </c:pt>
                <c:pt idx="29">
                  <c:v>4.9601471603027498</c:v>
                </c:pt>
                <c:pt idx="30">
                  <c:v>5.44083211600302</c:v>
                </c:pt>
                <c:pt idx="31">
                  <c:v>5.7568850780002903</c:v>
                </c:pt>
                <c:pt idx="32">
                  <c:v>5.7755897443166306</c:v>
                </c:pt>
                <c:pt idx="33">
                  <c:v>5.8080663852620606</c:v>
                </c:pt>
                <c:pt idx="34">
                  <c:v>6.42480966000974</c:v>
                </c:pt>
                <c:pt idx="35">
                  <c:v>5.9642649462872308</c:v>
                </c:pt>
                <c:pt idx="36">
                  <c:v>6.1725881815586003</c:v>
                </c:pt>
                <c:pt idx="37">
                  <c:v>6.6108815915149997</c:v>
                </c:pt>
                <c:pt idx="38">
                  <c:v>6.6023321557862404</c:v>
                </c:pt>
                <c:pt idx="39">
                  <c:v>7.1514503472622701</c:v>
                </c:pt>
                <c:pt idx="40">
                  <c:v>8.1624465953595404</c:v>
                </c:pt>
                <c:pt idx="41">
                  <c:v>8.9664254640296104</c:v>
                </c:pt>
                <c:pt idx="42">
                  <c:v>9.6812725138082403</c:v>
                </c:pt>
                <c:pt idx="43">
                  <c:v>8.5883967736893805</c:v>
                </c:pt>
                <c:pt idx="44">
                  <c:v>6.7416723863566004</c:v>
                </c:pt>
                <c:pt idx="45">
                  <c:v>6.9751996855454896</c:v>
                </c:pt>
                <c:pt idx="46">
                  <c:v>7.4957869877920906</c:v>
                </c:pt>
                <c:pt idx="47">
                  <c:v>7.7467493497702904</c:v>
                </c:pt>
                <c:pt idx="48">
                  <c:v>8.1820499357461003</c:v>
                </c:pt>
                <c:pt idx="49">
                  <c:v>8.0385719025726203</c:v>
                </c:pt>
                <c:pt idx="50">
                  <c:v>7.8967908273329206</c:v>
                </c:pt>
                <c:pt idx="51">
                  <c:v>8.3012316466407299</c:v>
                </c:pt>
                <c:pt idx="52">
                  <c:v>9.2416533733505304</c:v>
                </c:pt>
                <c:pt idx="53">
                  <c:v>9.5345264217710692</c:v>
                </c:pt>
                <c:pt idx="54">
                  <c:v>9.8357325368258799</c:v>
                </c:pt>
                <c:pt idx="55">
                  <c:v>10.674018296872701</c:v>
                </c:pt>
                <c:pt idx="56">
                  <c:v>11.113011105904299</c:v>
                </c:pt>
                <c:pt idx="57">
                  <c:v>11.2208970980953</c:v>
                </c:pt>
                <c:pt idx="58">
                  <c:v>11.082868876360999</c:v>
                </c:pt>
                <c:pt idx="59">
                  <c:v>12.0621823955988</c:v>
                </c:pt>
              </c:numCache>
            </c:numRef>
          </c:val>
          <c:smooth val="0"/>
        </c:ser>
        <c:dLbls>
          <c:showLegendKey val="0"/>
          <c:showVal val="0"/>
          <c:showCatName val="0"/>
          <c:showSerName val="0"/>
          <c:showPercent val="0"/>
          <c:showBubbleSize val="0"/>
        </c:dLbls>
        <c:marker val="1"/>
        <c:smooth val="0"/>
        <c:axId val="72387584"/>
        <c:axId val="72409856"/>
      </c:lineChart>
      <c:catAx>
        <c:axId val="72387584"/>
        <c:scaling>
          <c:orientation val="minMax"/>
        </c:scaling>
        <c:delete val="0"/>
        <c:axPos val="b"/>
        <c:numFmt formatCode="General" sourceLinked="1"/>
        <c:majorTickMark val="out"/>
        <c:minorTickMark val="none"/>
        <c:tickLblPos val="nextTo"/>
        <c:crossAx val="72409856"/>
        <c:crosses val="autoZero"/>
        <c:auto val="1"/>
        <c:lblAlgn val="ctr"/>
        <c:lblOffset val="100"/>
        <c:noMultiLvlLbl val="0"/>
      </c:catAx>
      <c:valAx>
        <c:axId val="72409856"/>
        <c:scaling>
          <c:orientation val="minMax"/>
        </c:scaling>
        <c:delete val="0"/>
        <c:axPos val="l"/>
        <c:majorGridlines>
          <c:spPr>
            <a:ln>
              <a:prstDash val="dash"/>
            </a:ln>
          </c:spPr>
        </c:majorGridlines>
        <c:title>
          <c:tx>
            <c:rich>
              <a:bodyPr rot="-5400000" vert="horz"/>
              <a:lstStyle/>
              <a:p>
                <a:pPr>
                  <a:defRPr/>
                </a:pPr>
                <a:r>
                  <a:rPr lang="en-ZA"/>
                  <a:t>R</a:t>
                </a:r>
              </a:p>
            </c:rich>
          </c:tx>
          <c:overlay val="0"/>
        </c:title>
        <c:numFmt formatCode="General" sourceLinked="1"/>
        <c:majorTickMark val="out"/>
        <c:minorTickMark val="none"/>
        <c:tickLblPos val="nextTo"/>
        <c:crossAx val="72387584"/>
        <c:crosses val="autoZero"/>
        <c:crossBetween val="between"/>
      </c:valAx>
    </c:plotArea>
    <c:legend>
      <c:legendPos val="r"/>
      <c:layout>
        <c:manualLayout>
          <c:xMode val="edge"/>
          <c:yMode val="edge"/>
          <c:x val="0.2834342822531799"/>
          <c:y val="0.90702354913969085"/>
          <c:w val="0.46784776902887137"/>
          <c:h val="8.8730679498396026E-2"/>
        </c:manualLayout>
      </c:layout>
      <c:overlay val="0"/>
      <c:txPr>
        <a:bodyPr/>
        <a:lstStyle/>
        <a:p>
          <a:pPr>
            <a:defRPr b="1"/>
          </a:pPr>
          <a:endParaRPr lang="en-US"/>
        </a:p>
      </c:txPr>
    </c:legend>
    <c:plotVisOnly val="1"/>
    <c:dispBlanksAs val="gap"/>
    <c:showDLblsOverMax val="0"/>
  </c:chart>
  <c:txPr>
    <a:bodyPr/>
    <a:lstStyle/>
    <a:p>
      <a:pPr>
        <a:defRPr sz="1200">
          <a:latin typeface="Verdana" pitchFamily="34" charset="0"/>
          <a:ea typeface="Verdana" pitchFamily="34" charset="0"/>
          <a:cs typeface="Verdana"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405074365704281E-2"/>
          <c:y val="5.6030183727034118E-2"/>
          <c:w val="0.86132942684490021"/>
          <c:h val="0.71464373520048041"/>
        </c:manualLayout>
      </c:layout>
      <c:lineChart>
        <c:grouping val="standard"/>
        <c:varyColors val="0"/>
        <c:ser>
          <c:idx val="2"/>
          <c:order val="2"/>
          <c:tx>
            <c:strRef>
              <c:f>'Actual, Fitted &amp; Resid'!$D$1</c:f>
              <c:strCache>
                <c:ptCount val="1"/>
                <c:pt idx="0">
                  <c:v>Residual</c:v>
                </c:pt>
              </c:strCache>
            </c:strRef>
          </c:tx>
          <c:marker>
            <c:symbol val="none"/>
          </c:marker>
          <c:cat>
            <c:numRef>
              <c:f>'Actual, Fitted &amp; Resid'!$A$2:$A$55</c:f>
              <c:numCache>
                <c:formatCode>General</c:formatCode>
                <c:ptCount val="54"/>
                <c:pt idx="0">
                  <c:v>1999</c:v>
                </c:pt>
                <c:pt idx="4">
                  <c:v>2000</c:v>
                </c:pt>
                <c:pt idx="8">
                  <c:v>2001</c:v>
                </c:pt>
                <c:pt idx="12">
                  <c:v>2002</c:v>
                </c:pt>
                <c:pt idx="16">
                  <c:v>2003</c:v>
                </c:pt>
                <c:pt idx="20">
                  <c:v>2004</c:v>
                </c:pt>
                <c:pt idx="24">
                  <c:v>2005</c:v>
                </c:pt>
                <c:pt idx="28">
                  <c:v>2006</c:v>
                </c:pt>
                <c:pt idx="32">
                  <c:v>2007</c:v>
                </c:pt>
                <c:pt idx="36">
                  <c:v>2008</c:v>
                </c:pt>
                <c:pt idx="40">
                  <c:v>2009</c:v>
                </c:pt>
                <c:pt idx="44">
                  <c:v>2010</c:v>
                </c:pt>
                <c:pt idx="48">
                  <c:v>2011</c:v>
                </c:pt>
                <c:pt idx="52">
                  <c:v>2012</c:v>
                </c:pt>
              </c:numCache>
            </c:numRef>
          </c:cat>
          <c:val>
            <c:numRef>
              <c:f>'Actual, Fitted &amp; Resid'!$D$2:$D$55</c:f>
              <c:numCache>
                <c:formatCode>General</c:formatCode>
                <c:ptCount val="54"/>
                <c:pt idx="0">
                  <c:v>0.38641027589349197</c:v>
                </c:pt>
                <c:pt idx="1">
                  <c:v>1.2766133555439101</c:v>
                </c:pt>
                <c:pt idx="2">
                  <c:v>0.96489993768187798</c:v>
                </c:pt>
                <c:pt idx="3">
                  <c:v>-0.28464537334211998</c:v>
                </c:pt>
                <c:pt idx="4">
                  <c:v>0.83181371263620496</c:v>
                </c:pt>
                <c:pt idx="5">
                  <c:v>-0.153771521970307</c:v>
                </c:pt>
                <c:pt idx="6">
                  <c:v>-0.471555488342007</c:v>
                </c:pt>
                <c:pt idx="7">
                  <c:v>0.46971965823920597</c:v>
                </c:pt>
                <c:pt idx="8">
                  <c:v>-1.6011013904895901</c:v>
                </c:pt>
                <c:pt idx="9">
                  <c:v>0.10638645848787399</c:v>
                </c:pt>
                <c:pt idx="10">
                  <c:v>0.34975881392536601</c:v>
                </c:pt>
                <c:pt idx="11">
                  <c:v>0.40885436924514701</c:v>
                </c:pt>
                <c:pt idx="12">
                  <c:v>1.04938116778889</c:v>
                </c:pt>
                <c:pt idx="13">
                  <c:v>-0.13215240184841501</c:v>
                </c:pt>
                <c:pt idx="14">
                  <c:v>-0.129285017736949</c:v>
                </c:pt>
                <c:pt idx="15">
                  <c:v>-0.32951229968928503</c:v>
                </c:pt>
                <c:pt idx="16">
                  <c:v>-0.14068406214830301</c:v>
                </c:pt>
                <c:pt idx="17">
                  <c:v>0.40109298246126801</c:v>
                </c:pt>
                <c:pt idx="18">
                  <c:v>-0.427730640002562</c:v>
                </c:pt>
                <c:pt idx="19">
                  <c:v>0.33006908690671999</c:v>
                </c:pt>
                <c:pt idx="20">
                  <c:v>-0.36578628907182797</c:v>
                </c:pt>
                <c:pt idx="21">
                  <c:v>0.39436240222271102</c:v>
                </c:pt>
                <c:pt idx="22">
                  <c:v>-0.84247787174491096</c:v>
                </c:pt>
                <c:pt idx="23">
                  <c:v>1.33238524986215</c:v>
                </c:pt>
                <c:pt idx="24">
                  <c:v>-0.610874010375413</c:v>
                </c:pt>
                <c:pt idx="25">
                  <c:v>-0.14176021843120401</c:v>
                </c:pt>
                <c:pt idx="26">
                  <c:v>0.31576989998472599</c:v>
                </c:pt>
                <c:pt idx="27">
                  <c:v>0.110271536569044</c:v>
                </c:pt>
                <c:pt idx="28">
                  <c:v>-0.45430606928112999</c:v>
                </c:pt>
                <c:pt idx="29">
                  <c:v>1.3738380065501501</c:v>
                </c:pt>
                <c:pt idx="30">
                  <c:v>0.70569359829774203</c:v>
                </c:pt>
                <c:pt idx="31">
                  <c:v>-0.29787765448665299</c:v>
                </c:pt>
                <c:pt idx="32">
                  <c:v>0.89458073209117195</c:v>
                </c:pt>
                <c:pt idx="33">
                  <c:v>0.16200735160048399</c:v>
                </c:pt>
                <c:pt idx="34">
                  <c:v>-0.27886696867553501</c:v>
                </c:pt>
                <c:pt idx="35">
                  <c:v>0.755532028937415</c:v>
                </c:pt>
                <c:pt idx="36">
                  <c:v>0.51709005602407598</c:v>
                </c:pt>
                <c:pt idx="37">
                  <c:v>-0.82227572161052798</c:v>
                </c:pt>
                <c:pt idx="38">
                  <c:v>-0.48387838096593899</c:v>
                </c:pt>
                <c:pt idx="39">
                  <c:v>-1.3002163873952099</c:v>
                </c:pt>
                <c:pt idx="40">
                  <c:v>-0.383804314737686</c:v>
                </c:pt>
                <c:pt idx="41">
                  <c:v>-0.91657905418719399</c:v>
                </c:pt>
                <c:pt idx="42">
                  <c:v>1.01652898665028</c:v>
                </c:pt>
                <c:pt idx="43">
                  <c:v>-0.78870646909389996</c:v>
                </c:pt>
                <c:pt idx="44">
                  <c:v>-0.352850304329763</c:v>
                </c:pt>
                <c:pt idx="45">
                  <c:v>-0.43626220101200802</c:v>
                </c:pt>
                <c:pt idx="46">
                  <c:v>-0.34909602692543301</c:v>
                </c:pt>
                <c:pt idx="47">
                  <c:v>-0.38135341809630502</c:v>
                </c:pt>
                <c:pt idx="48">
                  <c:v>1.8479023470167999E-2</c:v>
                </c:pt>
                <c:pt idx="49">
                  <c:v>3.8173156421431001E-2</c:v>
                </c:pt>
                <c:pt idx="50">
                  <c:v>-0.31975091305553899</c:v>
                </c:pt>
                <c:pt idx="51">
                  <c:v>0.104422867185661</c:v>
                </c:pt>
                <c:pt idx="52">
                  <c:v>-0.439592285699061</c:v>
                </c:pt>
                <c:pt idx="53">
                  <c:v>-0.45848049227369297</c:v>
                </c:pt>
              </c:numCache>
            </c:numRef>
          </c:val>
          <c:smooth val="0"/>
        </c:ser>
        <c:dLbls>
          <c:showLegendKey val="0"/>
          <c:showVal val="0"/>
          <c:showCatName val="0"/>
          <c:showSerName val="0"/>
          <c:showPercent val="0"/>
          <c:showBubbleSize val="0"/>
        </c:dLbls>
        <c:marker val="1"/>
        <c:smooth val="0"/>
        <c:axId val="72460160"/>
        <c:axId val="72461696"/>
      </c:lineChart>
      <c:lineChart>
        <c:grouping val="standard"/>
        <c:varyColors val="0"/>
        <c:ser>
          <c:idx val="0"/>
          <c:order val="0"/>
          <c:tx>
            <c:strRef>
              <c:f>'Actual, Fitted &amp; Resid'!$B$1</c:f>
              <c:strCache>
                <c:ptCount val="1"/>
                <c:pt idx="0">
                  <c:v>Actual</c:v>
                </c:pt>
              </c:strCache>
            </c:strRef>
          </c:tx>
          <c:marker>
            <c:symbol val="none"/>
          </c:marker>
          <c:cat>
            <c:numRef>
              <c:f>'Actual, Fitted &amp; Resid'!$A$2:$A$55</c:f>
              <c:numCache>
                <c:formatCode>General</c:formatCode>
                <c:ptCount val="54"/>
                <c:pt idx="0">
                  <c:v>1999</c:v>
                </c:pt>
                <c:pt idx="4">
                  <c:v>2000</c:v>
                </c:pt>
                <c:pt idx="8">
                  <c:v>2001</c:v>
                </c:pt>
                <c:pt idx="12">
                  <c:v>2002</c:v>
                </c:pt>
                <c:pt idx="16">
                  <c:v>2003</c:v>
                </c:pt>
                <c:pt idx="20">
                  <c:v>2004</c:v>
                </c:pt>
                <c:pt idx="24">
                  <c:v>2005</c:v>
                </c:pt>
                <c:pt idx="28">
                  <c:v>2006</c:v>
                </c:pt>
                <c:pt idx="32">
                  <c:v>2007</c:v>
                </c:pt>
                <c:pt idx="36">
                  <c:v>2008</c:v>
                </c:pt>
                <c:pt idx="40">
                  <c:v>2009</c:v>
                </c:pt>
                <c:pt idx="44">
                  <c:v>2010</c:v>
                </c:pt>
                <c:pt idx="48">
                  <c:v>2011</c:v>
                </c:pt>
                <c:pt idx="52">
                  <c:v>2012</c:v>
                </c:pt>
              </c:numCache>
            </c:numRef>
          </c:cat>
          <c:val>
            <c:numRef>
              <c:f>'Actual, Fitted &amp; Resid'!$B$2:$B$55</c:f>
              <c:numCache>
                <c:formatCode>General</c:formatCode>
                <c:ptCount val="54"/>
                <c:pt idx="0">
                  <c:v>2.66643027267494</c:v>
                </c:pt>
                <c:pt idx="1">
                  <c:v>3.9548921194499398</c:v>
                </c:pt>
                <c:pt idx="2">
                  <c:v>5.4929085362668397</c:v>
                </c:pt>
                <c:pt idx="3">
                  <c:v>5.7517173726486304</c:v>
                </c:pt>
                <c:pt idx="4">
                  <c:v>5.6333666673342897</c:v>
                </c:pt>
                <c:pt idx="5">
                  <c:v>5.2118808153885601</c:v>
                </c:pt>
                <c:pt idx="6">
                  <c:v>3.01446802427713</c:v>
                </c:pt>
                <c:pt idx="7">
                  <c:v>2.3706712179456302</c:v>
                </c:pt>
                <c:pt idx="8">
                  <c:v>1.5761371790557701</c:v>
                </c:pt>
                <c:pt idx="9">
                  <c:v>1.7629829625056701</c:v>
                </c:pt>
                <c:pt idx="10">
                  <c:v>3.92972818209092</c:v>
                </c:pt>
                <c:pt idx="11">
                  <c:v>4.8774005956892896</c:v>
                </c:pt>
                <c:pt idx="12">
                  <c:v>5.4168277016237498</c:v>
                </c:pt>
                <c:pt idx="13">
                  <c:v>5.1079657549828203</c:v>
                </c:pt>
                <c:pt idx="14">
                  <c:v>3.7975925630908298</c:v>
                </c:pt>
                <c:pt idx="15">
                  <c:v>2.8227216903532502</c:v>
                </c:pt>
                <c:pt idx="16">
                  <c:v>2.4994724966178801</c:v>
                </c:pt>
                <c:pt idx="17">
                  <c:v>2.4583245453189702</c:v>
                </c:pt>
                <c:pt idx="18">
                  <c:v>3.5416029299878802</c:v>
                </c:pt>
                <c:pt idx="19">
                  <c:v>4.6781959022994304</c:v>
                </c:pt>
                <c:pt idx="20">
                  <c:v>5.6316998386126702</c:v>
                </c:pt>
                <c:pt idx="21">
                  <c:v>6.1871652312528198</c:v>
                </c:pt>
                <c:pt idx="22">
                  <c:v>5.2685650862196098</c:v>
                </c:pt>
                <c:pt idx="23">
                  <c:v>5.6332518235326301</c:v>
                </c:pt>
                <c:pt idx="24">
                  <c:v>5.5162971917791301</c:v>
                </c:pt>
                <c:pt idx="25">
                  <c:v>4.9710686997459002</c:v>
                </c:pt>
                <c:pt idx="26">
                  <c:v>6.1075902567923697</c:v>
                </c:pt>
                <c:pt idx="27">
                  <c:v>5.9220950022025303</c:v>
                </c:pt>
                <c:pt idx="28">
                  <c:v>5.9094532215379498</c:v>
                </c:pt>
                <c:pt idx="29">
                  <c:v>6.7418448268666804</c:v>
                </c:pt>
                <c:pt idx="30">
                  <c:v>6.6725202245816204</c:v>
                </c:pt>
                <c:pt idx="31">
                  <c:v>5.7730622340970896</c:v>
                </c:pt>
                <c:pt idx="32">
                  <c:v>5.5270910699719398</c:v>
                </c:pt>
                <c:pt idx="33">
                  <c:v>5.4291698993569701</c:v>
                </c:pt>
                <c:pt idx="34">
                  <c:v>4.7207709039564598</c:v>
                </c:pt>
                <c:pt idx="35">
                  <c:v>4.9491160002491403</c:v>
                </c:pt>
                <c:pt idx="36">
                  <c:v>4.1061943614434098</c:v>
                </c:pt>
                <c:pt idx="37">
                  <c:v>1.9167859278986299</c:v>
                </c:pt>
                <c:pt idx="38">
                  <c:v>-0.42691408491065103</c:v>
                </c:pt>
                <c:pt idx="39">
                  <c:v>-2.2502988129057</c:v>
                </c:pt>
                <c:pt idx="40">
                  <c:v>-1.98250714309045</c:v>
                </c:pt>
                <c:pt idx="41">
                  <c:v>-0.46638210852585099</c:v>
                </c:pt>
                <c:pt idx="42">
                  <c:v>2.1117845548181799</c:v>
                </c:pt>
                <c:pt idx="43">
                  <c:v>3.9249598844217202</c:v>
                </c:pt>
                <c:pt idx="44">
                  <c:v>3.9422778271950598</c:v>
                </c:pt>
                <c:pt idx="45">
                  <c:v>3.9661612808431301</c:v>
                </c:pt>
                <c:pt idx="46">
                  <c:v>4.2412604090977899</c:v>
                </c:pt>
                <c:pt idx="47">
                  <c:v>3.7694213087720398</c:v>
                </c:pt>
                <c:pt idx="48">
                  <c:v>3.9460719616193298</c:v>
                </c:pt>
                <c:pt idx="49">
                  <c:v>3.88115823504444</c:v>
                </c:pt>
                <c:pt idx="50">
                  <c:v>3.22793675249312</c:v>
                </c:pt>
                <c:pt idx="51">
                  <c:v>3.3055945220667602</c:v>
                </c:pt>
                <c:pt idx="52">
                  <c:v>2.9724561034721102</c:v>
                </c:pt>
                <c:pt idx="53">
                  <c:v>2.6220823324865101</c:v>
                </c:pt>
              </c:numCache>
            </c:numRef>
          </c:val>
          <c:smooth val="0"/>
        </c:ser>
        <c:ser>
          <c:idx val="1"/>
          <c:order val="1"/>
          <c:tx>
            <c:strRef>
              <c:f>'Actual, Fitted &amp; Resid'!$C$1</c:f>
              <c:strCache>
                <c:ptCount val="1"/>
                <c:pt idx="0">
                  <c:v>Fitted</c:v>
                </c:pt>
              </c:strCache>
            </c:strRef>
          </c:tx>
          <c:marker>
            <c:symbol val="none"/>
          </c:marker>
          <c:cat>
            <c:numRef>
              <c:f>'Actual, Fitted &amp; Resid'!$A$2:$A$55</c:f>
              <c:numCache>
                <c:formatCode>General</c:formatCode>
                <c:ptCount val="54"/>
                <c:pt idx="0">
                  <c:v>1999</c:v>
                </c:pt>
                <c:pt idx="4">
                  <c:v>2000</c:v>
                </c:pt>
                <c:pt idx="8">
                  <c:v>2001</c:v>
                </c:pt>
                <c:pt idx="12">
                  <c:v>2002</c:v>
                </c:pt>
                <c:pt idx="16">
                  <c:v>2003</c:v>
                </c:pt>
                <c:pt idx="20">
                  <c:v>2004</c:v>
                </c:pt>
                <c:pt idx="24">
                  <c:v>2005</c:v>
                </c:pt>
                <c:pt idx="28">
                  <c:v>2006</c:v>
                </c:pt>
                <c:pt idx="32">
                  <c:v>2007</c:v>
                </c:pt>
                <c:pt idx="36">
                  <c:v>2008</c:v>
                </c:pt>
                <c:pt idx="40">
                  <c:v>2009</c:v>
                </c:pt>
                <c:pt idx="44">
                  <c:v>2010</c:v>
                </c:pt>
                <c:pt idx="48">
                  <c:v>2011</c:v>
                </c:pt>
                <c:pt idx="52">
                  <c:v>2012</c:v>
                </c:pt>
              </c:numCache>
            </c:numRef>
          </c:cat>
          <c:val>
            <c:numRef>
              <c:f>'Actual, Fitted &amp; Resid'!$C$2:$C$55</c:f>
              <c:numCache>
                <c:formatCode>General</c:formatCode>
                <c:ptCount val="54"/>
                <c:pt idx="0">
                  <c:v>2.2800199967814501</c:v>
                </c:pt>
                <c:pt idx="1">
                  <c:v>2.6782787639060199</c:v>
                </c:pt>
                <c:pt idx="2">
                  <c:v>4.5280085985849601</c:v>
                </c:pt>
                <c:pt idx="3">
                  <c:v>6.0363627459907496</c:v>
                </c:pt>
                <c:pt idx="4">
                  <c:v>4.8015529546980797</c:v>
                </c:pt>
                <c:pt idx="5">
                  <c:v>5.3656523373588696</c:v>
                </c:pt>
                <c:pt idx="6">
                  <c:v>3.4860235126191399</c:v>
                </c:pt>
                <c:pt idx="7">
                  <c:v>1.9009515597064199</c:v>
                </c:pt>
                <c:pt idx="8">
                  <c:v>3.1772385695453602</c:v>
                </c:pt>
                <c:pt idx="9">
                  <c:v>1.6565965040177899</c:v>
                </c:pt>
                <c:pt idx="10">
                  <c:v>3.5799693681655498</c:v>
                </c:pt>
                <c:pt idx="11">
                  <c:v>4.4685462264441398</c:v>
                </c:pt>
                <c:pt idx="12">
                  <c:v>4.36744653383486</c:v>
                </c:pt>
                <c:pt idx="13">
                  <c:v>5.2401181568312296</c:v>
                </c:pt>
                <c:pt idx="14">
                  <c:v>3.9268775808277798</c:v>
                </c:pt>
                <c:pt idx="15">
                  <c:v>3.15223399004253</c:v>
                </c:pt>
                <c:pt idx="16">
                  <c:v>2.6401565587661802</c:v>
                </c:pt>
                <c:pt idx="17">
                  <c:v>2.0572315628576998</c:v>
                </c:pt>
                <c:pt idx="18">
                  <c:v>3.96933356999044</c:v>
                </c:pt>
                <c:pt idx="19">
                  <c:v>4.3481268153927104</c:v>
                </c:pt>
                <c:pt idx="20">
                  <c:v>5.9974861276844997</c:v>
                </c:pt>
                <c:pt idx="21">
                  <c:v>5.7928028290301103</c:v>
                </c:pt>
                <c:pt idx="22">
                  <c:v>6.1110429579645196</c:v>
                </c:pt>
                <c:pt idx="23">
                  <c:v>4.3008665736704801</c:v>
                </c:pt>
                <c:pt idx="24">
                  <c:v>6.1271712021545399</c:v>
                </c:pt>
                <c:pt idx="25">
                  <c:v>5.1128289181771001</c:v>
                </c:pt>
                <c:pt idx="26">
                  <c:v>5.7918203568076496</c:v>
                </c:pt>
                <c:pt idx="27">
                  <c:v>5.8118234656334904</c:v>
                </c:pt>
                <c:pt idx="28">
                  <c:v>6.3637592908190799</c:v>
                </c:pt>
                <c:pt idx="29">
                  <c:v>5.3680068203165199</c:v>
                </c:pt>
                <c:pt idx="30">
                  <c:v>5.9668266262838703</c:v>
                </c:pt>
                <c:pt idx="31">
                  <c:v>6.07093988858374</c:v>
                </c:pt>
                <c:pt idx="32">
                  <c:v>4.6325103378807704</c:v>
                </c:pt>
                <c:pt idx="33">
                  <c:v>5.2671625477564898</c:v>
                </c:pt>
                <c:pt idx="34">
                  <c:v>4.9996378726319897</c:v>
                </c:pt>
                <c:pt idx="35">
                  <c:v>4.19358397131173</c:v>
                </c:pt>
                <c:pt idx="36">
                  <c:v>3.5891043054193399</c:v>
                </c:pt>
                <c:pt idx="37">
                  <c:v>2.7390616495091602</c:v>
                </c:pt>
                <c:pt idx="38">
                  <c:v>5.6964296055287897E-2</c:v>
                </c:pt>
                <c:pt idx="39">
                  <c:v>-0.95008242551048805</c:v>
                </c:pt>
                <c:pt idx="40">
                  <c:v>-1.59870282835276</c:v>
                </c:pt>
                <c:pt idx="41">
                  <c:v>0.450196945661342</c:v>
                </c:pt>
                <c:pt idx="42">
                  <c:v>1.0952555681678999</c:v>
                </c:pt>
                <c:pt idx="43">
                  <c:v>4.7136663535156202</c:v>
                </c:pt>
                <c:pt idx="44">
                  <c:v>4.2951281315248204</c:v>
                </c:pt>
                <c:pt idx="45">
                  <c:v>4.4024234818551404</c:v>
                </c:pt>
                <c:pt idx="46">
                  <c:v>4.5903564360232201</c:v>
                </c:pt>
                <c:pt idx="47">
                  <c:v>4.1507747268683497</c:v>
                </c:pt>
                <c:pt idx="48">
                  <c:v>3.9275929381491701</c:v>
                </c:pt>
                <c:pt idx="49">
                  <c:v>3.84298507862301</c:v>
                </c:pt>
                <c:pt idx="50">
                  <c:v>3.54768766554866</c:v>
                </c:pt>
                <c:pt idx="51">
                  <c:v>3.2011716548811</c:v>
                </c:pt>
                <c:pt idx="52">
                  <c:v>3.4120483891711699</c:v>
                </c:pt>
                <c:pt idx="53">
                  <c:v>3.0805628247602002</c:v>
                </c:pt>
              </c:numCache>
            </c:numRef>
          </c:val>
          <c:smooth val="0"/>
        </c:ser>
        <c:dLbls>
          <c:showLegendKey val="0"/>
          <c:showVal val="0"/>
          <c:showCatName val="0"/>
          <c:showSerName val="0"/>
          <c:showPercent val="0"/>
          <c:showBubbleSize val="0"/>
        </c:dLbls>
        <c:marker val="1"/>
        <c:smooth val="0"/>
        <c:axId val="72478080"/>
        <c:axId val="72476160"/>
      </c:lineChart>
      <c:catAx>
        <c:axId val="72460160"/>
        <c:scaling>
          <c:orientation val="minMax"/>
        </c:scaling>
        <c:delete val="0"/>
        <c:axPos val="b"/>
        <c:numFmt formatCode="General" sourceLinked="1"/>
        <c:majorTickMark val="out"/>
        <c:minorTickMark val="none"/>
        <c:tickLblPos val="low"/>
        <c:crossAx val="72461696"/>
        <c:crosses val="autoZero"/>
        <c:auto val="1"/>
        <c:lblAlgn val="ctr"/>
        <c:lblOffset val="100"/>
        <c:noMultiLvlLbl val="0"/>
      </c:catAx>
      <c:valAx>
        <c:axId val="72461696"/>
        <c:scaling>
          <c:orientation val="minMax"/>
          <c:max val="4"/>
          <c:min val="-2"/>
        </c:scaling>
        <c:delete val="0"/>
        <c:axPos val="l"/>
        <c:majorGridlines>
          <c:spPr>
            <a:ln>
              <a:prstDash val="dash"/>
            </a:ln>
          </c:spPr>
        </c:majorGridlines>
        <c:title>
          <c:tx>
            <c:rich>
              <a:bodyPr rot="-5400000" vert="horz"/>
              <a:lstStyle/>
              <a:p>
                <a:pPr>
                  <a:defRPr/>
                </a:pPr>
                <a:r>
                  <a:rPr lang="en-ZA"/>
                  <a:t>Residual</a:t>
                </a:r>
              </a:p>
            </c:rich>
          </c:tx>
          <c:overlay val="0"/>
        </c:title>
        <c:numFmt formatCode="General" sourceLinked="1"/>
        <c:majorTickMark val="out"/>
        <c:minorTickMark val="none"/>
        <c:tickLblPos val="nextTo"/>
        <c:crossAx val="72460160"/>
        <c:crosses val="autoZero"/>
        <c:crossBetween val="between"/>
      </c:valAx>
      <c:valAx>
        <c:axId val="72476160"/>
        <c:scaling>
          <c:orientation val="minMax"/>
          <c:max val="8"/>
          <c:min val="-8"/>
        </c:scaling>
        <c:delete val="0"/>
        <c:axPos val="r"/>
        <c:title>
          <c:tx>
            <c:rich>
              <a:bodyPr rot="-5400000" vert="horz"/>
              <a:lstStyle/>
              <a:p>
                <a:pPr>
                  <a:defRPr/>
                </a:pPr>
                <a:r>
                  <a:rPr lang="en-ZA"/>
                  <a:t>Actual &amp; Fitted</a:t>
                </a:r>
              </a:p>
            </c:rich>
          </c:tx>
          <c:overlay val="0"/>
        </c:title>
        <c:numFmt formatCode="General" sourceLinked="1"/>
        <c:majorTickMark val="out"/>
        <c:minorTickMark val="none"/>
        <c:tickLblPos val="nextTo"/>
        <c:crossAx val="72478080"/>
        <c:crosses val="max"/>
        <c:crossBetween val="between"/>
      </c:valAx>
      <c:catAx>
        <c:axId val="72478080"/>
        <c:scaling>
          <c:orientation val="minMax"/>
        </c:scaling>
        <c:delete val="1"/>
        <c:axPos val="b"/>
        <c:numFmt formatCode="General" sourceLinked="1"/>
        <c:majorTickMark val="out"/>
        <c:minorTickMark val="none"/>
        <c:tickLblPos val="nextTo"/>
        <c:crossAx val="72476160"/>
        <c:crosses val="autoZero"/>
        <c:auto val="1"/>
        <c:lblAlgn val="ctr"/>
        <c:lblOffset val="100"/>
        <c:noMultiLvlLbl val="0"/>
      </c:catAx>
    </c:plotArea>
    <c:legend>
      <c:legendPos val="r"/>
      <c:layout>
        <c:manualLayout>
          <c:xMode val="edge"/>
          <c:yMode val="edge"/>
          <c:x val="0.21887445319335083"/>
          <c:y val="0.90220180810731987"/>
          <c:w val="0.5255699912510936"/>
          <c:h val="9.3744167395742206E-2"/>
        </c:manualLayout>
      </c:layout>
      <c:overlay val="0"/>
      <c:txPr>
        <a:bodyPr/>
        <a:lstStyle/>
        <a:p>
          <a:pPr>
            <a:defRPr b="1"/>
          </a:pPr>
          <a:endParaRPr lang="en-US"/>
        </a:p>
      </c:txPr>
    </c:legend>
    <c:plotVisOnly val="1"/>
    <c:dispBlanksAs val="gap"/>
    <c:showDLblsOverMax val="0"/>
  </c:chart>
  <c:txPr>
    <a:bodyPr/>
    <a:lstStyle/>
    <a:p>
      <a:pPr>
        <a:defRPr sz="1200">
          <a:latin typeface="Verdana" pitchFamily="34" charset="0"/>
          <a:ea typeface="Verdana" pitchFamily="34" charset="0"/>
          <a:cs typeface="Verdana"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Z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405074365704281E-2"/>
          <c:y val="5.1400554097404488E-2"/>
          <c:w val="0.89884186351706041"/>
          <c:h val="0.69715306581030312"/>
        </c:manualLayout>
      </c:layout>
      <c:lineChart>
        <c:grouping val="standard"/>
        <c:varyColors val="0"/>
        <c:ser>
          <c:idx val="0"/>
          <c:order val="0"/>
          <c:tx>
            <c:strRef>
              <c:f>'Actual, Fitted &amp; Resid'!$N$1</c:f>
              <c:strCache>
                <c:ptCount val="1"/>
                <c:pt idx="0">
                  <c:v>GDP-R</c:v>
                </c:pt>
              </c:strCache>
            </c:strRef>
          </c:tx>
          <c:marker>
            <c:symbol val="none"/>
          </c:marker>
          <c:cat>
            <c:numRef>
              <c:f>'Actual, Fitted &amp; Resid'!$M$2:$M$55</c:f>
              <c:numCache>
                <c:formatCode>General</c:formatCode>
                <c:ptCount val="54"/>
                <c:pt idx="0">
                  <c:v>1999</c:v>
                </c:pt>
                <c:pt idx="4">
                  <c:v>2000</c:v>
                </c:pt>
                <c:pt idx="8">
                  <c:v>2001</c:v>
                </c:pt>
                <c:pt idx="12">
                  <c:v>2002</c:v>
                </c:pt>
                <c:pt idx="16">
                  <c:v>2003</c:v>
                </c:pt>
                <c:pt idx="20">
                  <c:v>2004</c:v>
                </c:pt>
                <c:pt idx="24">
                  <c:v>2005</c:v>
                </c:pt>
                <c:pt idx="28">
                  <c:v>2006</c:v>
                </c:pt>
                <c:pt idx="32">
                  <c:v>2007</c:v>
                </c:pt>
                <c:pt idx="36">
                  <c:v>2008</c:v>
                </c:pt>
                <c:pt idx="40">
                  <c:v>2009</c:v>
                </c:pt>
                <c:pt idx="44">
                  <c:v>2010</c:v>
                </c:pt>
                <c:pt idx="48">
                  <c:v>2011</c:v>
                </c:pt>
                <c:pt idx="52">
                  <c:v>2012</c:v>
                </c:pt>
              </c:numCache>
            </c:numRef>
          </c:cat>
          <c:val>
            <c:numRef>
              <c:f>'Actual, Fitted &amp; Resid'!$N$2:$N$55</c:f>
              <c:numCache>
                <c:formatCode>General</c:formatCode>
                <c:ptCount val="54"/>
                <c:pt idx="0">
                  <c:v>0.63833110835239104</c:v>
                </c:pt>
                <c:pt idx="1">
                  <c:v>1.2174458081163999</c:v>
                </c:pt>
                <c:pt idx="2">
                  <c:v>2.66643027267494</c:v>
                </c:pt>
                <c:pt idx="3">
                  <c:v>3.9548921194499398</c:v>
                </c:pt>
                <c:pt idx="4">
                  <c:v>5.4929085362668397</c:v>
                </c:pt>
                <c:pt idx="5">
                  <c:v>5.7517173726486304</c:v>
                </c:pt>
                <c:pt idx="6">
                  <c:v>5.6333666673342897</c:v>
                </c:pt>
                <c:pt idx="7">
                  <c:v>5.2118808153885601</c:v>
                </c:pt>
                <c:pt idx="8">
                  <c:v>3.01446802427713</c:v>
                </c:pt>
                <c:pt idx="9">
                  <c:v>2.3706712179456302</c:v>
                </c:pt>
                <c:pt idx="10">
                  <c:v>1.5761371790557701</c:v>
                </c:pt>
                <c:pt idx="11">
                  <c:v>1.7629829625056701</c:v>
                </c:pt>
                <c:pt idx="12">
                  <c:v>3.92972818209092</c:v>
                </c:pt>
                <c:pt idx="13">
                  <c:v>4.8774005956892896</c:v>
                </c:pt>
                <c:pt idx="14">
                  <c:v>5.4168277016237498</c:v>
                </c:pt>
                <c:pt idx="15">
                  <c:v>5.1079657549828203</c:v>
                </c:pt>
                <c:pt idx="16">
                  <c:v>3.7975925630908298</c:v>
                </c:pt>
                <c:pt idx="17">
                  <c:v>2.8227216903532502</c:v>
                </c:pt>
                <c:pt idx="18">
                  <c:v>2.4994724966178801</c:v>
                </c:pt>
                <c:pt idx="19">
                  <c:v>2.4583245453189702</c:v>
                </c:pt>
                <c:pt idx="20">
                  <c:v>3.5416029299878802</c:v>
                </c:pt>
                <c:pt idx="21">
                  <c:v>4.6781959022994304</c:v>
                </c:pt>
                <c:pt idx="22">
                  <c:v>5.6316998386126702</c:v>
                </c:pt>
                <c:pt idx="23">
                  <c:v>6.1871652312528198</c:v>
                </c:pt>
                <c:pt idx="24">
                  <c:v>5.2685650862196098</c:v>
                </c:pt>
                <c:pt idx="25">
                  <c:v>5.6332518235326301</c:v>
                </c:pt>
                <c:pt idx="26">
                  <c:v>5.5162971917791301</c:v>
                </c:pt>
                <c:pt idx="27">
                  <c:v>4.9710686997459002</c:v>
                </c:pt>
                <c:pt idx="28">
                  <c:v>6.1075902567923697</c:v>
                </c:pt>
                <c:pt idx="29">
                  <c:v>5.9220950022025303</c:v>
                </c:pt>
                <c:pt idx="30">
                  <c:v>5.9094532215379498</c:v>
                </c:pt>
                <c:pt idx="31">
                  <c:v>6.7418448268666804</c:v>
                </c:pt>
                <c:pt idx="32">
                  <c:v>6.6725202245816204</c:v>
                </c:pt>
                <c:pt idx="33">
                  <c:v>5.7730622340970896</c:v>
                </c:pt>
                <c:pt idx="34">
                  <c:v>5.5270910699719398</c:v>
                </c:pt>
                <c:pt idx="35">
                  <c:v>5.4291698993569701</c:v>
                </c:pt>
                <c:pt idx="36">
                  <c:v>4.7207709039564598</c:v>
                </c:pt>
                <c:pt idx="37">
                  <c:v>4.9491160002491403</c:v>
                </c:pt>
                <c:pt idx="38">
                  <c:v>4.1061943614434098</c:v>
                </c:pt>
                <c:pt idx="39">
                  <c:v>1.9167859278986299</c:v>
                </c:pt>
                <c:pt idx="40">
                  <c:v>-0.42691408491065103</c:v>
                </c:pt>
                <c:pt idx="41">
                  <c:v>-2.2502988129057</c:v>
                </c:pt>
                <c:pt idx="42">
                  <c:v>-1.98250714309045</c:v>
                </c:pt>
                <c:pt idx="43">
                  <c:v>-0.46638210852585099</c:v>
                </c:pt>
                <c:pt idx="44">
                  <c:v>2.1117845548181799</c:v>
                </c:pt>
                <c:pt idx="45">
                  <c:v>3.9249598844217202</c:v>
                </c:pt>
                <c:pt idx="46">
                  <c:v>3.9422778271950598</c:v>
                </c:pt>
                <c:pt idx="47">
                  <c:v>3.9661612808431301</c:v>
                </c:pt>
                <c:pt idx="48">
                  <c:v>4.2412604090977899</c:v>
                </c:pt>
                <c:pt idx="49">
                  <c:v>3.7694213087720398</c:v>
                </c:pt>
                <c:pt idx="50">
                  <c:v>3.9460719616193298</c:v>
                </c:pt>
                <c:pt idx="51">
                  <c:v>3.88115823504444</c:v>
                </c:pt>
                <c:pt idx="52">
                  <c:v>3.22793675249312</c:v>
                </c:pt>
                <c:pt idx="53">
                  <c:v>3.3055945220667602</c:v>
                </c:pt>
              </c:numCache>
            </c:numRef>
          </c:val>
          <c:smooth val="0"/>
        </c:ser>
        <c:ser>
          <c:idx val="1"/>
          <c:order val="1"/>
          <c:tx>
            <c:strRef>
              <c:f>'Actual, Fitted &amp; Resid'!$O$1</c:f>
              <c:strCache>
                <c:ptCount val="1"/>
                <c:pt idx="0">
                  <c:v>LCI</c:v>
                </c:pt>
              </c:strCache>
            </c:strRef>
          </c:tx>
          <c:marker>
            <c:symbol val="none"/>
          </c:marker>
          <c:cat>
            <c:numRef>
              <c:f>'Actual, Fitted &amp; Resid'!$M$2:$M$55</c:f>
              <c:numCache>
                <c:formatCode>General</c:formatCode>
                <c:ptCount val="54"/>
                <c:pt idx="0">
                  <c:v>1999</c:v>
                </c:pt>
                <c:pt idx="4">
                  <c:v>2000</c:v>
                </c:pt>
                <c:pt idx="8">
                  <c:v>2001</c:v>
                </c:pt>
                <c:pt idx="12">
                  <c:v>2002</c:v>
                </c:pt>
                <c:pt idx="16">
                  <c:v>2003</c:v>
                </c:pt>
                <c:pt idx="20">
                  <c:v>2004</c:v>
                </c:pt>
                <c:pt idx="24">
                  <c:v>2005</c:v>
                </c:pt>
                <c:pt idx="28">
                  <c:v>2006</c:v>
                </c:pt>
                <c:pt idx="32">
                  <c:v>2007</c:v>
                </c:pt>
                <c:pt idx="36">
                  <c:v>2008</c:v>
                </c:pt>
                <c:pt idx="40">
                  <c:v>2009</c:v>
                </c:pt>
                <c:pt idx="44">
                  <c:v>2010</c:v>
                </c:pt>
                <c:pt idx="48">
                  <c:v>2011</c:v>
                </c:pt>
                <c:pt idx="52">
                  <c:v>2012</c:v>
                </c:pt>
              </c:numCache>
            </c:numRef>
          </c:cat>
          <c:val>
            <c:numRef>
              <c:f>'Actual, Fitted &amp; Resid'!$O$2:$O$55</c:f>
              <c:numCache>
                <c:formatCode>General</c:formatCode>
                <c:ptCount val="54"/>
                <c:pt idx="0">
                  <c:v>2.2800199967814501</c:v>
                </c:pt>
                <c:pt idx="1">
                  <c:v>2.6782787639060199</c:v>
                </c:pt>
                <c:pt idx="2">
                  <c:v>4.5280085985849601</c:v>
                </c:pt>
                <c:pt idx="3">
                  <c:v>6.0363627459907496</c:v>
                </c:pt>
                <c:pt idx="4">
                  <c:v>4.8015529546980797</c:v>
                </c:pt>
                <c:pt idx="5">
                  <c:v>5.3656523373588696</c:v>
                </c:pt>
                <c:pt idx="6">
                  <c:v>3.4860235126191399</c:v>
                </c:pt>
                <c:pt idx="7">
                  <c:v>1.9009515597064199</c:v>
                </c:pt>
                <c:pt idx="8">
                  <c:v>3.1772385695453602</c:v>
                </c:pt>
                <c:pt idx="9">
                  <c:v>1.6565965040177899</c:v>
                </c:pt>
                <c:pt idx="10">
                  <c:v>3.5799693681655498</c:v>
                </c:pt>
                <c:pt idx="11">
                  <c:v>4.4685462264441398</c:v>
                </c:pt>
                <c:pt idx="12">
                  <c:v>4.36744653383486</c:v>
                </c:pt>
                <c:pt idx="13">
                  <c:v>5.2401181568312296</c:v>
                </c:pt>
                <c:pt idx="14">
                  <c:v>3.9268775808277798</c:v>
                </c:pt>
                <c:pt idx="15">
                  <c:v>3.15223399004253</c:v>
                </c:pt>
                <c:pt idx="16">
                  <c:v>2.6401565587661802</c:v>
                </c:pt>
                <c:pt idx="17">
                  <c:v>2.0572315628576998</c:v>
                </c:pt>
                <c:pt idx="18">
                  <c:v>3.96933356999044</c:v>
                </c:pt>
                <c:pt idx="19">
                  <c:v>4.3481268153927104</c:v>
                </c:pt>
                <c:pt idx="20">
                  <c:v>5.9974861276844997</c:v>
                </c:pt>
                <c:pt idx="21">
                  <c:v>5.7928028290301103</c:v>
                </c:pt>
                <c:pt idx="22">
                  <c:v>6.1110429579645196</c:v>
                </c:pt>
                <c:pt idx="23">
                  <c:v>4.3008665736704801</c:v>
                </c:pt>
                <c:pt idx="24">
                  <c:v>6.1271712021545399</c:v>
                </c:pt>
                <c:pt idx="25">
                  <c:v>5.1128289181771001</c:v>
                </c:pt>
                <c:pt idx="26">
                  <c:v>5.7918203568076496</c:v>
                </c:pt>
                <c:pt idx="27">
                  <c:v>5.8118234656334904</c:v>
                </c:pt>
                <c:pt idx="28">
                  <c:v>6.3637592908190799</c:v>
                </c:pt>
                <c:pt idx="29">
                  <c:v>5.3680068203165199</c:v>
                </c:pt>
                <c:pt idx="30">
                  <c:v>5.9668266262838703</c:v>
                </c:pt>
                <c:pt idx="31">
                  <c:v>6.07093988858374</c:v>
                </c:pt>
                <c:pt idx="32">
                  <c:v>4.6325103378807704</c:v>
                </c:pt>
                <c:pt idx="33">
                  <c:v>5.2671625477564898</c:v>
                </c:pt>
                <c:pt idx="34">
                  <c:v>4.9996378726319897</c:v>
                </c:pt>
                <c:pt idx="35">
                  <c:v>4.19358397131173</c:v>
                </c:pt>
                <c:pt idx="36">
                  <c:v>3.5891043054193399</c:v>
                </c:pt>
                <c:pt idx="37">
                  <c:v>2.7390616495091602</c:v>
                </c:pt>
                <c:pt idx="38">
                  <c:v>5.6964296055287897E-2</c:v>
                </c:pt>
                <c:pt idx="39">
                  <c:v>-0.95008242551048805</c:v>
                </c:pt>
                <c:pt idx="40">
                  <c:v>-1.59870282835276</c:v>
                </c:pt>
                <c:pt idx="41">
                  <c:v>0.450196945661342</c:v>
                </c:pt>
                <c:pt idx="42">
                  <c:v>1.0952555681678999</c:v>
                </c:pt>
                <c:pt idx="43">
                  <c:v>4.7136663535156202</c:v>
                </c:pt>
                <c:pt idx="44">
                  <c:v>4.2951281315248204</c:v>
                </c:pt>
                <c:pt idx="45">
                  <c:v>4.4024234818551404</c:v>
                </c:pt>
                <c:pt idx="46">
                  <c:v>4.5903564360232201</c:v>
                </c:pt>
                <c:pt idx="47">
                  <c:v>4.1507747268683497</c:v>
                </c:pt>
                <c:pt idx="48">
                  <c:v>3.9275929381491701</c:v>
                </c:pt>
                <c:pt idx="49">
                  <c:v>3.84298507862301</c:v>
                </c:pt>
                <c:pt idx="50">
                  <c:v>3.54768766554866</c:v>
                </c:pt>
                <c:pt idx="51">
                  <c:v>3.2011716548811</c:v>
                </c:pt>
                <c:pt idx="52">
                  <c:v>3.4120483891711699</c:v>
                </c:pt>
                <c:pt idx="53">
                  <c:v>3.0805628247602002</c:v>
                </c:pt>
              </c:numCache>
            </c:numRef>
          </c:val>
          <c:smooth val="0"/>
        </c:ser>
        <c:dLbls>
          <c:showLegendKey val="0"/>
          <c:showVal val="0"/>
          <c:showCatName val="0"/>
          <c:showSerName val="0"/>
          <c:showPercent val="0"/>
          <c:showBubbleSize val="0"/>
        </c:dLbls>
        <c:marker val="1"/>
        <c:smooth val="0"/>
        <c:axId val="72501888"/>
        <c:axId val="72561024"/>
      </c:lineChart>
      <c:catAx>
        <c:axId val="72501888"/>
        <c:scaling>
          <c:orientation val="minMax"/>
        </c:scaling>
        <c:delete val="0"/>
        <c:axPos val="b"/>
        <c:numFmt formatCode="General" sourceLinked="1"/>
        <c:majorTickMark val="out"/>
        <c:minorTickMark val="none"/>
        <c:tickLblPos val="low"/>
        <c:crossAx val="72561024"/>
        <c:crosses val="autoZero"/>
        <c:auto val="1"/>
        <c:lblAlgn val="ctr"/>
        <c:lblOffset val="100"/>
        <c:noMultiLvlLbl val="0"/>
      </c:catAx>
      <c:valAx>
        <c:axId val="72561024"/>
        <c:scaling>
          <c:orientation val="minMax"/>
        </c:scaling>
        <c:delete val="0"/>
        <c:axPos val="l"/>
        <c:majorGridlines>
          <c:spPr>
            <a:ln>
              <a:prstDash val="dash"/>
            </a:ln>
          </c:spPr>
        </c:majorGridlines>
        <c:numFmt formatCode="General" sourceLinked="1"/>
        <c:majorTickMark val="out"/>
        <c:minorTickMark val="none"/>
        <c:tickLblPos val="nextTo"/>
        <c:crossAx val="72501888"/>
        <c:crosses val="autoZero"/>
        <c:crossBetween val="between"/>
      </c:valAx>
    </c:plotArea>
    <c:legend>
      <c:legendPos val="r"/>
      <c:layout>
        <c:manualLayout>
          <c:xMode val="edge"/>
          <c:yMode val="edge"/>
          <c:x val="0.36493044619422565"/>
          <c:y val="0.91628280839895015"/>
          <c:w val="0.29340288713910762"/>
          <c:h val="7.4841790609507131E-2"/>
        </c:manualLayout>
      </c:layout>
      <c:overlay val="0"/>
      <c:txPr>
        <a:bodyPr/>
        <a:lstStyle/>
        <a:p>
          <a:pPr>
            <a:defRPr b="1"/>
          </a:pPr>
          <a:endParaRPr lang="en-US"/>
        </a:p>
      </c:txPr>
    </c:legend>
    <c:plotVisOnly val="1"/>
    <c:dispBlanksAs val="gap"/>
    <c:showDLblsOverMax val="0"/>
  </c:chart>
  <c:txPr>
    <a:bodyPr/>
    <a:lstStyle/>
    <a:p>
      <a:pPr>
        <a:defRPr sz="1200">
          <a:latin typeface="Verdana" pitchFamily="34" charset="0"/>
          <a:ea typeface="Verdana" pitchFamily="34" charset="0"/>
          <a:cs typeface="Verdana"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06B909B-9E44-493B-AD1A-7A85EBD4AF6D}" type="datetimeFigureOut">
              <a:rPr lang="en-US"/>
              <a:pPr>
                <a:defRPr/>
              </a:pPr>
              <a:t>11/28/2013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B2E2AA5-003D-4AA4-A741-1EECEBB5F142}" type="slidenum">
              <a:rPr lang="en-US"/>
              <a:pPr>
                <a:defRPr/>
              </a:pPr>
              <a:t>‹#›</a:t>
            </a:fld>
            <a:endParaRPr lang="en-US"/>
          </a:p>
        </p:txBody>
      </p:sp>
    </p:spTree>
    <p:extLst>
      <p:ext uri="{BB962C8B-B14F-4D97-AF65-F5344CB8AC3E}">
        <p14:creationId xmlns:p14="http://schemas.microsoft.com/office/powerpoint/2010/main" val="41879378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A9D538B-D139-42F2-940B-5BC3D119CB07}" type="datetime1">
              <a:rPr lang="en-US"/>
              <a:pPr>
                <a:defRPr/>
              </a:pPr>
              <a:t>11/28/2013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54236A-E9BC-48B6-A41C-3B42BAED2B1E}" type="slidenum">
              <a:rPr lang="en-US"/>
              <a:pPr>
                <a:defRPr/>
              </a:pPr>
              <a:t>‹#›</a:t>
            </a:fld>
            <a:endParaRPr lang="en-US"/>
          </a:p>
        </p:txBody>
      </p:sp>
    </p:spTree>
    <p:extLst>
      <p:ext uri="{BB962C8B-B14F-4D97-AF65-F5344CB8AC3E}">
        <p14:creationId xmlns:p14="http://schemas.microsoft.com/office/powerpoint/2010/main" val="154457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56EF2D-1148-4216-9E63-8241C7EAC6C5}" type="datetime1">
              <a:rPr lang="en-US"/>
              <a:pPr>
                <a:defRPr/>
              </a:pPr>
              <a:t>11/28/2013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FCC4AF-E917-49EE-9B35-CC00E271CD43}" type="slidenum">
              <a:rPr lang="en-US"/>
              <a:pPr>
                <a:defRPr/>
              </a:pPr>
              <a:t>‹#›</a:t>
            </a:fld>
            <a:endParaRPr lang="en-US"/>
          </a:p>
        </p:txBody>
      </p:sp>
    </p:spTree>
    <p:extLst>
      <p:ext uri="{BB962C8B-B14F-4D97-AF65-F5344CB8AC3E}">
        <p14:creationId xmlns:p14="http://schemas.microsoft.com/office/powerpoint/2010/main" val="29059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9BD555-2E42-4A2C-9A03-0B1AAA3E0278}" type="datetime1">
              <a:rPr lang="en-US"/>
              <a:pPr>
                <a:defRPr/>
              </a:pPr>
              <a:t>11/28/2013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91E34C-41C2-433D-A10D-7D3FB4035474}" type="slidenum">
              <a:rPr lang="en-US"/>
              <a:pPr>
                <a:defRPr/>
              </a:pPr>
              <a:t>‹#›</a:t>
            </a:fld>
            <a:endParaRPr lang="en-US"/>
          </a:p>
        </p:txBody>
      </p:sp>
    </p:spTree>
    <p:extLst>
      <p:ext uri="{BB962C8B-B14F-4D97-AF65-F5344CB8AC3E}">
        <p14:creationId xmlns:p14="http://schemas.microsoft.com/office/powerpoint/2010/main" val="154557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3C926A2-17E4-4F76-8868-D9F58D4F86E7}" type="datetime1">
              <a:rPr lang="en-US"/>
              <a:pPr>
                <a:defRPr/>
              </a:pPr>
              <a:t>11/28/2013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2C7CB0-E73B-45FC-BA00-6C3EAE97CA7A}" type="slidenum">
              <a:rPr lang="en-US"/>
              <a:pPr>
                <a:defRPr/>
              </a:pPr>
              <a:t>‹#›</a:t>
            </a:fld>
            <a:endParaRPr lang="en-US"/>
          </a:p>
        </p:txBody>
      </p:sp>
    </p:spTree>
    <p:extLst>
      <p:ext uri="{BB962C8B-B14F-4D97-AF65-F5344CB8AC3E}">
        <p14:creationId xmlns:p14="http://schemas.microsoft.com/office/powerpoint/2010/main" val="34685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47E3F01-50D4-4A9D-A1BF-BB53AB9B5C79}" type="datetime1">
              <a:rPr lang="en-US"/>
              <a:pPr>
                <a:defRPr/>
              </a:pPr>
              <a:t>11/28/2013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363DA4-B456-4515-A15F-70FFD736618F}" type="slidenum">
              <a:rPr lang="en-US"/>
              <a:pPr>
                <a:defRPr/>
              </a:pPr>
              <a:t>‹#›</a:t>
            </a:fld>
            <a:endParaRPr lang="en-US"/>
          </a:p>
        </p:txBody>
      </p:sp>
    </p:spTree>
    <p:extLst>
      <p:ext uri="{BB962C8B-B14F-4D97-AF65-F5344CB8AC3E}">
        <p14:creationId xmlns:p14="http://schemas.microsoft.com/office/powerpoint/2010/main" val="2168770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C649A2C-295B-4B0E-9AE6-AB3D95F2C800}" type="datetime1">
              <a:rPr lang="en-US"/>
              <a:pPr>
                <a:defRPr/>
              </a:pPr>
              <a:t>11/28/2013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153C6F2-2644-4038-AEE9-9D2068EDABD8}" type="slidenum">
              <a:rPr lang="en-US"/>
              <a:pPr>
                <a:defRPr/>
              </a:pPr>
              <a:t>‹#›</a:t>
            </a:fld>
            <a:endParaRPr lang="en-US"/>
          </a:p>
        </p:txBody>
      </p:sp>
    </p:spTree>
    <p:extLst>
      <p:ext uri="{BB962C8B-B14F-4D97-AF65-F5344CB8AC3E}">
        <p14:creationId xmlns:p14="http://schemas.microsoft.com/office/powerpoint/2010/main" val="921045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28318BB-F501-49C9-A02D-3DD649938729}" type="datetime1">
              <a:rPr lang="en-US"/>
              <a:pPr>
                <a:defRPr/>
              </a:pPr>
              <a:t>11/28/2013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295FC61-9FCD-48DF-95D3-4CBF4F4EA94A}" type="slidenum">
              <a:rPr lang="en-US"/>
              <a:pPr>
                <a:defRPr/>
              </a:pPr>
              <a:t>‹#›</a:t>
            </a:fld>
            <a:endParaRPr lang="en-US"/>
          </a:p>
        </p:txBody>
      </p:sp>
    </p:spTree>
    <p:extLst>
      <p:ext uri="{BB962C8B-B14F-4D97-AF65-F5344CB8AC3E}">
        <p14:creationId xmlns:p14="http://schemas.microsoft.com/office/powerpoint/2010/main" val="227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4736C0-C370-4A90-B89B-ED146BE31467}" type="datetime1">
              <a:rPr lang="en-US"/>
              <a:pPr>
                <a:defRPr/>
              </a:pPr>
              <a:t>11/28/2013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AA1323A-B437-4C1F-A7B1-45B25728A3DB}" type="slidenum">
              <a:rPr lang="en-US"/>
              <a:pPr>
                <a:defRPr/>
              </a:pPr>
              <a:t>‹#›</a:t>
            </a:fld>
            <a:endParaRPr lang="en-US"/>
          </a:p>
        </p:txBody>
      </p:sp>
    </p:spTree>
    <p:extLst>
      <p:ext uri="{BB962C8B-B14F-4D97-AF65-F5344CB8AC3E}">
        <p14:creationId xmlns:p14="http://schemas.microsoft.com/office/powerpoint/2010/main" val="3316461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5EF851-E68A-4DA2-A688-39097716F082}" type="datetime1">
              <a:rPr lang="en-US"/>
              <a:pPr>
                <a:defRPr/>
              </a:pPr>
              <a:t>11/28/2013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21E25B0-BADC-4971-B235-58FE7F10D237}" type="slidenum">
              <a:rPr lang="en-US"/>
              <a:pPr>
                <a:defRPr/>
              </a:pPr>
              <a:t>‹#›</a:t>
            </a:fld>
            <a:endParaRPr lang="en-US"/>
          </a:p>
        </p:txBody>
      </p:sp>
    </p:spTree>
    <p:extLst>
      <p:ext uri="{BB962C8B-B14F-4D97-AF65-F5344CB8AC3E}">
        <p14:creationId xmlns:p14="http://schemas.microsoft.com/office/powerpoint/2010/main" val="903615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B3EA03-B77E-4DC0-BED1-DFB5A6096882}" type="datetime1">
              <a:rPr lang="en-US"/>
              <a:pPr>
                <a:defRPr/>
              </a:pPr>
              <a:t>11/28/2013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F6BD5A-7D77-49D1-AE9A-C558362A9932}" type="slidenum">
              <a:rPr lang="en-US"/>
              <a:pPr>
                <a:defRPr/>
              </a:pPr>
              <a:t>‹#›</a:t>
            </a:fld>
            <a:endParaRPr lang="en-US"/>
          </a:p>
        </p:txBody>
      </p:sp>
    </p:spTree>
    <p:extLst>
      <p:ext uri="{BB962C8B-B14F-4D97-AF65-F5344CB8AC3E}">
        <p14:creationId xmlns:p14="http://schemas.microsoft.com/office/powerpoint/2010/main" val="111406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652C6C6-200F-46CD-B60F-A1FAF7F79849}" type="datetime1">
              <a:rPr lang="en-US"/>
              <a:pPr>
                <a:defRPr/>
              </a:pPr>
              <a:t>11/28/2013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1F6BB4-B13E-4F44-AA42-C0483FDA77D2}" type="slidenum">
              <a:rPr lang="en-US"/>
              <a:pPr>
                <a:defRPr/>
              </a:pPr>
              <a:t>‹#›</a:t>
            </a:fld>
            <a:endParaRPr lang="en-US"/>
          </a:p>
        </p:txBody>
      </p:sp>
    </p:spTree>
    <p:extLst>
      <p:ext uri="{BB962C8B-B14F-4D97-AF65-F5344CB8AC3E}">
        <p14:creationId xmlns:p14="http://schemas.microsoft.com/office/powerpoint/2010/main" val="2707330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199DDB-065C-452D-9785-036BC7425B3C}" type="datetime1">
              <a:rPr lang="en-US"/>
              <a:pPr>
                <a:defRPr/>
              </a:pPr>
              <a:t>11/28/2013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29B1C39-D813-439E-B63D-BAB1F19DD0F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013D05D-3DCB-4455-97CC-5B6B2A7343E5}" type="slidenum">
              <a:rPr lang="en-US"/>
              <a:pPr>
                <a:defRPr/>
              </a:pPr>
              <a:t>1</a:t>
            </a:fld>
            <a:endParaRPr lang="en-US" dirty="0"/>
          </a:p>
        </p:txBody>
      </p:sp>
      <p:sp>
        <p:nvSpPr>
          <p:cNvPr id="3" name="Rectangle 2"/>
          <p:cNvSpPr>
            <a:spLocks noGrp="1" noChangeArrowheads="1"/>
          </p:cNvSpPr>
          <p:nvPr>
            <p:ph type="ctrTitle"/>
          </p:nvPr>
        </p:nvSpPr>
        <p:spPr>
          <a:xfrm>
            <a:off x="914400" y="1447800"/>
            <a:ext cx="7772400" cy="1828800"/>
          </a:xfrm>
        </p:spPr>
        <p:txBody>
          <a:bodyPr rtlCol="0">
            <a:normAutofit/>
          </a:bodyPr>
          <a:lstStyle/>
          <a:p>
            <a:pPr eaLnBrk="1" fontAlgn="auto" hangingPunct="1">
              <a:spcAft>
                <a:spcPts val="0"/>
              </a:spcAft>
              <a:defRPr/>
            </a:pPr>
            <a:r>
              <a:rPr lang="en-ZA" sz="3200" b="1" dirty="0" smtClean="0">
                <a:solidFill>
                  <a:schemeClr val="bg1"/>
                </a:solidFill>
                <a:latin typeface="Verdana" pitchFamily="34" charset="0"/>
                <a:cs typeface="Arial" pitchFamily="34" charset="0"/>
              </a:rPr>
              <a:t>Gauteng Leading Composite Indicator</a:t>
            </a:r>
            <a:br>
              <a:rPr lang="en-ZA" sz="3200" b="1" dirty="0" smtClean="0">
                <a:solidFill>
                  <a:schemeClr val="bg1"/>
                </a:solidFill>
                <a:latin typeface="Verdana" pitchFamily="34" charset="0"/>
                <a:cs typeface="Arial" pitchFamily="34" charset="0"/>
              </a:rPr>
            </a:br>
            <a:r>
              <a:rPr lang="en-ZA" sz="2200" dirty="0">
                <a:solidFill>
                  <a:schemeClr val="bg1"/>
                </a:solidFill>
                <a:latin typeface="Verdana" pitchFamily="34" charset="0"/>
                <a:cs typeface="Arial" pitchFamily="34" charset="0"/>
              </a:rPr>
              <a:t>b</a:t>
            </a:r>
            <a:r>
              <a:rPr lang="en-ZA" sz="2200" dirty="0" smtClean="0">
                <a:solidFill>
                  <a:schemeClr val="bg1"/>
                </a:solidFill>
                <a:latin typeface="Verdana" pitchFamily="34" charset="0"/>
                <a:cs typeface="Arial" pitchFamily="34" charset="0"/>
              </a:rPr>
              <a:t>y MW Hempson, </a:t>
            </a:r>
            <a:r>
              <a:rPr lang="en-ZA" sz="2200" dirty="0">
                <a:solidFill>
                  <a:schemeClr val="bg1"/>
                </a:solidFill>
                <a:latin typeface="Verdana" pitchFamily="34" charset="0"/>
                <a:cs typeface="Arial" pitchFamily="34" charset="0"/>
              </a:rPr>
              <a:t>DT </a:t>
            </a:r>
            <a:r>
              <a:rPr lang="en-ZA" sz="2200" dirty="0" smtClean="0">
                <a:solidFill>
                  <a:schemeClr val="bg1"/>
                </a:solidFill>
                <a:latin typeface="Verdana" pitchFamily="34" charset="0"/>
                <a:cs typeface="Arial" pitchFamily="34" charset="0"/>
              </a:rPr>
              <a:t>Makhubela &amp; GV </a:t>
            </a:r>
            <a:r>
              <a:rPr lang="en-ZA" sz="2200" dirty="0">
                <a:solidFill>
                  <a:schemeClr val="bg1"/>
                </a:solidFill>
                <a:latin typeface="Verdana" pitchFamily="34" charset="0"/>
                <a:cs typeface="Arial" pitchFamily="34" charset="0"/>
              </a:rPr>
              <a:t>Nölting</a:t>
            </a:r>
            <a:endParaRPr lang="en-US" sz="2200" dirty="0">
              <a:solidFill>
                <a:schemeClr val="bg1"/>
              </a:solidFill>
              <a:latin typeface="Verdana" pitchFamily="34" charset="0"/>
              <a:cs typeface="Arial" pitchFamily="34" charset="0"/>
            </a:endParaRPr>
          </a:p>
        </p:txBody>
      </p:sp>
      <p:pic>
        <p:nvPicPr>
          <p:cNvPr id="2052" name="Picture 4" descr="GPG_Provincial Treasury_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3" y="5767388"/>
            <a:ext cx="3586163"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2"/>
          <p:cNvSpPr txBox="1">
            <a:spLocks noChangeArrowheads="1"/>
          </p:cNvSpPr>
          <p:nvPr/>
        </p:nvSpPr>
        <p:spPr bwMode="auto">
          <a:xfrm>
            <a:off x="-457200" y="3505200"/>
            <a:ext cx="10058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ZA" sz="2000" dirty="0" smtClean="0">
                <a:solidFill>
                  <a:schemeClr val="bg1"/>
                </a:solidFill>
                <a:latin typeface="Verdana" pitchFamily="34" charset="0"/>
              </a:rPr>
              <a:t>Gauteng Provincial Treasury		</a:t>
            </a:r>
            <a:r>
              <a:rPr lang="en-ZA" sz="1400" dirty="0" smtClean="0">
                <a:solidFill>
                  <a:schemeClr val="bg1"/>
                </a:solidFill>
                <a:latin typeface="Verdana" pitchFamily="34" charset="0"/>
              </a:rPr>
              <a:t>  </a:t>
            </a:r>
            <a:r>
              <a:rPr lang="en-ZA" sz="2000" dirty="0" smtClean="0">
                <a:solidFill>
                  <a:schemeClr val="bg1"/>
                </a:solidFill>
                <a:latin typeface="Verdana" pitchFamily="34" charset="0"/>
              </a:rPr>
              <a:t>                      November 2013</a:t>
            </a:r>
          </a:p>
          <a:p>
            <a:pPr algn="ctr" eaLnBrk="1" hangingPunct="1"/>
            <a:endParaRPr lang="en-ZA" sz="2000" dirty="0" smtClean="0">
              <a:solidFill>
                <a:schemeClr val="bg1"/>
              </a:solidFill>
              <a:latin typeface="Verdana" pitchFamily="34" charset="0"/>
            </a:endParaRPr>
          </a:p>
          <a:p>
            <a:pPr algn="ctr" eaLnBrk="1" hangingPunct="1"/>
            <a:r>
              <a:rPr lang="en-ZA" sz="2000" dirty="0" smtClean="0">
                <a:solidFill>
                  <a:schemeClr val="bg1"/>
                </a:solidFill>
                <a:latin typeface="Verdana" pitchFamily="34" charset="0"/>
              </a:rPr>
              <a:t>Presented by Geoff N</a:t>
            </a:r>
            <a:r>
              <a:rPr lang="en-ZA" sz="2000" dirty="0">
                <a:solidFill>
                  <a:schemeClr val="bg1"/>
                </a:solidFill>
                <a:latin typeface="Verdana" pitchFamily="34" charset="0"/>
                <a:cs typeface="Arial" pitchFamily="34" charset="0"/>
              </a:rPr>
              <a:t>ö</a:t>
            </a:r>
            <a:r>
              <a:rPr lang="en-ZA" sz="2000" dirty="0" smtClean="0">
                <a:solidFill>
                  <a:schemeClr val="bg1"/>
                </a:solidFill>
                <a:latin typeface="Verdana" pitchFamily="34" charset="0"/>
              </a:rPr>
              <a:t>lting</a:t>
            </a:r>
            <a:endParaRPr lang="en-US" sz="2000" dirty="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u="sng" dirty="0">
                <a:solidFill>
                  <a:schemeClr val="bg1"/>
                </a:solidFill>
                <a:latin typeface="Verdana" pitchFamily="34" charset="0"/>
                <a:ea typeface="Verdana" pitchFamily="34" charset="0"/>
                <a:cs typeface="Verdana" pitchFamily="34" charset="0"/>
              </a:rPr>
              <a:t>Data</a:t>
            </a:r>
            <a:r>
              <a:rPr lang="en-ZA" sz="2400" b="1" dirty="0">
                <a:solidFill>
                  <a:schemeClr val="bg1"/>
                </a:solidFill>
                <a:latin typeface="Verdana" pitchFamily="34" charset="0"/>
                <a:ea typeface="Verdana" pitchFamily="34" charset="0"/>
                <a:cs typeface="Verdana" pitchFamily="34" charset="0"/>
              </a:rPr>
              <a:t> and Methodology</a:t>
            </a: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302472119"/>
              </p:ext>
            </p:extLst>
          </p:nvPr>
        </p:nvGraphicFramePr>
        <p:xfrm>
          <a:off x="381000" y="1677437"/>
          <a:ext cx="8305800" cy="3291840"/>
        </p:xfrm>
        <a:graphic>
          <a:graphicData uri="http://schemas.openxmlformats.org/drawingml/2006/table">
            <a:tbl>
              <a:tblPr firstRow="1" firstCol="1" bandRow="1">
                <a:tableStyleId>{5C22544A-7EE6-4342-B048-85BDC9FD1C3A}</a:tableStyleId>
              </a:tblPr>
              <a:tblGrid>
                <a:gridCol w="766907"/>
                <a:gridCol w="5719924"/>
                <a:gridCol w="1818969"/>
              </a:tblGrid>
              <a:tr h="272898">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Name</a:t>
                      </a:r>
                      <a:endParaRPr lang="en-ZA" sz="1400" dirty="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Definition</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Sources</a:t>
                      </a:r>
                      <a:endParaRPr lang="en-ZA" sz="1400" dirty="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BLD</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Recorded building plans passed for residential dwelling houses ≥ 80</a:t>
                      </a:r>
                      <a:r>
                        <a:rPr lang="en-ZA" sz="1200" baseline="30000">
                          <a:effectLst/>
                          <a:latin typeface="Verdana" pitchFamily="34" charset="0"/>
                          <a:ea typeface="Verdana" pitchFamily="34" charset="0"/>
                          <a:cs typeface="Verdana" pitchFamily="34" charset="0"/>
                        </a:rPr>
                        <a:t>2</a:t>
                      </a:r>
                      <a:r>
                        <a:rPr lang="en-ZA" sz="1200">
                          <a:effectLst/>
                          <a:latin typeface="Verdana" pitchFamily="34" charset="0"/>
                          <a:ea typeface="Verdana" pitchFamily="34" charset="0"/>
                          <a:cs typeface="Verdana" pitchFamily="34" charset="0"/>
                        </a:rPr>
                        <a:t>m in GP</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Stats SA</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CIV</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Civil cases recorded in large magistrates offices in GP</a:t>
                      </a:r>
                      <a:endParaRPr lang="en-ZA" sz="1400" dirty="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Stats SA</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CPI</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Consumer price index for SA</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IMF IFS</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ER</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Rand/US$ exchange rate for SA</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IMF IFS</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FN15</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Financials 15 Index for SA</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McGregor BFA</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GDP-R</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Gross Domestic Product by region for GP</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HSE</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Middle class houses purchase price in GP</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Absa</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M1</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M1 money supply in SA</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IMF IFS</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PET93</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Price of 93 octane fuel (lead replacement) in GP</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Quantec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SAPIA</a:t>
                      </a:r>
                      <a:endParaRPr lang="en-ZA" sz="1400">
                        <a:effectLst/>
                        <a:latin typeface="Verdana" pitchFamily="34" charset="0"/>
                        <a:ea typeface="Verdana" pitchFamily="34" charset="0"/>
                        <a:cs typeface="Verdana" pitchFamily="34" charset="0"/>
                      </a:endParaRPr>
                    </a:p>
                  </a:txBody>
                  <a:tcPr marL="68580" marR="68580" marT="0" marB="0" anchor="ctr"/>
                </a:tc>
              </a:tr>
              <a:tr h="272898">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VHCL</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Total Vehicle Sales in GP</a:t>
                      </a:r>
                      <a:endParaRPr lang="en-ZA" sz="14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Quantec </a:t>
                      </a:r>
                      <a:r>
                        <a:rPr lang="en-ZA" sz="1200" dirty="0">
                          <a:effectLst/>
                          <a:latin typeface="Verdana" pitchFamily="34" charset="0"/>
                          <a:ea typeface="Verdana" pitchFamily="34" charset="0"/>
                          <a:cs typeface="Verdana" pitchFamily="34" charset="0"/>
                          <a:sym typeface="Wingdings"/>
                        </a:rPr>
                        <a:t></a:t>
                      </a:r>
                      <a:r>
                        <a:rPr lang="en-ZA" sz="1200" dirty="0">
                          <a:effectLst/>
                          <a:latin typeface="Verdana" pitchFamily="34" charset="0"/>
                          <a:ea typeface="Verdana" pitchFamily="34" charset="0"/>
                          <a:cs typeface="Verdana" pitchFamily="34" charset="0"/>
                        </a:rPr>
                        <a:t> NAAMSA</a:t>
                      </a:r>
                      <a:endParaRPr lang="en-ZA" sz="1400" dirty="0">
                        <a:effectLst/>
                        <a:latin typeface="Verdana" pitchFamily="34" charset="0"/>
                        <a:ea typeface="Verdana" pitchFamily="34" charset="0"/>
                        <a:cs typeface="Verdana" pitchFamily="34" charset="0"/>
                      </a:endParaRPr>
                    </a:p>
                  </a:txBody>
                  <a:tcPr marL="68580" marR="68580" marT="0" marB="0" anchor="ctr"/>
                </a:tc>
              </a:tr>
            </a:tbl>
          </a:graphicData>
        </a:graphic>
      </p:graphicFrame>
      <p:sp>
        <p:nvSpPr>
          <p:cNvPr id="7" name="Rectangle 6"/>
          <p:cNvSpPr/>
          <p:nvPr/>
        </p:nvSpPr>
        <p:spPr>
          <a:xfrm>
            <a:off x="990600" y="1308100"/>
            <a:ext cx="5767926" cy="369332"/>
          </a:xfrm>
          <a:prstGeom prst="rect">
            <a:avLst/>
          </a:prstGeom>
        </p:spPr>
        <p:txBody>
          <a:bodyPr wrap="none">
            <a:spAutoFit/>
          </a:bodyPr>
          <a:lstStyle/>
          <a:p>
            <a:pPr lvl="0" algn="just"/>
            <a:r>
              <a:rPr lang="en-ZA" b="1" dirty="0">
                <a:latin typeface="Verdana" pitchFamily="34" charset="0"/>
                <a:ea typeface="Verdana" pitchFamily="34" charset="0"/>
                <a:cs typeface="Verdana" pitchFamily="34" charset="0"/>
              </a:rPr>
              <a:t>Definition of Variables and Sources of Data</a:t>
            </a:r>
            <a:endParaRPr lang="en-ZA" sz="1200" b="1" dirty="0">
              <a:latin typeface="Verdana" pitchFamily="34" charset="0"/>
              <a:ea typeface="Verdana" pitchFamily="34" charset="0"/>
              <a:cs typeface="Verdana" pitchFamily="34" charset="0"/>
            </a:endParaRPr>
          </a:p>
        </p:txBody>
      </p:sp>
      <p:sp>
        <p:nvSpPr>
          <p:cNvPr id="8" name="Rectangle 7"/>
          <p:cNvSpPr/>
          <p:nvPr/>
        </p:nvSpPr>
        <p:spPr>
          <a:xfrm>
            <a:off x="0" y="6211669"/>
            <a:ext cx="8229600" cy="646331"/>
          </a:xfrm>
          <a:prstGeom prst="rect">
            <a:avLst/>
          </a:prstGeom>
        </p:spPr>
        <p:txBody>
          <a:bodyPr wrap="square">
            <a:spAutoFit/>
          </a:bodyPr>
          <a:lstStyle/>
          <a:p>
            <a:pPr lvl="0" algn="just" eaLnBrk="0" hangingPunct="0"/>
            <a:r>
              <a:rPr lang="en-ZA" sz="1200" dirty="0">
                <a:latin typeface="Verdana" pitchFamily="34" charset="0"/>
                <a:ea typeface="Verdana" pitchFamily="34" charset="0"/>
                <a:cs typeface="Verdana" pitchFamily="34" charset="0"/>
              </a:rPr>
              <a:t>Notes: Stats SA = Statistics South Africa, IMF IFS = International Monetary Fund’s International Financial Statistics, SAIPA = South African Petroleum Industry Association, NAAMSA = National Association of Automobile Manufacturers of South Africa.</a:t>
            </a:r>
          </a:p>
        </p:txBody>
      </p:sp>
      <p:sp>
        <p:nvSpPr>
          <p:cNvPr id="9" name="Rectangle 8"/>
          <p:cNvSpPr/>
          <p:nvPr/>
        </p:nvSpPr>
        <p:spPr>
          <a:xfrm>
            <a:off x="304800" y="4953000"/>
            <a:ext cx="8382000" cy="923330"/>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In order to develop the Gauteng LCI, selected indicators considered for the study were visually compared to GDP-R </a:t>
            </a:r>
            <a:r>
              <a:rPr lang="en-ZA" dirty="0" smtClean="0">
                <a:latin typeface="Verdana" pitchFamily="34" charset="0"/>
                <a:ea typeface="Verdana" pitchFamily="34" charset="0"/>
                <a:cs typeface="Verdana" pitchFamily="34" charset="0"/>
              </a:rPr>
              <a:t>before </a:t>
            </a:r>
            <a:r>
              <a:rPr lang="en-ZA" dirty="0">
                <a:latin typeface="Verdana" pitchFamily="34" charset="0"/>
                <a:ea typeface="Verdana" pitchFamily="34" charset="0"/>
                <a:cs typeface="Verdana" pitchFamily="34" charset="0"/>
              </a:rPr>
              <a:t>testing for </a:t>
            </a:r>
            <a:r>
              <a:rPr lang="en-ZA" dirty="0" smtClean="0">
                <a:latin typeface="Verdana" pitchFamily="34" charset="0"/>
                <a:ea typeface="Verdana" pitchFamily="34" charset="0"/>
                <a:cs typeface="Verdana" pitchFamily="34" charset="0"/>
              </a:rPr>
              <a:t>significance.</a:t>
            </a:r>
            <a:endParaRPr lang="en-ZA"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00533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u="sng" dirty="0" smtClean="0">
                <a:solidFill>
                  <a:schemeClr val="bg1"/>
                </a:solidFill>
                <a:latin typeface="Verdana" pitchFamily="34" charset="0"/>
                <a:ea typeface="Verdana" pitchFamily="34" charset="0"/>
                <a:cs typeface="Verdana" pitchFamily="34" charset="0"/>
              </a:rPr>
              <a:t>Data</a:t>
            </a:r>
            <a:r>
              <a:rPr lang="en-ZA" sz="2400" b="1" dirty="0" smtClean="0">
                <a:solidFill>
                  <a:schemeClr val="bg1"/>
                </a:solidFill>
                <a:latin typeface="Verdana" pitchFamily="34" charset="0"/>
                <a:ea typeface="Verdana" pitchFamily="34" charset="0"/>
                <a:cs typeface="Verdana" pitchFamily="34" charset="0"/>
              </a:rPr>
              <a:t> and Methodology</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685800" y="1371600"/>
            <a:ext cx="8153400" cy="3693319"/>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The sample of data </a:t>
            </a:r>
            <a:r>
              <a:rPr lang="en-ZA" dirty="0" smtClean="0">
                <a:latin typeface="Verdana" pitchFamily="34" charset="0"/>
                <a:ea typeface="Verdana" pitchFamily="34" charset="0"/>
                <a:cs typeface="Verdana" pitchFamily="34" charset="0"/>
              </a:rPr>
              <a:t>comprises </a:t>
            </a:r>
            <a:r>
              <a:rPr lang="en-ZA" dirty="0">
                <a:latin typeface="Verdana" pitchFamily="34" charset="0"/>
                <a:ea typeface="Verdana" pitchFamily="34" charset="0"/>
                <a:cs typeface="Verdana" pitchFamily="34" charset="0"/>
              </a:rPr>
              <a:t>of quarterly observations of </a:t>
            </a:r>
            <a:r>
              <a:rPr lang="en-ZA" dirty="0" smtClean="0">
                <a:latin typeface="Verdana" pitchFamily="34" charset="0"/>
                <a:ea typeface="Verdana" pitchFamily="34" charset="0"/>
                <a:cs typeface="Verdana" pitchFamily="34" charset="0"/>
              </a:rPr>
              <a:t>10 </a:t>
            </a:r>
            <a:r>
              <a:rPr lang="en-ZA" dirty="0">
                <a:latin typeface="Verdana" pitchFamily="34" charset="0"/>
                <a:ea typeface="Verdana" pitchFamily="34" charset="0"/>
                <a:cs typeface="Verdana" pitchFamily="34" charset="0"/>
              </a:rPr>
              <a:t>variables from various sectors of Gauteng and South African economies, from the first quarter of 1998 to the fourth quarter of 2012 (60 observations).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Monthly </a:t>
            </a:r>
            <a:r>
              <a:rPr lang="en-ZA" dirty="0">
                <a:latin typeface="Verdana" pitchFamily="34" charset="0"/>
                <a:ea typeface="Verdana" pitchFamily="34" charset="0"/>
                <a:cs typeface="Verdana" pitchFamily="34" charset="0"/>
              </a:rPr>
              <a:t>data broken down to the provincial level is not available for many of the indicators under study. The US$ exchange rate and the M1 money supply indicators were included because of the large financial sub-sector in the province.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Due to the lack of availability of provincial data, nominal variables were not deflated by the South African CPI as the national CPI was used as an indicator. </a:t>
            </a:r>
          </a:p>
        </p:txBody>
      </p:sp>
    </p:spTree>
    <p:extLst>
      <p:ext uri="{BB962C8B-B14F-4D97-AF65-F5344CB8AC3E}">
        <p14:creationId xmlns:p14="http://schemas.microsoft.com/office/powerpoint/2010/main" val="541661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u="sng" dirty="0" smtClean="0">
                <a:solidFill>
                  <a:schemeClr val="bg1"/>
                </a:solidFill>
                <a:latin typeface="Verdana" pitchFamily="34" charset="0"/>
                <a:ea typeface="Verdana" pitchFamily="34" charset="0"/>
                <a:cs typeface="Verdana" pitchFamily="34" charset="0"/>
              </a:rPr>
              <a:t>Data</a:t>
            </a:r>
            <a:r>
              <a:rPr lang="en-ZA" sz="2400" b="1" dirty="0" smtClean="0">
                <a:solidFill>
                  <a:schemeClr val="bg1"/>
                </a:solidFill>
                <a:latin typeface="Verdana" pitchFamily="34" charset="0"/>
                <a:ea typeface="Verdana" pitchFamily="34" charset="0"/>
                <a:cs typeface="Verdana" pitchFamily="34" charset="0"/>
              </a:rPr>
              <a:t> and Methodology</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685800" y="1371600"/>
            <a:ext cx="7772400" cy="4801314"/>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According to economic theory, a decline in the number of building plans passed is, </a:t>
            </a:r>
            <a:r>
              <a:rPr lang="en-ZA" i="1" dirty="0">
                <a:latin typeface="Verdana" pitchFamily="34" charset="0"/>
                <a:ea typeface="Verdana" pitchFamily="34" charset="0"/>
                <a:cs typeface="Verdana" pitchFamily="34" charset="0"/>
              </a:rPr>
              <a:t>ceteris paribus</a:t>
            </a:r>
            <a:r>
              <a:rPr lang="en-ZA" dirty="0">
                <a:latin typeface="Verdana" pitchFamily="34" charset="0"/>
                <a:ea typeface="Verdana" pitchFamily="34" charset="0"/>
                <a:cs typeface="Verdana" pitchFamily="34" charset="0"/>
              </a:rPr>
              <a:t>, followed by a corresponding decrease in the GDP-R of the region.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An increase in civil cases of debt may be taken as an indication that the economy is slowing down and people are unable to honour their debt obligations, as they may have lost their jobs or their business is no longer profitable.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The CPI was also selected to capture the effect of price increases to the province’s economy. The provincial CPI data only goes back as far as 2008, thus the South African CPI was tested as a proxy.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House prices were also selected as another variable that can have an effect on the province’s economy because the increase in house prices signify increased consumer confidence. </a:t>
            </a:r>
          </a:p>
        </p:txBody>
      </p:sp>
    </p:spTree>
    <p:extLst>
      <p:ext uri="{BB962C8B-B14F-4D97-AF65-F5344CB8AC3E}">
        <p14:creationId xmlns:p14="http://schemas.microsoft.com/office/powerpoint/2010/main" val="86975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u="sng" dirty="0" smtClean="0">
                <a:solidFill>
                  <a:schemeClr val="bg1"/>
                </a:solidFill>
                <a:latin typeface="Verdana" pitchFamily="34" charset="0"/>
                <a:ea typeface="Verdana" pitchFamily="34" charset="0"/>
                <a:cs typeface="Verdana" pitchFamily="34" charset="0"/>
              </a:rPr>
              <a:t>Data</a:t>
            </a:r>
            <a:r>
              <a:rPr lang="en-ZA" sz="2400" b="1" dirty="0" smtClean="0">
                <a:solidFill>
                  <a:schemeClr val="bg1"/>
                </a:solidFill>
                <a:latin typeface="Verdana" pitchFamily="34" charset="0"/>
                <a:ea typeface="Verdana" pitchFamily="34" charset="0"/>
                <a:cs typeface="Verdana" pitchFamily="34" charset="0"/>
              </a:rPr>
              <a:t> and Methodology</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685800" y="1371600"/>
            <a:ext cx="7772400" cy="3662541"/>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The exchange rate was included as one of the indicators that could be used to construct the Gauteng LCI, as the province accounts for the largest proportion of the country’s international trade. </a:t>
            </a:r>
            <a:endParaRPr lang="en-ZA" dirty="0" smtClean="0">
              <a:latin typeface="Verdana" pitchFamily="34" charset="0"/>
              <a:ea typeface="Verdana" pitchFamily="34" charset="0"/>
              <a:cs typeface="Verdana" pitchFamily="34" charset="0"/>
            </a:endParaRPr>
          </a:p>
          <a:p>
            <a:pPr marL="742950" lvl="1" indent="-285750" algn="just">
              <a:buFont typeface="Arial" pitchFamily="34" charset="0"/>
              <a:buChar char="•"/>
            </a:pPr>
            <a:endParaRPr lang="en-ZA" dirty="0">
              <a:latin typeface="Verdana" pitchFamily="34" charset="0"/>
              <a:ea typeface="Verdana" pitchFamily="34" charset="0"/>
              <a:cs typeface="Verdana" pitchFamily="34" charset="0"/>
            </a:endParaRPr>
          </a:p>
          <a:p>
            <a:pPr lvl="1" algn="just"/>
            <a:r>
              <a:rPr lang="en-ZA" sz="1400" i="1" dirty="0" smtClean="0">
                <a:latin typeface="Verdana" pitchFamily="34" charset="0"/>
                <a:ea typeface="Verdana" pitchFamily="34" charset="0"/>
                <a:cs typeface="Verdana" pitchFamily="34" charset="0"/>
              </a:rPr>
              <a:t>According </a:t>
            </a:r>
            <a:r>
              <a:rPr lang="en-ZA" sz="1400" i="1" dirty="0">
                <a:latin typeface="Verdana" pitchFamily="34" charset="0"/>
                <a:ea typeface="Verdana" pitchFamily="34" charset="0"/>
                <a:cs typeface="Verdana" pitchFamily="34" charset="0"/>
              </a:rPr>
              <a:t>to Quantec data, the province accounted for approximately 67.3 percent and 60.1 percent of the country’s export and imports respectively, in 2012. </a:t>
            </a:r>
            <a:r>
              <a:rPr lang="en-ZA" sz="1400" i="1" dirty="0" smtClean="0">
                <a:latin typeface="Verdana" pitchFamily="34" charset="0"/>
                <a:ea typeface="Verdana" pitchFamily="34" charset="0"/>
                <a:cs typeface="Verdana" pitchFamily="34" charset="0"/>
              </a:rPr>
              <a:t>Exports to </a:t>
            </a:r>
            <a:r>
              <a:rPr lang="en-ZA" sz="1400" i="1" dirty="0">
                <a:latin typeface="Verdana" pitchFamily="34" charset="0"/>
                <a:ea typeface="Verdana" pitchFamily="34" charset="0"/>
                <a:cs typeface="Verdana" pitchFamily="34" charset="0"/>
              </a:rPr>
              <a:t>China (13.7 percent), USA (9 percent) and Japan (6.7 percent). Imports </a:t>
            </a:r>
            <a:r>
              <a:rPr lang="en-ZA" sz="1400" i="1" dirty="0" smtClean="0">
                <a:latin typeface="Verdana" pitchFamily="34" charset="0"/>
                <a:ea typeface="Verdana" pitchFamily="34" charset="0"/>
                <a:cs typeface="Verdana" pitchFamily="34" charset="0"/>
              </a:rPr>
              <a:t>from </a:t>
            </a:r>
            <a:r>
              <a:rPr lang="en-ZA" sz="1400" i="1" dirty="0">
                <a:latin typeface="Verdana" pitchFamily="34" charset="0"/>
                <a:ea typeface="Verdana" pitchFamily="34" charset="0"/>
                <a:cs typeface="Verdana" pitchFamily="34" charset="0"/>
              </a:rPr>
              <a:t>China (15.6 percent), Germany (12.1 percent) and USA (9.9 percent).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Other indicators that were considered for this study include the Gauteng petrol price and vehicle sales in the province.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38830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u="sng" dirty="0">
                <a:solidFill>
                  <a:schemeClr val="bg1"/>
                </a:solidFill>
                <a:latin typeface="Verdana" pitchFamily="34" charset="0"/>
                <a:ea typeface="Verdana" pitchFamily="34" charset="0"/>
                <a:cs typeface="Verdana" pitchFamily="34" charset="0"/>
              </a:rPr>
              <a:t>Data</a:t>
            </a:r>
            <a:r>
              <a:rPr lang="en-ZA" sz="2400" b="1" dirty="0">
                <a:solidFill>
                  <a:schemeClr val="bg1"/>
                </a:solidFill>
                <a:latin typeface="Verdana" pitchFamily="34" charset="0"/>
                <a:ea typeface="Verdana" pitchFamily="34" charset="0"/>
                <a:cs typeface="Verdana" pitchFamily="34" charset="0"/>
              </a:rPr>
              <a:t> </a:t>
            </a:r>
            <a:r>
              <a:rPr lang="en-ZA" sz="2400" b="1" dirty="0" smtClean="0">
                <a:solidFill>
                  <a:schemeClr val="bg1"/>
                </a:solidFill>
                <a:latin typeface="Verdana" pitchFamily="34" charset="0"/>
                <a:ea typeface="Verdana" pitchFamily="34" charset="0"/>
                <a:cs typeface="Verdana" pitchFamily="34" charset="0"/>
              </a:rPr>
              <a:t>and Methodology</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8" name="Rectangle 5"/>
          <p:cNvSpPr>
            <a:spLocks noChangeArrowheads="1"/>
          </p:cNvSpPr>
          <p:nvPr/>
        </p:nvSpPr>
        <p:spPr bwMode="auto">
          <a:xfrm>
            <a:off x="762000" y="1277036"/>
            <a:ext cx="814517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Financial Sub-Sector's Contribution to GVA-R Total, SA &amp; GP, </a:t>
            </a:r>
          </a:p>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2003-2016*</a:t>
            </a:r>
            <a:endParaRPr kumimoji="0" lang="en-ZA" sz="12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p:txBody>
      </p:sp>
      <p:graphicFrame>
        <p:nvGraphicFramePr>
          <p:cNvPr id="9" name="Chart 8"/>
          <p:cNvGraphicFramePr/>
          <p:nvPr>
            <p:extLst>
              <p:ext uri="{D42A27DB-BD31-4B8C-83A1-F6EECF244321}">
                <p14:modId xmlns:p14="http://schemas.microsoft.com/office/powerpoint/2010/main" val="863004251"/>
              </p:ext>
            </p:extLst>
          </p:nvPr>
        </p:nvGraphicFramePr>
        <p:xfrm>
          <a:off x="838200" y="1828800"/>
          <a:ext cx="77724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0" y="6581001"/>
            <a:ext cx="2762295" cy="276999"/>
          </a:xfrm>
          <a:prstGeom prst="rect">
            <a:avLst/>
          </a:prstGeom>
        </p:spPr>
        <p:txBody>
          <a:bodyPr wrap="none">
            <a:spAutoFit/>
          </a:bodyPr>
          <a:lstStyle/>
          <a:p>
            <a:pPr lvl="0"/>
            <a:r>
              <a:rPr lang="en-ZA" sz="1200" dirty="0">
                <a:latin typeface="Verdana" pitchFamily="34" charset="0"/>
                <a:ea typeface="Verdana" pitchFamily="34" charset="0"/>
                <a:cs typeface="Verdana" pitchFamily="34" charset="0"/>
              </a:rPr>
              <a:t>Source: IHS Global Insight, </a:t>
            </a:r>
            <a:r>
              <a:rPr lang="en-ZA" sz="1200" dirty="0" smtClean="0">
                <a:latin typeface="Verdana" pitchFamily="34" charset="0"/>
                <a:ea typeface="Verdana" pitchFamily="34" charset="0"/>
                <a:cs typeface="Verdana" pitchFamily="34" charset="0"/>
              </a:rPr>
              <a:t>2013</a:t>
            </a:r>
            <a:endParaRPr lang="en-ZA" sz="3200" dirty="0">
              <a:latin typeface="Verdana" pitchFamily="34" charset="0"/>
              <a:ea typeface="Verdana" pitchFamily="34" charset="0"/>
              <a:cs typeface="Verdana" pitchFamily="34" charset="0"/>
            </a:endParaRPr>
          </a:p>
        </p:txBody>
      </p:sp>
      <p:sp>
        <p:nvSpPr>
          <p:cNvPr id="12" name="Rectangle 11"/>
          <p:cNvSpPr/>
          <p:nvPr/>
        </p:nvSpPr>
        <p:spPr>
          <a:xfrm>
            <a:off x="457200" y="4876800"/>
            <a:ext cx="8077200" cy="1323439"/>
          </a:xfrm>
          <a:prstGeom prst="rect">
            <a:avLst/>
          </a:prstGeom>
        </p:spPr>
        <p:txBody>
          <a:bodyPr wrap="square">
            <a:spAutoFit/>
          </a:bodyPr>
          <a:lstStyle/>
          <a:p>
            <a:pPr marL="285750" indent="-285750" algn="just">
              <a:buFont typeface="Arial" pitchFamily="34" charset="0"/>
              <a:buChar char="•"/>
            </a:pPr>
            <a:r>
              <a:rPr lang="en-ZA" sz="1600" dirty="0">
                <a:latin typeface="Verdana" pitchFamily="34" charset="0"/>
                <a:ea typeface="Verdana" pitchFamily="34" charset="0"/>
                <a:cs typeface="Verdana" pitchFamily="34" charset="0"/>
              </a:rPr>
              <a:t>The financial &amp; business services </a:t>
            </a:r>
            <a:r>
              <a:rPr lang="en-ZA" sz="1600" dirty="0" smtClean="0">
                <a:latin typeface="Verdana" pitchFamily="34" charset="0"/>
                <a:ea typeface="Verdana" pitchFamily="34" charset="0"/>
                <a:cs typeface="Verdana" pitchFamily="34" charset="0"/>
              </a:rPr>
              <a:t>contributes </a:t>
            </a:r>
            <a:r>
              <a:rPr lang="en-ZA" sz="1600" dirty="0">
                <a:latin typeface="Verdana" pitchFamily="34" charset="0"/>
                <a:ea typeface="Verdana" pitchFamily="34" charset="0"/>
                <a:cs typeface="Verdana" pitchFamily="34" charset="0"/>
              </a:rPr>
              <a:t>the second largest proportion to GVA </a:t>
            </a:r>
            <a:r>
              <a:rPr lang="en-ZA" sz="1600" dirty="0" smtClean="0">
                <a:latin typeface="Verdana" pitchFamily="34" charset="0"/>
                <a:ea typeface="Verdana" pitchFamily="34" charset="0"/>
                <a:cs typeface="Verdana" pitchFamily="34" charset="0"/>
              </a:rPr>
              <a:t>and </a:t>
            </a:r>
            <a:r>
              <a:rPr lang="en-ZA" sz="1600" dirty="0">
                <a:latin typeface="Verdana" pitchFamily="34" charset="0"/>
                <a:ea typeface="Verdana" pitchFamily="34" charset="0"/>
                <a:cs typeface="Verdana" pitchFamily="34" charset="0"/>
              </a:rPr>
              <a:t>GVA-R as well. </a:t>
            </a: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The </a:t>
            </a:r>
            <a:r>
              <a:rPr lang="en-ZA" sz="1600" dirty="0">
                <a:latin typeface="Verdana" pitchFamily="34" charset="0"/>
                <a:ea typeface="Verdana" pitchFamily="34" charset="0"/>
                <a:cs typeface="Verdana" pitchFamily="34" charset="0"/>
              </a:rPr>
              <a:t>Financial 15 index of the Johannesburg Stock Exchange was considered for inclusion because of this reason. </a:t>
            </a:r>
            <a:endParaRPr lang="en-ZA" sz="1600" dirty="0" smtClean="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866964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990600" y="1371600"/>
            <a:ext cx="7696200" cy="677108"/>
          </a:xfrm>
          <a:prstGeom prst="rect">
            <a:avLst/>
          </a:prstGeom>
        </p:spPr>
        <p:txBody>
          <a:bodyPr wrap="square">
            <a:spAutoFit/>
          </a:bodyPr>
          <a:lstStyle/>
          <a:p>
            <a:pPr algn="just"/>
            <a:r>
              <a:rPr lang="en-ZA" sz="2000" b="1" dirty="0">
                <a:latin typeface="Verdana" pitchFamily="34" charset="0"/>
                <a:ea typeface="Verdana" pitchFamily="34" charset="0"/>
                <a:cs typeface="Verdana" pitchFamily="34" charset="0"/>
              </a:rPr>
              <a:t>Seasonal Adjustment</a:t>
            </a:r>
          </a:p>
          <a:p>
            <a:pPr algn="just"/>
            <a:r>
              <a:rPr lang="en-ZA" dirty="0">
                <a:latin typeface="Verdana" pitchFamily="34" charset="0"/>
                <a:ea typeface="Verdana" pitchFamily="34" charset="0"/>
                <a:cs typeface="Verdana" pitchFamily="34" charset="0"/>
              </a:rPr>
              <a:t> </a:t>
            </a:r>
          </a:p>
        </p:txBody>
      </p:sp>
      <p:sp>
        <p:nvSpPr>
          <p:cNvPr id="3" name="Rectangle 2"/>
          <p:cNvSpPr>
            <a:spLocks noChangeArrowheads="1"/>
          </p:cNvSpPr>
          <p:nvPr/>
        </p:nvSpPr>
        <p:spPr bwMode="auto">
          <a:xfrm>
            <a:off x="806355" y="2048708"/>
            <a:ext cx="72426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Seasonally Adjusted Petrol Price, Gauteng, 1998-2012</a:t>
            </a:r>
          </a:p>
        </p:txBody>
      </p:sp>
      <p:graphicFrame>
        <p:nvGraphicFramePr>
          <p:cNvPr id="13" name="Chart 12"/>
          <p:cNvGraphicFramePr/>
          <p:nvPr>
            <p:extLst>
              <p:ext uri="{D42A27DB-BD31-4B8C-83A1-F6EECF244321}">
                <p14:modId xmlns:p14="http://schemas.microsoft.com/office/powerpoint/2010/main" val="1781382863"/>
              </p:ext>
            </p:extLst>
          </p:nvPr>
        </p:nvGraphicFramePr>
        <p:xfrm>
          <a:off x="1022444" y="2418040"/>
          <a:ext cx="7054755" cy="383036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34119" y="6581001"/>
            <a:ext cx="6019800" cy="276999"/>
          </a:xfrm>
          <a:prstGeom prst="rect">
            <a:avLst/>
          </a:prstGeom>
        </p:spPr>
        <p:txBody>
          <a:bodyPr wrap="square">
            <a:spAutoFit/>
          </a:bodyPr>
          <a:lstStyle/>
          <a:p>
            <a:pPr lvl="0" algn="just"/>
            <a:r>
              <a:rPr lang="fr-FR" sz="1200" dirty="0">
                <a:latin typeface="Verdana" pitchFamily="34" charset="0"/>
                <a:ea typeface="Verdana" pitchFamily="34" charset="0"/>
                <a:cs typeface="Verdana" pitchFamily="34" charset="0"/>
              </a:rPr>
              <a:t>Source: Quantec </a:t>
            </a:r>
            <a:r>
              <a:rPr lang="en-ZA" sz="1200" dirty="0">
                <a:latin typeface="Verdana" pitchFamily="34" charset="0"/>
                <a:ea typeface="Verdana" pitchFamily="34" charset="0"/>
                <a:cs typeface="Verdana" pitchFamily="34" charset="0"/>
              </a:rPr>
              <a:t>Research</a:t>
            </a:r>
            <a:r>
              <a:rPr lang="fr-FR" sz="1200" dirty="0">
                <a:latin typeface="Verdana" pitchFamily="34" charset="0"/>
                <a:ea typeface="Verdana" pitchFamily="34" charset="0"/>
                <a:cs typeface="Verdana" pitchFamily="34" charset="0"/>
              </a:rPr>
              <a:t> &amp; GPT </a:t>
            </a:r>
            <a:r>
              <a:rPr lang="fr-FR" sz="1200" dirty="0" err="1">
                <a:latin typeface="Verdana" pitchFamily="34" charset="0"/>
                <a:ea typeface="Verdana" pitchFamily="34" charset="0"/>
                <a:cs typeface="Verdana" pitchFamily="34" charset="0"/>
              </a:rPr>
              <a:t>own</a:t>
            </a:r>
            <a:r>
              <a:rPr lang="fr-FR" sz="1200" dirty="0">
                <a:latin typeface="Verdana" pitchFamily="34" charset="0"/>
                <a:ea typeface="Verdana" pitchFamily="34" charset="0"/>
                <a:cs typeface="Verdana" pitchFamily="34" charset="0"/>
              </a:rPr>
              <a:t> </a:t>
            </a:r>
            <a:r>
              <a:rPr lang="fr-FR" sz="1200" dirty="0" err="1">
                <a:latin typeface="Verdana" pitchFamily="34" charset="0"/>
                <a:ea typeface="Verdana" pitchFamily="34" charset="0"/>
                <a:cs typeface="Verdana" pitchFamily="34" charset="0"/>
              </a:rPr>
              <a:t>calculation</a:t>
            </a:r>
            <a:r>
              <a:rPr lang="fr-FR" sz="1200" dirty="0">
                <a:latin typeface="Verdana" pitchFamily="34" charset="0"/>
                <a:ea typeface="Verdana" pitchFamily="34" charset="0"/>
                <a:cs typeface="Verdana" pitchFamily="34" charset="0"/>
              </a:rPr>
              <a:t>, 2013</a:t>
            </a:r>
            <a:endParaRPr lang="fr-FR" sz="32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38893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321860" y="1281129"/>
            <a:ext cx="8534400" cy="4278094"/>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Unit Root Tests</a:t>
            </a:r>
          </a:p>
          <a:p>
            <a:r>
              <a:rPr lang="en-ZA" dirty="0">
                <a:latin typeface="Verdana" pitchFamily="34" charset="0"/>
                <a:ea typeface="Verdana" pitchFamily="34" charset="0"/>
                <a:cs typeface="Verdana" pitchFamily="34" charset="0"/>
              </a:rPr>
              <a:t> </a:t>
            </a:r>
          </a:p>
          <a:p>
            <a:pPr marL="285750" indent="-285750" algn="just">
              <a:buFont typeface="Arial" pitchFamily="34" charset="0"/>
              <a:buChar char="•"/>
            </a:pPr>
            <a:r>
              <a:rPr lang="en-ZA" dirty="0">
                <a:latin typeface="Verdana" pitchFamily="34" charset="0"/>
                <a:ea typeface="Verdana" pitchFamily="34" charset="0"/>
                <a:cs typeface="Verdana" pitchFamily="34" charset="0"/>
              </a:rPr>
              <a:t>Variables should be time-stationary in order to be included in ordinary least squares models (OLS). This is done to prevent spurious correlations associated with non-stationary variables.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All </a:t>
            </a:r>
            <a:r>
              <a:rPr lang="en-ZA" dirty="0">
                <a:latin typeface="Verdana" pitchFamily="34" charset="0"/>
                <a:ea typeface="Verdana" pitchFamily="34" charset="0"/>
                <a:cs typeface="Verdana" pitchFamily="34" charset="0"/>
              </a:rPr>
              <a:t>seasonally adjusted variables were then tested in level and logarithmic form for non-</a:t>
            </a:r>
            <a:r>
              <a:rPr lang="en-ZA" dirty="0" err="1">
                <a:latin typeface="Verdana" pitchFamily="34" charset="0"/>
                <a:ea typeface="Verdana" pitchFamily="34" charset="0"/>
                <a:cs typeface="Verdana" pitchFamily="34" charset="0"/>
              </a:rPr>
              <a:t>stationarity</a:t>
            </a:r>
            <a:r>
              <a:rPr lang="en-ZA" dirty="0">
                <a:latin typeface="Verdana" pitchFamily="34" charset="0"/>
                <a:ea typeface="Verdana" pitchFamily="34" charset="0"/>
                <a:cs typeface="Verdana" pitchFamily="34" charset="0"/>
              </a:rPr>
              <a:t> using the ADF. The variables were then transformed into annual growth rates </a:t>
            </a:r>
            <a:r>
              <a:rPr lang="en-ZA" dirty="0" smtClean="0">
                <a:latin typeface="Verdana" pitchFamily="34" charset="0"/>
                <a:ea typeface="Verdana" pitchFamily="34" charset="0"/>
                <a:cs typeface="Verdana" pitchFamily="34" charset="0"/>
              </a:rPr>
              <a:t>and </a:t>
            </a:r>
            <a:r>
              <a:rPr lang="en-ZA" dirty="0">
                <a:latin typeface="Verdana" pitchFamily="34" charset="0"/>
                <a:ea typeface="Verdana" pitchFamily="34" charset="0"/>
                <a:cs typeface="Verdana" pitchFamily="34" charset="0"/>
              </a:rPr>
              <a:t>tested again for unit roots.</a:t>
            </a:r>
          </a:p>
          <a:p>
            <a:pPr algn="just"/>
            <a:r>
              <a:rPr lang="en-ZA" dirty="0">
                <a:latin typeface="Verdana" pitchFamily="34" charset="0"/>
                <a:ea typeface="Verdana" pitchFamily="34" charset="0"/>
                <a:cs typeface="Verdana" pitchFamily="34" charset="0"/>
              </a:rPr>
              <a:t> </a:t>
            </a: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ADF </a:t>
            </a:r>
            <a:r>
              <a:rPr lang="en-ZA" dirty="0">
                <a:latin typeface="Verdana" pitchFamily="34" charset="0"/>
                <a:ea typeface="Verdana" pitchFamily="34" charset="0"/>
                <a:cs typeface="Verdana" pitchFamily="34" charset="0"/>
              </a:rPr>
              <a:t>tests are known to have size and power problems when conducted in small </a:t>
            </a:r>
            <a:r>
              <a:rPr lang="en-ZA" dirty="0" smtClean="0">
                <a:latin typeface="Verdana" pitchFamily="34" charset="0"/>
                <a:ea typeface="Verdana" pitchFamily="34" charset="0"/>
                <a:cs typeface="Verdana" pitchFamily="34" charset="0"/>
              </a:rPr>
              <a:t>samples. These </a:t>
            </a:r>
            <a:r>
              <a:rPr lang="en-ZA" dirty="0">
                <a:latin typeface="Verdana" pitchFamily="34" charset="0"/>
                <a:ea typeface="Verdana" pitchFamily="34" charset="0"/>
                <a:cs typeface="Verdana" pitchFamily="34" charset="0"/>
              </a:rPr>
              <a:t>variables were re-tested using the Phillips-</a:t>
            </a:r>
            <a:r>
              <a:rPr lang="en-ZA" dirty="0" err="1">
                <a:latin typeface="Verdana" pitchFamily="34" charset="0"/>
                <a:ea typeface="Verdana" pitchFamily="34" charset="0"/>
                <a:cs typeface="Verdana" pitchFamily="34" charset="0"/>
              </a:rPr>
              <a:t>Perron</a:t>
            </a:r>
            <a:r>
              <a:rPr lang="en-ZA" dirty="0">
                <a:latin typeface="Verdana" pitchFamily="34" charset="0"/>
                <a:ea typeface="Verdana" pitchFamily="34" charset="0"/>
                <a:cs typeface="Verdana" pitchFamily="34" charset="0"/>
              </a:rPr>
              <a:t> test statistic, as it performs better in smaller samples than the ADF test.</a:t>
            </a:r>
          </a:p>
        </p:txBody>
      </p:sp>
    </p:spTree>
    <p:extLst>
      <p:ext uri="{BB962C8B-B14F-4D97-AF65-F5344CB8AC3E}">
        <p14:creationId xmlns:p14="http://schemas.microsoft.com/office/powerpoint/2010/main" val="3747938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832036994"/>
              </p:ext>
            </p:extLst>
          </p:nvPr>
        </p:nvGraphicFramePr>
        <p:xfrm>
          <a:off x="990600" y="1708660"/>
          <a:ext cx="7315198" cy="4158739"/>
        </p:xfrm>
        <a:graphic>
          <a:graphicData uri="http://schemas.openxmlformats.org/drawingml/2006/table">
            <a:tbl>
              <a:tblPr firstRow="1" firstCol="1" bandRow="1">
                <a:tableStyleId>{5C22544A-7EE6-4342-B048-85BDC9FD1C3A}</a:tableStyleId>
              </a:tblPr>
              <a:tblGrid>
                <a:gridCol w="1786912"/>
                <a:gridCol w="708733"/>
                <a:gridCol w="305777"/>
                <a:gridCol w="952517"/>
                <a:gridCol w="305777"/>
                <a:gridCol w="952517"/>
                <a:gridCol w="700356"/>
                <a:gridCol w="948329"/>
                <a:gridCol w="654280"/>
              </a:tblGrid>
              <a:tr h="319903">
                <a:tc>
                  <a:txBody>
                    <a:bodyPr/>
                    <a:lstStyle/>
                    <a:p>
                      <a:pPr algn="r">
                        <a:lnSpc>
                          <a:spcPct val="150000"/>
                        </a:lnSpc>
                        <a:spcAft>
                          <a:spcPts val="0"/>
                        </a:spcAft>
                      </a:pPr>
                      <a:r>
                        <a:rPr lang="en-ZA" sz="1200" dirty="0">
                          <a:effectLst/>
                          <a:latin typeface="Verdana" pitchFamily="34" charset="0"/>
                          <a:ea typeface="Verdana" pitchFamily="34" charset="0"/>
                          <a:cs typeface="Verdana" pitchFamily="34" charset="0"/>
                        </a:rPr>
                        <a:t>Test</a:t>
                      </a:r>
                    </a:p>
                  </a:txBody>
                  <a:tcPr marL="68580" marR="68580" marT="0" marB="0" anchor="ctr"/>
                </a:tc>
                <a:tc gridSpan="6">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ADF</a:t>
                      </a:r>
                    </a:p>
                  </a:txBody>
                  <a:tcPr marL="68580" marR="68580" marT="0" marB="0" anchor="ct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Phillips-Perron </a:t>
                      </a:r>
                    </a:p>
                  </a:txBody>
                  <a:tcPr marL="68580" marR="68580" marT="0" marB="0" anchor="ctr"/>
                </a:tc>
                <a:tc hMerge="1">
                  <a:txBody>
                    <a:bodyPr/>
                    <a:lstStyle/>
                    <a:p>
                      <a:endParaRPr lang="en-ZA"/>
                    </a:p>
                  </a:txBody>
                  <a:tcPr/>
                </a:tc>
              </a:tr>
              <a:tr h="319903">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Transformation</a:t>
                      </a:r>
                    </a:p>
                  </a:txBody>
                  <a:tcPr marL="68580" marR="68580" marT="0" marB="0" anchor="ct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Level</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Logarithm</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Annualised</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Annualised</a:t>
                      </a:r>
                    </a:p>
                  </a:txBody>
                  <a:tcPr marL="68580" marR="68580" marT="0" marB="0" anchor="ctr"/>
                </a:tc>
                <a:tc hMerge="1">
                  <a:txBody>
                    <a:bodyPr/>
                    <a:lstStyle/>
                    <a:p>
                      <a:endParaRPr lang="en-ZA"/>
                    </a:p>
                  </a:txBody>
                  <a:tcP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Series</a:t>
                      </a:r>
                    </a:p>
                  </a:txBody>
                  <a:tcPr marL="68580" marR="68580" marT="0" marB="0" anchor="ct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t-Value</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t-Value</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t-Value</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t-Value</a:t>
                      </a:r>
                    </a:p>
                  </a:txBody>
                  <a:tcPr marL="68580" marR="68580" marT="0" marB="0" anchor="ctr"/>
                </a:tc>
                <a:tc hMerge="1">
                  <a:txBody>
                    <a:bodyPr/>
                    <a:lstStyle/>
                    <a:p>
                      <a:endParaRPr lang="en-ZA"/>
                    </a:p>
                  </a:txBody>
                  <a:tcP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BLD</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-1.44</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-1.39</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-1.80</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-2.83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CIV</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-1.16</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-1.06</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-0.77</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-4.56</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CPI</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1.27</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-0.11</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-2.38</a:t>
                      </a:r>
                    </a:p>
                  </a:txBody>
                  <a:tcPr marL="68580" marR="68580" marT="0" marB="0" anchor="ctr"/>
                </a:tc>
                <a:tc>
                  <a:txBody>
                    <a:bodyPr/>
                    <a:lstStyle/>
                    <a:p>
                      <a:pPr>
                        <a:lnSpc>
                          <a:spcPct val="115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-2.70</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ER</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-2.91</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-2.88</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-2.15</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-2.80</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FN15</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0.46</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0.01</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-1.83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-3.02</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GDP-R</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0.75</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-0.53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-1.74</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-2.84</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HSE</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-1.07</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-2.02</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-1.23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-1.39</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M1</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1.87</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-1.47</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-1.97</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-2.93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PET93</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0.86</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-0.46</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-2.51</a:t>
                      </a:r>
                    </a:p>
                  </a:txBody>
                  <a:tcPr marL="68580" marR="68580" marT="0" marB="0" anchor="ctr"/>
                </a:tc>
                <a:tc>
                  <a:txBody>
                    <a:bodyPr/>
                    <a:lstStyle/>
                    <a:p>
                      <a:pPr>
                        <a:lnSpc>
                          <a:spcPct val="115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-3.45</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r>
              <a:tr h="31990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VHCL</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-0.86</a:t>
                      </a:r>
                    </a:p>
                  </a:txBody>
                  <a:tcPr marL="68580" marR="68580" marT="0" marB="0" anchor="ctr"/>
                </a:tc>
                <a:tc>
                  <a:txBody>
                    <a:bodyPr/>
                    <a:lstStyle/>
                    <a:p>
                      <a:pPr algn="l">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-0.93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-1.88</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-2.54</a:t>
                      </a:r>
                    </a:p>
                  </a:txBody>
                  <a:tcPr marL="68580" marR="68580" marT="0" marB="0" anchor="ctr"/>
                </a:tc>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sym typeface="Wingdings 2"/>
                        </a:rPr>
                        <a:t></a:t>
                      </a:r>
                      <a:endParaRPr lang="en-ZA" sz="1200" dirty="0">
                        <a:effectLst/>
                        <a:latin typeface="Verdana" pitchFamily="34" charset="0"/>
                        <a:ea typeface="Verdana" pitchFamily="34" charset="0"/>
                        <a:cs typeface="Verdana" pitchFamily="34" charset="0"/>
                      </a:endParaRPr>
                    </a:p>
                  </a:txBody>
                  <a:tcPr marL="68580" marR="68580" marT="0" marB="0" anchor="ctr"/>
                </a:tc>
              </a:tr>
            </a:tbl>
          </a:graphicData>
        </a:graphic>
      </p:graphicFrame>
      <p:sp>
        <p:nvSpPr>
          <p:cNvPr id="3" name="Rectangle 1"/>
          <p:cNvSpPr>
            <a:spLocks noChangeArrowheads="1"/>
          </p:cNvSpPr>
          <p:nvPr/>
        </p:nvSpPr>
        <p:spPr bwMode="auto">
          <a:xfrm>
            <a:off x="914400" y="1339334"/>
            <a:ext cx="21723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rgbClr val="000000"/>
                </a:solidFill>
                <a:effectLst/>
                <a:latin typeface="Verdana" pitchFamily="34" charset="0"/>
                <a:ea typeface="Verdana" pitchFamily="34" charset="0"/>
                <a:cs typeface="Verdana" pitchFamily="34" charset="0"/>
              </a:rPr>
              <a:t>Unit Root Tests</a:t>
            </a:r>
            <a:endPar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p:txBody>
      </p:sp>
      <p:sp>
        <p:nvSpPr>
          <p:cNvPr id="7" name="Rectangle 6"/>
          <p:cNvSpPr/>
          <p:nvPr/>
        </p:nvSpPr>
        <p:spPr>
          <a:xfrm>
            <a:off x="1136" y="6027003"/>
            <a:ext cx="8304663" cy="830997"/>
          </a:xfrm>
          <a:prstGeom prst="rect">
            <a:avLst/>
          </a:prstGeom>
        </p:spPr>
        <p:txBody>
          <a:bodyPr wrap="square">
            <a:spAutoFit/>
          </a:bodyPr>
          <a:lstStyle/>
          <a:p>
            <a:pPr lvl="0" algn="just" eaLnBrk="0" hangingPunct="0"/>
            <a:r>
              <a:rPr lang="en-ZA" sz="1200" dirty="0">
                <a:latin typeface="Verdana" pitchFamily="34" charset="0"/>
                <a:ea typeface="Verdana" pitchFamily="34" charset="0"/>
                <a:cs typeface="Verdana" pitchFamily="34" charset="0"/>
              </a:rPr>
              <a:t>Source: GPT own calculation, 2013</a:t>
            </a:r>
          </a:p>
          <a:p>
            <a:pPr lvl="0" algn="just" eaLnBrk="0" hangingPunct="0"/>
            <a:r>
              <a:rPr lang="en-ZA" sz="1200" dirty="0">
                <a:latin typeface="Verdana" pitchFamily="34" charset="0"/>
                <a:ea typeface="Verdana" pitchFamily="34" charset="0"/>
                <a:cs typeface="Verdana" pitchFamily="34" charset="0"/>
              </a:rPr>
              <a:t>Notes: Annualised data of logarithm data. </a:t>
            </a:r>
            <a:r>
              <a:rPr lang="en-ZA" sz="1200" dirty="0">
                <a:solidFill>
                  <a:srgbClr val="000000"/>
                </a:solidFill>
                <a:latin typeface="Verdana" pitchFamily="34" charset="0"/>
                <a:ea typeface="Verdana" pitchFamily="34" charset="0"/>
                <a:cs typeface="Verdana" pitchFamily="34" charset="0"/>
              </a:rPr>
              <a:t>*, **, *** denote significance at 10, 5 and 1 percent level, respectively. </a:t>
            </a:r>
            <a:r>
              <a:rPr lang="en-ZA" sz="1200" dirty="0">
                <a:solidFill>
                  <a:srgbClr val="000000"/>
                </a:solidFill>
                <a:latin typeface="Verdana" pitchFamily="34" charset="0"/>
                <a:ea typeface="Verdana" pitchFamily="34" charset="0"/>
                <a:cs typeface="Verdana" pitchFamily="34" charset="0"/>
                <a:sym typeface="Wingdings 2" pitchFamily="18" charset="2"/>
              </a:rPr>
              <a:t></a:t>
            </a:r>
            <a:r>
              <a:rPr lang="en-ZA" sz="1200" dirty="0">
                <a:solidFill>
                  <a:srgbClr val="000000"/>
                </a:solidFill>
                <a:latin typeface="Verdana" pitchFamily="34" charset="0"/>
                <a:ea typeface="Verdana" pitchFamily="34" charset="0"/>
                <a:cs typeface="Verdana" pitchFamily="34" charset="0"/>
              </a:rPr>
              <a:t> indicates significance at the 12 percent level. </a:t>
            </a:r>
            <a:r>
              <a:rPr lang="en-ZA" sz="1200" dirty="0">
                <a:solidFill>
                  <a:srgbClr val="000000"/>
                </a:solidFill>
                <a:latin typeface="Verdana" pitchFamily="34" charset="0"/>
                <a:ea typeface="Verdana" pitchFamily="34" charset="0"/>
                <a:cs typeface="Verdana" pitchFamily="34" charset="0"/>
                <a:sym typeface="Wingdings 2" pitchFamily="18" charset="2"/>
              </a:rPr>
              <a:t>Critical Values according to MacKinnon (1996</a:t>
            </a:r>
            <a:r>
              <a:rPr lang="en-ZA" sz="1200" dirty="0" smtClean="0">
                <a:solidFill>
                  <a:srgbClr val="000000"/>
                </a:solidFill>
                <a:latin typeface="Verdana" pitchFamily="34" charset="0"/>
                <a:ea typeface="Verdana" pitchFamily="34" charset="0"/>
                <a:cs typeface="Verdana" pitchFamily="34" charset="0"/>
                <a:sym typeface="Wingdings 2" pitchFamily="18" charset="2"/>
              </a:rPr>
              <a:t>)</a:t>
            </a:r>
            <a:r>
              <a:rPr lang="en-ZA" sz="1200" dirty="0" smtClean="0">
                <a:latin typeface="Verdana" pitchFamily="34" charset="0"/>
                <a:ea typeface="Verdana" pitchFamily="34" charset="0"/>
                <a:cs typeface="Verdana" pitchFamily="34" charset="0"/>
                <a:sym typeface="Wingdings 2" pitchFamily="18" charset="2"/>
              </a:rPr>
              <a:t>.</a:t>
            </a:r>
            <a:endParaRPr lang="en-ZA" sz="1200" dirty="0">
              <a:solidFill>
                <a:srgbClr val="000000"/>
              </a:solidFill>
              <a:latin typeface="Verdana" pitchFamily="34" charset="0"/>
              <a:ea typeface="Verdana" pitchFamily="34" charset="0"/>
              <a:cs typeface="Verdana" pitchFamily="34" charset="0"/>
              <a:sym typeface="Wingdings 2" pitchFamily="18" charset="2"/>
            </a:endParaRPr>
          </a:p>
        </p:txBody>
      </p:sp>
    </p:spTree>
    <p:extLst>
      <p:ext uri="{BB962C8B-B14F-4D97-AF65-F5344CB8AC3E}">
        <p14:creationId xmlns:p14="http://schemas.microsoft.com/office/powerpoint/2010/main" val="494161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4174564052"/>
              </p:ext>
            </p:extLst>
          </p:nvPr>
        </p:nvGraphicFramePr>
        <p:xfrm>
          <a:off x="1206596" y="2170415"/>
          <a:ext cx="7175401" cy="3849384"/>
        </p:xfrm>
        <a:graphic>
          <a:graphicData uri="http://schemas.openxmlformats.org/drawingml/2006/table">
            <a:tbl>
              <a:tblPr firstRow="1" firstCol="1" bandRow="1">
                <a:tableStyleId>{5C22544A-7EE6-4342-B048-85BDC9FD1C3A}</a:tableStyleId>
              </a:tblPr>
              <a:tblGrid>
                <a:gridCol w="1090963"/>
                <a:gridCol w="666563"/>
                <a:gridCol w="666563"/>
                <a:gridCol w="666563"/>
                <a:gridCol w="666563"/>
                <a:gridCol w="666563"/>
                <a:gridCol w="666563"/>
                <a:gridCol w="666563"/>
                <a:gridCol w="744547"/>
                <a:gridCol w="673950"/>
              </a:tblGrid>
              <a:tr h="699888">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Indicator</a:t>
                      </a:r>
                    </a:p>
                  </a:txBody>
                  <a:tcPr marL="68580" marR="68580" marT="0" marB="0" anchor="ctr"/>
                </a:tc>
                <a:tc>
                  <a:txBody>
                    <a:bodyPr/>
                    <a:lstStyle/>
                    <a:p>
                      <a:pPr algn="ctr">
                        <a:lnSpc>
                          <a:spcPct val="150000"/>
                        </a:lnSpc>
                        <a:spcAft>
                          <a:spcPts val="0"/>
                        </a:spcAft>
                      </a:pPr>
                      <a:r>
                        <a:rPr lang="en-ZA" sz="1200" dirty="0">
                          <a:effectLst/>
                          <a:latin typeface="Verdana" pitchFamily="34" charset="0"/>
                          <a:ea typeface="Verdana" pitchFamily="34" charset="0"/>
                          <a:cs typeface="Verdana" pitchFamily="34" charset="0"/>
                        </a:rPr>
                        <a:t>GDP-R</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BLD</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CIV</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CPI</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ER</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FN15</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M1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PET93</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VHCL</a:t>
                      </a: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GDP-R</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BLD</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0.49</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CIV</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-0.12</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-0.25</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CPI</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-0.14</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-0.48</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0.06</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ER</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-0.02</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-0.21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0.04</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0.34</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FN15</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0.48</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0.48</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-0.14</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-0.65</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-0.32</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0.59</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0.18</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-0.17</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0.21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0.33</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PET93</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0.64</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0.30</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-0.35</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0.17</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0.19</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0.31</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1.00</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r>
              <a:tr h="349944">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VHCL</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0.53</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0.78</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-0.18</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-0.75</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-0.33</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0.72</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0.20</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0.35</a:t>
                      </a:r>
                    </a:p>
                  </a:txBody>
                  <a:tcPr marL="68580" marR="68580" marT="0" marB="0" anchor="ctr"/>
                </a:tc>
                <a:tc>
                  <a:txBody>
                    <a:bodyPr/>
                    <a:lstStyle/>
                    <a:p>
                      <a:pPr algn="ctr">
                        <a:lnSpc>
                          <a:spcPct val="150000"/>
                        </a:lnSpc>
                        <a:spcAft>
                          <a:spcPts val="0"/>
                        </a:spcAft>
                      </a:pPr>
                      <a:r>
                        <a:rPr lang="en-ZA" sz="1200" dirty="0">
                          <a:effectLst/>
                          <a:latin typeface="Verdana" pitchFamily="34" charset="0"/>
                          <a:ea typeface="Verdana" pitchFamily="34" charset="0"/>
                          <a:cs typeface="Verdana" pitchFamily="34" charset="0"/>
                        </a:rPr>
                        <a:t>1.00</a:t>
                      </a:r>
                    </a:p>
                  </a:txBody>
                  <a:tcPr marL="68580" marR="68580" marT="0" marB="0" anchor="ctr"/>
                </a:tc>
              </a:tr>
            </a:tbl>
          </a:graphicData>
        </a:graphic>
      </p:graphicFrame>
      <p:sp>
        <p:nvSpPr>
          <p:cNvPr id="3" name="Rectangle 1"/>
          <p:cNvSpPr>
            <a:spLocks noChangeArrowheads="1"/>
          </p:cNvSpPr>
          <p:nvPr/>
        </p:nvSpPr>
        <p:spPr bwMode="auto">
          <a:xfrm>
            <a:off x="995149" y="1822692"/>
            <a:ext cx="29867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b="1" i="0" u="none" strike="noStrike" cap="none" normalizeH="0" baseline="0" dirty="0" smtClean="0">
                <a:ln>
                  <a:noFill/>
                </a:ln>
                <a:solidFill>
                  <a:srgbClr val="000000"/>
                </a:solidFill>
                <a:effectLst/>
                <a:latin typeface="Verdana" pitchFamily="34" charset="0"/>
                <a:ea typeface="Verdana" pitchFamily="34" charset="0"/>
                <a:cs typeface="Verdana" pitchFamily="34" charset="0"/>
              </a:rPr>
              <a:t>Ordinary Correlations</a:t>
            </a:r>
            <a:endPar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p:txBody>
      </p:sp>
      <p:sp>
        <p:nvSpPr>
          <p:cNvPr id="7" name="Rectangle 6"/>
          <p:cNvSpPr/>
          <p:nvPr/>
        </p:nvSpPr>
        <p:spPr>
          <a:xfrm>
            <a:off x="995149" y="1364889"/>
            <a:ext cx="3086101" cy="400110"/>
          </a:xfrm>
          <a:prstGeom prst="rect">
            <a:avLst/>
          </a:prstGeom>
        </p:spPr>
        <p:txBody>
          <a:bodyPr wrap="none">
            <a:spAutoFit/>
          </a:bodyPr>
          <a:lstStyle/>
          <a:p>
            <a:pPr lvl="0"/>
            <a:r>
              <a:rPr lang="en-ZA" sz="2000" b="1" dirty="0">
                <a:latin typeface="Verdana" pitchFamily="34" charset="0"/>
                <a:ea typeface="Verdana" pitchFamily="34" charset="0"/>
                <a:cs typeface="Verdana" pitchFamily="34" charset="0"/>
              </a:rPr>
              <a:t>Correlation Analysis</a:t>
            </a:r>
            <a:endParaRPr lang="en-ZA" sz="1400" b="1" dirty="0">
              <a:latin typeface="Verdana" pitchFamily="34" charset="0"/>
              <a:ea typeface="Verdana" pitchFamily="34" charset="0"/>
              <a:cs typeface="Verdana" pitchFamily="34" charset="0"/>
            </a:endParaRPr>
          </a:p>
        </p:txBody>
      </p:sp>
      <p:sp>
        <p:nvSpPr>
          <p:cNvPr id="8" name="Rectangle 7"/>
          <p:cNvSpPr/>
          <p:nvPr/>
        </p:nvSpPr>
        <p:spPr>
          <a:xfrm>
            <a:off x="-9099" y="6435734"/>
            <a:ext cx="5316940" cy="461665"/>
          </a:xfrm>
          <a:prstGeom prst="rect">
            <a:avLst/>
          </a:prstGeom>
        </p:spPr>
        <p:txBody>
          <a:bodyPr wrap="square">
            <a:spAutoFit/>
          </a:bodyPr>
          <a:lstStyle/>
          <a:p>
            <a:pPr lvl="0" eaLnBrk="0" hangingPunct="0"/>
            <a:r>
              <a:rPr lang="en-ZA" sz="1200" dirty="0">
                <a:latin typeface="Verdana" pitchFamily="34" charset="0"/>
                <a:ea typeface="Verdana" pitchFamily="34" charset="0"/>
                <a:cs typeface="Verdana" pitchFamily="34" charset="0"/>
              </a:rPr>
              <a:t>Source: GPT own calculation, 2013</a:t>
            </a:r>
          </a:p>
          <a:p>
            <a:pPr lvl="0" eaLnBrk="0" hangingPunct="0"/>
            <a:r>
              <a:rPr lang="en-ZA" sz="1200" dirty="0">
                <a:latin typeface="Verdana" pitchFamily="34" charset="0"/>
                <a:ea typeface="Verdana" pitchFamily="34" charset="0"/>
                <a:cs typeface="Verdana" pitchFamily="34" charset="0"/>
              </a:rPr>
              <a:t>Notes: Ordinary correlations of logged annualised indicators. </a:t>
            </a:r>
          </a:p>
        </p:txBody>
      </p:sp>
    </p:spTree>
    <p:extLst>
      <p:ext uri="{BB962C8B-B14F-4D97-AF65-F5344CB8AC3E}">
        <p14:creationId xmlns:p14="http://schemas.microsoft.com/office/powerpoint/2010/main" val="3068727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762000" y="1371600"/>
            <a:ext cx="7620000" cy="3724096"/>
          </a:xfrm>
          <a:prstGeom prst="rect">
            <a:avLst/>
          </a:prstGeom>
        </p:spPr>
        <p:txBody>
          <a:bodyPr wrap="square">
            <a:spAutoFit/>
          </a:bodyPr>
          <a:lstStyle/>
          <a:p>
            <a:pPr algn="just"/>
            <a:r>
              <a:rPr lang="en-ZA" sz="2000" b="1" dirty="0">
                <a:latin typeface="Verdana" pitchFamily="34" charset="0"/>
                <a:ea typeface="Verdana" pitchFamily="34" charset="0"/>
                <a:cs typeface="Verdana" pitchFamily="34" charset="0"/>
              </a:rPr>
              <a:t>Granger-Causality Tests</a:t>
            </a:r>
          </a:p>
          <a:p>
            <a:pPr algn="just"/>
            <a:r>
              <a:rPr lang="en-ZA" dirty="0">
                <a:latin typeface="Verdana" pitchFamily="34" charset="0"/>
                <a:ea typeface="Verdana" pitchFamily="34" charset="0"/>
                <a:cs typeface="Verdana" pitchFamily="34" charset="0"/>
              </a:rPr>
              <a:t> </a:t>
            </a:r>
          </a:p>
          <a:p>
            <a:pPr marL="285750" indent="-285750" algn="just">
              <a:buFont typeface="Arial" pitchFamily="34" charset="0"/>
              <a:buChar char="•"/>
            </a:pPr>
            <a:r>
              <a:rPr lang="en-ZA" dirty="0">
                <a:latin typeface="Verdana" pitchFamily="34" charset="0"/>
                <a:ea typeface="Verdana" pitchFamily="34" charset="0"/>
                <a:cs typeface="Verdana" pitchFamily="34" charset="0"/>
              </a:rPr>
              <a:t>It is of utmost importance when conducting research on LCIs to determine whether one series actually “leads” another specifically, that the indicator leads the reference series.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This </a:t>
            </a:r>
            <a:r>
              <a:rPr lang="en-ZA" dirty="0">
                <a:latin typeface="Verdana" pitchFamily="34" charset="0"/>
                <a:ea typeface="Verdana" pitchFamily="34" charset="0"/>
                <a:cs typeface="Verdana" pitchFamily="34" charset="0"/>
              </a:rPr>
              <a:t>is imperative so that reliable indicators are identified. The pairwise Granger-Causality test was developed for such a purpose.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This </a:t>
            </a:r>
            <a:r>
              <a:rPr lang="en-ZA" dirty="0">
                <a:latin typeface="Verdana" pitchFamily="34" charset="0"/>
                <a:ea typeface="Verdana" pitchFamily="34" charset="0"/>
                <a:cs typeface="Verdana" pitchFamily="34" charset="0"/>
              </a:rPr>
              <a:t>test works by analysing whether changes in the indicator series are followed by changes in the reference series, and </a:t>
            </a:r>
            <a:r>
              <a:rPr lang="en-ZA" i="1" dirty="0">
                <a:latin typeface="Verdana" pitchFamily="34" charset="0"/>
                <a:ea typeface="Verdana" pitchFamily="34" charset="0"/>
                <a:cs typeface="Verdana" pitchFamily="34" charset="0"/>
              </a:rPr>
              <a:t>vice versa</a:t>
            </a:r>
            <a:r>
              <a:rPr lang="en-ZA" dirty="0">
                <a:latin typeface="Verdana" pitchFamily="34" charset="0"/>
                <a:ea typeface="Verdana" pitchFamily="34" charset="0"/>
                <a:cs typeface="Verdana" pitchFamily="34" charset="0"/>
              </a:rPr>
              <a:t>. </a:t>
            </a:r>
          </a:p>
        </p:txBody>
      </p:sp>
    </p:spTree>
    <p:extLst>
      <p:ext uri="{BB962C8B-B14F-4D97-AF65-F5344CB8AC3E}">
        <p14:creationId xmlns:p14="http://schemas.microsoft.com/office/powerpoint/2010/main" val="587426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8D2386D-8B2B-4C5E-B52A-BF734E6736B9}" type="slidenum">
              <a:rPr lang="en-US"/>
              <a:pPr>
                <a:defRPr/>
              </a:pPr>
              <a:t>2</a:t>
            </a:fld>
            <a:endParaRPr lang="en-US"/>
          </a:p>
        </p:txBody>
      </p:sp>
      <p:sp>
        <p:nvSpPr>
          <p:cNvPr id="3" name="Rectangle 2"/>
          <p:cNvSpPr>
            <a:spLocks noGrp="1" noChangeArrowheads="1"/>
          </p:cNvSpPr>
          <p:nvPr>
            <p:ph type="title"/>
          </p:nvPr>
        </p:nvSpPr>
        <p:spPr>
          <a:xfrm>
            <a:off x="990600" y="838200"/>
            <a:ext cx="8077200" cy="533400"/>
          </a:xfrm>
        </p:spPr>
        <p:txBody>
          <a:bodyPr rtlCol="0">
            <a:normAutofit/>
          </a:bodyPr>
          <a:lstStyle/>
          <a:p>
            <a:pPr eaLnBrk="1" fontAlgn="auto" hangingPunct="1">
              <a:spcAft>
                <a:spcPts val="0"/>
              </a:spcAft>
              <a:defRPr/>
            </a:pPr>
            <a:r>
              <a:rPr lang="en-US" sz="2400" b="1" dirty="0" smtClean="0">
                <a:solidFill>
                  <a:schemeClr val="bg1"/>
                </a:solidFill>
                <a:latin typeface="Verdana" pitchFamily="34" charset="0"/>
                <a:ea typeface="Verdana" pitchFamily="34" charset="0"/>
                <a:cs typeface="Verdana" pitchFamily="34" charset="0"/>
              </a:rPr>
              <a:t>Contents</a:t>
            </a:r>
            <a:endParaRPr lang="en-US" sz="2400" b="1" dirty="0">
              <a:solidFill>
                <a:schemeClr val="bg1"/>
              </a:solidFill>
              <a:latin typeface="Verdana" pitchFamily="34" charset="0"/>
              <a:ea typeface="Verdana" pitchFamily="34" charset="0"/>
              <a:cs typeface="Verdana" pitchFamily="34" charset="0"/>
            </a:endParaRPr>
          </a:p>
        </p:txBody>
      </p:sp>
      <p:pic>
        <p:nvPicPr>
          <p:cNvPr id="3076" name="Picture 4" descr="GPG_Provincial Treasury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2514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3"/>
          <p:cNvSpPr txBox="1">
            <a:spLocks noChangeArrowheads="1"/>
          </p:cNvSpPr>
          <p:nvPr/>
        </p:nvSpPr>
        <p:spPr bwMode="auto">
          <a:xfrm>
            <a:off x="642938" y="1881188"/>
            <a:ext cx="292893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endParaRPr lang="en-ZA" sz="1000" b="1"/>
          </a:p>
        </p:txBody>
      </p:sp>
      <p:sp>
        <p:nvSpPr>
          <p:cNvPr id="9" name="Rectangle 3"/>
          <p:cNvSpPr txBox="1">
            <a:spLocks noChangeArrowheads="1"/>
          </p:cNvSpPr>
          <p:nvPr/>
        </p:nvSpPr>
        <p:spPr bwMode="auto">
          <a:xfrm>
            <a:off x="533400" y="1485900"/>
            <a:ext cx="7815262" cy="4914900"/>
          </a:xfrm>
          <a:prstGeom prst="rect">
            <a:avLst/>
          </a:prstGeom>
          <a:noFill/>
          <a:ln w="9525">
            <a:noFill/>
            <a:miter lim="800000"/>
            <a:headEnd/>
            <a:tailEnd/>
          </a:ln>
        </p:spPr>
        <p:txBody>
          <a:bodyPr/>
          <a:lstStyle/>
          <a:p>
            <a:pPr>
              <a:spcBef>
                <a:spcPct val="20000"/>
              </a:spcBef>
              <a:defRPr/>
            </a:pPr>
            <a:r>
              <a:rPr lang="en-ZA" sz="2000" b="1" kern="0" dirty="0" smtClean="0">
                <a:latin typeface="Verdana" pitchFamily="34" charset="0"/>
                <a:ea typeface="Verdana" pitchFamily="34" charset="0"/>
                <a:cs typeface="Verdana" pitchFamily="34" charset="0"/>
              </a:rPr>
              <a:t>Introduction	</a:t>
            </a:r>
          </a:p>
          <a:p>
            <a:pPr>
              <a:spcBef>
                <a:spcPct val="20000"/>
              </a:spcBef>
              <a:defRPr/>
            </a:pPr>
            <a:endParaRPr lang="en-ZA" sz="2000" b="1" kern="0" dirty="0" smtClean="0">
              <a:latin typeface="Verdana" pitchFamily="34" charset="0"/>
              <a:ea typeface="Verdana" pitchFamily="34" charset="0"/>
              <a:cs typeface="Verdana" pitchFamily="34" charset="0"/>
            </a:endParaRPr>
          </a:p>
          <a:p>
            <a:pPr>
              <a:spcBef>
                <a:spcPct val="20000"/>
              </a:spcBef>
              <a:defRPr/>
            </a:pPr>
            <a:r>
              <a:rPr lang="en-ZA" sz="2000" b="1" kern="0" dirty="0" smtClean="0">
                <a:latin typeface="Verdana" pitchFamily="34" charset="0"/>
                <a:ea typeface="Verdana" pitchFamily="34" charset="0"/>
                <a:cs typeface="Verdana" pitchFamily="34" charset="0"/>
              </a:rPr>
              <a:t>Literature and Background</a:t>
            </a:r>
          </a:p>
          <a:p>
            <a:pPr>
              <a:spcBef>
                <a:spcPct val="20000"/>
              </a:spcBef>
              <a:defRPr/>
            </a:pPr>
            <a:endParaRPr lang="en-ZA" sz="2000" b="1" kern="0" dirty="0" smtClean="0">
              <a:latin typeface="Verdana" pitchFamily="34" charset="0"/>
              <a:ea typeface="Verdana" pitchFamily="34" charset="0"/>
              <a:cs typeface="Verdana" pitchFamily="34" charset="0"/>
            </a:endParaRPr>
          </a:p>
          <a:p>
            <a:pPr>
              <a:spcBef>
                <a:spcPct val="20000"/>
              </a:spcBef>
              <a:defRPr/>
            </a:pPr>
            <a:r>
              <a:rPr lang="en-ZA" sz="2000" b="1" kern="0" dirty="0" smtClean="0">
                <a:latin typeface="Verdana" pitchFamily="34" charset="0"/>
                <a:ea typeface="Verdana" pitchFamily="34" charset="0"/>
                <a:cs typeface="Verdana" pitchFamily="34" charset="0"/>
              </a:rPr>
              <a:t>South African Overview</a:t>
            </a:r>
          </a:p>
          <a:p>
            <a:pPr>
              <a:spcBef>
                <a:spcPct val="20000"/>
              </a:spcBef>
              <a:defRPr/>
            </a:pPr>
            <a:endParaRPr lang="en-ZA" sz="2000" b="1" kern="0" dirty="0" smtClean="0">
              <a:latin typeface="Verdana" pitchFamily="34" charset="0"/>
              <a:ea typeface="Verdana" pitchFamily="34" charset="0"/>
              <a:cs typeface="Verdana" pitchFamily="34" charset="0"/>
            </a:endParaRPr>
          </a:p>
          <a:p>
            <a:pPr>
              <a:spcBef>
                <a:spcPct val="20000"/>
              </a:spcBef>
              <a:defRPr/>
            </a:pPr>
            <a:r>
              <a:rPr lang="en-ZA" sz="2000" b="1" kern="0" dirty="0" smtClean="0">
                <a:latin typeface="Verdana" pitchFamily="34" charset="0"/>
                <a:ea typeface="Verdana" pitchFamily="34" charset="0"/>
                <a:cs typeface="Verdana" pitchFamily="34" charset="0"/>
              </a:rPr>
              <a:t>Gauteng Province’s Economic Performance</a:t>
            </a:r>
          </a:p>
          <a:p>
            <a:pPr>
              <a:spcBef>
                <a:spcPct val="20000"/>
              </a:spcBef>
              <a:defRPr/>
            </a:pPr>
            <a:endParaRPr lang="en-ZA" sz="2000" b="1" kern="0" dirty="0" smtClean="0">
              <a:latin typeface="Verdana" pitchFamily="34" charset="0"/>
              <a:ea typeface="Verdana" pitchFamily="34" charset="0"/>
              <a:cs typeface="Verdana" pitchFamily="34" charset="0"/>
            </a:endParaRPr>
          </a:p>
          <a:p>
            <a:pPr>
              <a:spcBef>
                <a:spcPct val="20000"/>
              </a:spcBef>
              <a:defRPr/>
            </a:pPr>
            <a:r>
              <a:rPr lang="en-ZA" sz="2000" b="1" kern="0" dirty="0" smtClean="0">
                <a:latin typeface="Verdana" pitchFamily="34" charset="0"/>
                <a:ea typeface="Verdana" pitchFamily="34" charset="0"/>
                <a:cs typeface="Verdana" pitchFamily="34" charset="0"/>
              </a:rPr>
              <a:t>Data and Methodology</a:t>
            </a:r>
          </a:p>
          <a:p>
            <a:pPr>
              <a:spcBef>
                <a:spcPct val="20000"/>
              </a:spcBef>
              <a:defRPr/>
            </a:pPr>
            <a:endParaRPr lang="en-ZA" sz="2000" b="1" kern="0" dirty="0" smtClean="0">
              <a:latin typeface="Verdana" pitchFamily="34" charset="0"/>
              <a:ea typeface="Verdana" pitchFamily="34" charset="0"/>
              <a:cs typeface="Verdana" pitchFamily="34" charset="0"/>
            </a:endParaRPr>
          </a:p>
          <a:p>
            <a:pPr>
              <a:spcBef>
                <a:spcPct val="20000"/>
              </a:spcBef>
              <a:defRPr/>
            </a:pPr>
            <a:r>
              <a:rPr lang="en-ZA" sz="2000" b="1" kern="0" dirty="0" smtClean="0">
                <a:latin typeface="Verdana" pitchFamily="34" charset="0"/>
                <a:ea typeface="Verdana" pitchFamily="34" charset="0"/>
                <a:cs typeface="Verdana" pitchFamily="34" charset="0"/>
              </a:rPr>
              <a:t>Statistical Problems and Future Research</a:t>
            </a:r>
          </a:p>
          <a:p>
            <a:pPr>
              <a:spcBef>
                <a:spcPct val="20000"/>
              </a:spcBef>
              <a:defRPr/>
            </a:pPr>
            <a:endParaRPr lang="en-ZA" sz="2000" b="1" kern="0" dirty="0" smtClean="0">
              <a:latin typeface="Verdana" pitchFamily="34" charset="0"/>
              <a:ea typeface="Verdana" pitchFamily="34" charset="0"/>
              <a:cs typeface="Verdana" pitchFamily="34" charset="0"/>
            </a:endParaRPr>
          </a:p>
          <a:p>
            <a:pPr>
              <a:spcBef>
                <a:spcPct val="20000"/>
              </a:spcBef>
              <a:defRPr/>
            </a:pPr>
            <a:r>
              <a:rPr lang="en-ZA" sz="2000" b="1" kern="0" dirty="0" smtClean="0">
                <a:latin typeface="Verdana" pitchFamily="34" charset="0"/>
                <a:ea typeface="Verdana" pitchFamily="34" charset="0"/>
                <a:cs typeface="Verdana" pitchFamily="34" charset="0"/>
              </a:rPr>
              <a:t>Conclusion</a:t>
            </a:r>
          </a:p>
          <a:p>
            <a:pPr>
              <a:spcBef>
                <a:spcPct val="20000"/>
              </a:spcBef>
              <a:defRPr/>
            </a:pPr>
            <a:endParaRPr lang="en-US" sz="2000" b="1" kern="0" dirty="0">
              <a:latin typeface="Verdana" pitchFamily="34" charset="0"/>
              <a:ea typeface="Verdana" pitchFamily="34" charset="0"/>
              <a:cs typeface="Verdana" pitchFamily="34" charset="0"/>
            </a:endParaRPr>
          </a:p>
          <a:p>
            <a:pPr>
              <a:spcBef>
                <a:spcPct val="20000"/>
              </a:spcBef>
              <a:defRPr/>
            </a:pPr>
            <a:endParaRPr lang="en-US" sz="1400" kern="0" dirty="0">
              <a:latin typeface="Verdana" pitchFamily="34" charset="0"/>
              <a:ea typeface="Verdana" pitchFamily="34" charset="0"/>
              <a:cs typeface="Verdana" pitchFamily="34" charset="0"/>
            </a:endParaRPr>
          </a:p>
          <a:p>
            <a:pPr marL="342900" indent="-342900">
              <a:spcBef>
                <a:spcPct val="20000"/>
              </a:spcBef>
              <a:buFontTx/>
              <a:buChar char="•"/>
              <a:defRPr/>
            </a:pPr>
            <a:endParaRPr lang="en-ZA" sz="900" b="1" kern="0" dirty="0">
              <a:latin typeface="Verdana" pitchFamily="34" charset="0"/>
              <a:ea typeface="Verdana" pitchFamily="34" charset="0"/>
              <a:cs typeface="Verdana" pitchFamily="34" charset="0"/>
            </a:endParaRPr>
          </a:p>
        </p:txBody>
      </p:sp>
      <p:sp>
        <p:nvSpPr>
          <p:cNvPr id="10" name="Content Placeholder 6"/>
          <p:cNvSpPr txBox="1">
            <a:spLocks/>
          </p:cNvSpPr>
          <p:nvPr/>
        </p:nvSpPr>
        <p:spPr>
          <a:xfrm>
            <a:off x="357188" y="2524125"/>
            <a:ext cx="3429000" cy="1285875"/>
          </a:xfrm>
          <a:prstGeom prst="rect">
            <a:avLst/>
          </a:prstGeom>
        </p:spPr>
        <p:txBody>
          <a:bodyPr/>
          <a:lstStyle/>
          <a:p>
            <a:pPr algn="just" eaLnBrk="0" fontAlgn="auto" hangingPunct="0">
              <a:lnSpc>
                <a:spcPct val="150000"/>
              </a:lnSpc>
              <a:spcBef>
                <a:spcPts val="0"/>
              </a:spcBef>
              <a:spcAft>
                <a:spcPts val="0"/>
              </a:spcAft>
              <a:defRPr/>
            </a:pPr>
            <a:endParaRPr lang="en-US" sz="3200" kern="0" dirty="0">
              <a:latin typeface="+mn-lt"/>
              <a:cs typeface="ＭＳ Ｐゴシック"/>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859269246"/>
              </p:ext>
            </p:extLst>
          </p:nvPr>
        </p:nvGraphicFramePr>
        <p:xfrm>
          <a:off x="1142998" y="1752598"/>
          <a:ext cx="6477001" cy="3657603"/>
        </p:xfrm>
        <a:graphic>
          <a:graphicData uri="http://schemas.openxmlformats.org/drawingml/2006/table">
            <a:tbl>
              <a:tblPr firstRow="1" firstCol="1" bandRow="1">
                <a:tableStyleId>{5C22544A-7EE6-4342-B048-85BDC9FD1C3A}</a:tableStyleId>
              </a:tblPr>
              <a:tblGrid>
                <a:gridCol w="1061604"/>
                <a:gridCol w="972462"/>
                <a:gridCol w="972462"/>
                <a:gridCol w="972462"/>
                <a:gridCol w="972462"/>
                <a:gridCol w="1525549"/>
              </a:tblGrid>
              <a:tr h="623179">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 </a:t>
                      </a:r>
                    </a:p>
                  </a:txBody>
                  <a:tcPr marL="68580" marR="68580" marT="0" marB="0" anchor="b"/>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H</a:t>
                      </a:r>
                      <a:r>
                        <a:rPr lang="en-ZA" sz="1200" baseline="-25000">
                          <a:effectLst/>
                          <a:latin typeface="Verdana" pitchFamily="34" charset="0"/>
                          <a:ea typeface="Verdana" pitchFamily="34" charset="0"/>
                          <a:cs typeface="Verdana" pitchFamily="34" charset="0"/>
                        </a:rPr>
                        <a:t>0</a:t>
                      </a:r>
                      <a:r>
                        <a:rPr lang="en-ZA" sz="1200">
                          <a:effectLst/>
                          <a:latin typeface="Verdana" pitchFamily="34" charset="0"/>
                          <a:ea typeface="Verdana" pitchFamily="34" charset="0"/>
                          <a:cs typeface="Verdana" pitchFamily="34" charset="0"/>
                        </a:rPr>
                        <a:t>: Indicator not Granger-causal</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H</a:t>
                      </a:r>
                      <a:r>
                        <a:rPr lang="en-ZA" sz="1200" baseline="-25000">
                          <a:effectLst/>
                          <a:latin typeface="Verdana" pitchFamily="34" charset="0"/>
                          <a:ea typeface="Verdana" pitchFamily="34" charset="0"/>
                          <a:cs typeface="Verdana" pitchFamily="34" charset="0"/>
                        </a:rPr>
                        <a:t>0</a:t>
                      </a:r>
                      <a:r>
                        <a:rPr lang="en-ZA" sz="1200">
                          <a:effectLst/>
                          <a:latin typeface="Verdana" pitchFamily="34" charset="0"/>
                          <a:ea typeface="Verdana" pitchFamily="34" charset="0"/>
                          <a:cs typeface="Verdana" pitchFamily="34" charset="0"/>
                        </a:rPr>
                        <a:t>: GDP-R not Granger-causal</a:t>
                      </a:r>
                    </a:p>
                  </a:txBody>
                  <a:tcPr marL="68580" marR="68580" marT="0" marB="0" anchor="ctr"/>
                </a:tc>
                <a:tc hMerge="1">
                  <a:txBody>
                    <a:bodyPr/>
                    <a:lstStyle/>
                    <a:p>
                      <a:endParaRPr lang="en-ZA"/>
                    </a:p>
                  </a:txBody>
                  <a:tcPr/>
                </a:tc>
                <a:tc row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Result</a:t>
                      </a:r>
                    </a:p>
                  </a:txBody>
                  <a:tcPr marL="68580" marR="68580" marT="0" marB="0" anchor="ctr"/>
                </a:tc>
              </a:tr>
              <a:tr h="568772">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Indicator</a:t>
                      </a:r>
                    </a:p>
                  </a:txBody>
                  <a:tcPr marL="68580" marR="68580" marT="0" marB="0" anchor="ctr"/>
                </a:tc>
                <a:tc gridSpan="2">
                  <a:txBody>
                    <a:bodyPr/>
                    <a:lstStyle/>
                    <a:p>
                      <a:pPr algn="ctr">
                        <a:lnSpc>
                          <a:spcPct val="150000"/>
                        </a:lnSpc>
                        <a:spcAft>
                          <a:spcPts val="0"/>
                        </a:spcAft>
                      </a:pPr>
                      <a:r>
                        <a:rPr lang="en-ZA" sz="1200" dirty="0">
                          <a:effectLst/>
                          <a:latin typeface="Verdana" pitchFamily="34" charset="0"/>
                          <a:ea typeface="Verdana" pitchFamily="34" charset="0"/>
                          <a:cs typeface="Verdana" pitchFamily="34" charset="0"/>
                        </a:rPr>
                        <a:t>F-Statistic</a:t>
                      </a:r>
                    </a:p>
                  </a:txBody>
                  <a:tcPr marL="68580" marR="68580" marT="0" marB="0" anchor="ctr"/>
                </a:tc>
                <a:tc hMerge="1">
                  <a:txBody>
                    <a:bodyPr/>
                    <a:lstStyle/>
                    <a:p>
                      <a:endParaRPr lang="en-ZA"/>
                    </a:p>
                  </a:txBody>
                  <a:tcPr/>
                </a:tc>
                <a:tc gridSpan="2">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F-Statistic</a:t>
                      </a:r>
                    </a:p>
                  </a:txBody>
                  <a:tcPr marL="68580" marR="68580" marT="0" marB="0" anchor="ctr"/>
                </a:tc>
                <a:tc hMerge="1">
                  <a:txBody>
                    <a:bodyPr/>
                    <a:lstStyle/>
                    <a:p>
                      <a:endParaRPr lang="en-ZA"/>
                    </a:p>
                  </a:txBody>
                  <a:tcPr/>
                </a:tc>
                <a:tc vMerge="1">
                  <a:txBody>
                    <a:bodyPr/>
                    <a:lstStyle/>
                    <a:p>
                      <a:endParaRPr lang="en-ZA"/>
                    </a:p>
                  </a:txBody>
                  <a:tcPr/>
                </a:tc>
              </a:tr>
              <a:tr h="305281">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BLD</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2.27</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4.36</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Feedback</a:t>
                      </a:r>
                    </a:p>
                  </a:txBody>
                  <a:tcPr marL="68580" marR="68580" marT="0" marB="0" anchor="ctr"/>
                </a:tc>
              </a:tr>
              <a:tr h="305281">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CIV</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1.21</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0.54</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No Causality</a:t>
                      </a:r>
                    </a:p>
                  </a:txBody>
                  <a:tcPr marL="68580" marR="68580" marT="0" marB="0" anchor="ctr"/>
                </a:tc>
              </a:tr>
              <a:tr h="31698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CPI</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3.42</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0.37</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I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GDP-R</a:t>
                      </a:r>
                    </a:p>
                  </a:txBody>
                  <a:tcPr marL="68580" marR="68580" marT="0" marB="0" anchor="ctr"/>
                </a:tc>
              </a:tr>
              <a:tr h="305281">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ER</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0.59</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1.42</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No Causality</a:t>
                      </a:r>
                    </a:p>
                  </a:txBody>
                  <a:tcPr marL="68580" marR="68580" marT="0" marB="0" anchor="ctr"/>
                </a:tc>
              </a:tr>
              <a:tr h="305281">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FN15</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3.49</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2.15</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Feedback</a:t>
                      </a:r>
                    </a:p>
                  </a:txBody>
                  <a:tcPr marL="68580" marR="68580" marT="0" marB="0" anchor="ctr"/>
                </a:tc>
              </a:tr>
              <a:tr h="305281">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M1</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3.63</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2.57</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Feedback</a:t>
                      </a:r>
                    </a:p>
                  </a:txBody>
                  <a:tcPr marL="68580" marR="68580" marT="0" marB="0" anchor="ctr"/>
                </a:tc>
              </a:tr>
              <a:tr h="316983">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PET93</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2.28</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1.91</a:t>
                      </a:r>
                    </a:p>
                  </a:txBody>
                  <a:tcPr marL="68580" marR="68580" marT="0" marB="0" anchor="ctr"/>
                </a:tc>
                <a:tc>
                  <a:txBody>
                    <a:bodyPr/>
                    <a:lstStyle/>
                    <a:p>
                      <a:pPr algn="just">
                        <a:lnSpc>
                          <a:spcPct val="150000"/>
                        </a:lnSpc>
                      </a:pP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I </a:t>
                      </a:r>
                      <a:r>
                        <a:rPr lang="en-ZA" sz="1200">
                          <a:effectLst/>
                          <a:latin typeface="Verdana" pitchFamily="34" charset="0"/>
                          <a:ea typeface="Verdana" pitchFamily="34" charset="0"/>
                          <a:cs typeface="Verdana" pitchFamily="34" charset="0"/>
                          <a:sym typeface="Wingdings"/>
                        </a:rPr>
                        <a:t></a:t>
                      </a:r>
                      <a:r>
                        <a:rPr lang="en-ZA" sz="1200">
                          <a:effectLst/>
                          <a:latin typeface="Verdana" pitchFamily="34" charset="0"/>
                          <a:ea typeface="Verdana" pitchFamily="34" charset="0"/>
                          <a:cs typeface="Verdana" pitchFamily="34" charset="0"/>
                        </a:rPr>
                        <a:t> GDP-R</a:t>
                      </a:r>
                    </a:p>
                  </a:txBody>
                  <a:tcPr marL="68580" marR="68580" marT="0" marB="0" anchor="ctr"/>
                </a:tc>
              </a:tr>
              <a:tr h="305281">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VHCL</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1.21</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80" marR="68580" marT="0" marB="0" anchor="ctr"/>
                </a:tc>
                <a:tc>
                  <a:txBody>
                    <a:bodyPr/>
                    <a:lstStyle/>
                    <a:p>
                      <a:pPr algn="r">
                        <a:lnSpc>
                          <a:spcPct val="150000"/>
                        </a:lnSpc>
                        <a:spcAft>
                          <a:spcPts val="0"/>
                        </a:spcAft>
                      </a:pPr>
                      <a:r>
                        <a:rPr lang="en-ZA" sz="1200">
                          <a:effectLst/>
                          <a:latin typeface="Verdana" pitchFamily="34" charset="0"/>
                          <a:ea typeface="Verdana" pitchFamily="34" charset="0"/>
                          <a:cs typeface="Verdana" pitchFamily="34" charset="0"/>
                        </a:rPr>
                        <a:t> 2.88</a:t>
                      </a:r>
                    </a:p>
                  </a:txBody>
                  <a:tcPr marL="68580" marR="68580"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a:t>
                      </a:r>
                    </a:p>
                  </a:txBody>
                  <a:tcPr marL="68580" marR="68580" marT="0" marB="0" anchor="ctr"/>
                </a:tc>
                <a:tc>
                  <a:txBody>
                    <a:bodyPr/>
                    <a:lstStyle/>
                    <a:p>
                      <a:pPr algn="ctr">
                        <a:lnSpc>
                          <a:spcPct val="150000"/>
                        </a:lnSpc>
                        <a:spcAft>
                          <a:spcPts val="0"/>
                        </a:spcAft>
                      </a:pPr>
                      <a:r>
                        <a:rPr lang="en-ZA" sz="1200" dirty="0">
                          <a:effectLst/>
                          <a:latin typeface="Verdana" pitchFamily="34" charset="0"/>
                          <a:ea typeface="Verdana" pitchFamily="34" charset="0"/>
                          <a:cs typeface="Verdana" pitchFamily="34" charset="0"/>
                        </a:rPr>
                        <a:t>GDP-R </a:t>
                      </a:r>
                      <a:r>
                        <a:rPr lang="en-ZA" sz="1200" dirty="0">
                          <a:effectLst/>
                          <a:latin typeface="Verdana" pitchFamily="34" charset="0"/>
                          <a:ea typeface="Verdana" pitchFamily="34" charset="0"/>
                          <a:cs typeface="Verdana" pitchFamily="34" charset="0"/>
                          <a:sym typeface="Wingdings"/>
                        </a:rPr>
                        <a:t></a:t>
                      </a:r>
                      <a:r>
                        <a:rPr lang="en-ZA" sz="1200" dirty="0">
                          <a:effectLst/>
                          <a:latin typeface="Verdana" pitchFamily="34" charset="0"/>
                          <a:ea typeface="Verdana" pitchFamily="34" charset="0"/>
                          <a:cs typeface="Verdana" pitchFamily="34" charset="0"/>
                        </a:rPr>
                        <a:t> I</a:t>
                      </a:r>
                    </a:p>
                  </a:txBody>
                  <a:tcPr marL="68580" marR="68580" marT="0" marB="0" anchor="ctr"/>
                </a:tc>
              </a:tr>
            </a:tbl>
          </a:graphicData>
        </a:graphic>
      </p:graphicFrame>
      <p:sp>
        <p:nvSpPr>
          <p:cNvPr id="7" name="Rectangle 6"/>
          <p:cNvSpPr/>
          <p:nvPr/>
        </p:nvSpPr>
        <p:spPr>
          <a:xfrm>
            <a:off x="980248" y="1295400"/>
            <a:ext cx="4496744" cy="369332"/>
          </a:xfrm>
          <a:prstGeom prst="rect">
            <a:avLst/>
          </a:prstGeom>
        </p:spPr>
        <p:txBody>
          <a:bodyPr wrap="none">
            <a:spAutoFit/>
          </a:bodyPr>
          <a:lstStyle/>
          <a:p>
            <a:pPr lvl="0"/>
            <a:r>
              <a:rPr lang="en-ZA" b="1" dirty="0">
                <a:latin typeface="Verdana" pitchFamily="34" charset="0"/>
                <a:ea typeface="Verdana" pitchFamily="34" charset="0"/>
                <a:cs typeface="Verdana" pitchFamily="34" charset="0"/>
              </a:rPr>
              <a:t>Pairwise Granger-Causality Tests</a:t>
            </a:r>
            <a:endParaRPr lang="en-ZA" sz="1200" b="1" dirty="0">
              <a:latin typeface="Verdana" pitchFamily="34" charset="0"/>
              <a:ea typeface="Verdana" pitchFamily="34" charset="0"/>
              <a:cs typeface="Verdana" pitchFamily="34" charset="0"/>
            </a:endParaRPr>
          </a:p>
        </p:txBody>
      </p:sp>
      <p:sp>
        <p:nvSpPr>
          <p:cNvPr id="8" name="Rectangle 7"/>
          <p:cNvSpPr/>
          <p:nvPr/>
        </p:nvSpPr>
        <p:spPr>
          <a:xfrm>
            <a:off x="0" y="6211669"/>
            <a:ext cx="8229600" cy="646331"/>
          </a:xfrm>
          <a:prstGeom prst="rect">
            <a:avLst/>
          </a:prstGeom>
        </p:spPr>
        <p:txBody>
          <a:bodyPr wrap="square">
            <a:spAutoFit/>
          </a:bodyPr>
          <a:lstStyle/>
          <a:p>
            <a:pPr lvl="0" eaLnBrk="0" hangingPunct="0"/>
            <a:r>
              <a:rPr lang="en-ZA" sz="1200" dirty="0">
                <a:latin typeface="Verdana" pitchFamily="34" charset="0"/>
                <a:ea typeface="Verdana" pitchFamily="34" charset="0"/>
                <a:cs typeface="Verdana" pitchFamily="34" charset="0"/>
              </a:rPr>
              <a:t>Source: GPT own calculation, 2013</a:t>
            </a:r>
          </a:p>
          <a:p>
            <a:pPr lvl="0" eaLnBrk="0" hangingPunct="0"/>
            <a:r>
              <a:rPr lang="en-ZA" sz="1200" dirty="0">
                <a:latin typeface="Verdana" pitchFamily="34" charset="0"/>
                <a:ea typeface="Verdana" pitchFamily="34" charset="0"/>
                <a:cs typeface="Verdana" pitchFamily="34" charset="0"/>
              </a:rPr>
              <a:t>Notes: </a:t>
            </a:r>
            <a:r>
              <a:rPr lang="en-ZA" sz="1200" dirty="0">
                <a:solidFill>
                  <a:srgbClr val="000000"/>
                </a:solidFill>
                <a:latin typeface="Verdana" pitchFamily="34" charset="0"/>
                <a:ea typeface="Verdana" pitchFamily="34" charset="0"/>
                <a:cs typeface="Verdana" pitchFamily="34" charset="0"/>
              </a:rPr>
              <a:t>*, **, *** denote significance at 10, 5 and 1 percent level, respectively. VAR lag-length equal to 4 for all indicators.</a:t>
            </a:r>
            <a:r>
              <a:rPr lang="en-ZA" sz="1200" dirty="0">
                <a:latin typeface="Verdana" pitchFamily="34" charset="0"/>
                <a:ea typeface="Verdana" pitchFamily="34" charset="0"/>
                <a:cs typeface="Verdana" pitchFamily="34" charset="0"/>
              </a:rPr>
              <a:t> </a:t>
            </a:r>
          </a:p>
        </p:txBody>
      </p:sp>
    </p:spTree>
    <p:extLst>
      <p:ext uri="{BB962C8B-B14F-4D97-AF65-F5344CB8AC3E}">
        <p14:creationId xmlns:p14="http://schemas.microsoft.com/office/powerpoint/2010/main" val="33372565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533400" y="1295400"/>
            <a:ext cx="8153400" cy="3724096"/>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Model Estimation</a:t>
            </a:r>
          </a:p>
          <a:p>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This study followed the methodology of the OECD (1987), whereby the leading horizon is set to two quarters (six months).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This research employs a simple variable selection criterion and a linear reduced form regression equation.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Initially</a:t>
            </a:r>
            <a:r>
              <a:rPr lang="en-ZA" dirty="0">
                <a:latin typeface="Verdana" pitchFamily="34" charset="0"/>
                <a:ea typeface="Verdana" pitchFamily="34" charset="0"/>
                <a:cs typeface="Verdana" pitchFamily="34" charset="0"/>
              </a:rPr>
              <a:t>, the generalised model made use of all available indicators but indicators were systematically removed based on the variable that had the lowest t-ratio. </a:t>
            </a:r>
            <a:r>
              <a:rPr lang="en-ZA" dirty="0" err="1">
                <a:latin typeface="Verdana" pitchFamily="34" charset="0"/>
                <a:ea typeface="Verdana" pitchFamily="34" charset="0"/>
                <a:cs typeface="Verdana" pitchFamily="34" charset="0"/>
              </a:rPr>
              <a:t>Multicolinearity</a:t>
            </a:r>
            <a:r>
              <a:rPr lang="en-ZA" dirty="0">
                <a:latin typeface="Verdana" pitchFamily="34" charset="0"/>
                <a:ea typeface="Verdana" pitchFamily="34" charset="0"/>
                <a:cs typeface="Verdana" pitchFamily="34" charset="0"/>
              </a:rPr>
              <a:t> </a:t>
            </a:r>
            <a:r>
              <a:rPr lang="en-ZA" dirty="0" smtClean="0">
                <a:latin typeface="Verdana" pitchFamily="34" charset="0"/>
                <a:ea typeface="Verdana" pitchFamily="34" charset="0"/>
                <a:cs typeface="Verdana" pitchFamily="34" charset="0"/>
              </a:rPr>
              <a:t>was </a:t>
            </a:r>
            <a:r>
              <a:rPr lang="en-ZA" dirty="0">
                <a:latin typeface="Verdana" pitchFamily="34" charset="0"/>
                <a:ea typeface="Verdana" pitchFamily="34" charset="0"/>
                <a:cs typeface="Verdana" pitchFamily="34" charset="0"/>
              </a:rPr>
              <a:t>also avoided. In order to determine the statistical relationship between the LCI and GDP-R, GDP-R is shifted two quarters ahead. </a:t>
            </a:r>
          </a:p>
        </p:txBody>
      </p:sp>
    </p:spTree>
    <p:extLst>
      <p:ext uri="{BB962C8B-B14F-4D97-AF65-F5344CB8AC3E}">
        <p14:creationId xmlns:p14="http://schemas.microsoft.com/office/powerpoint/2010/main" val="1071728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381000" y="1295400"/>
            <a:ext cx="8610600" cy="5293757"/>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Model </a:t>
            </a:r>
            <a:r>
              <a:rPr lang="en-ZA" sz="2000" b="1" dirty="0" smtClean="0">
                <a:latin typeface="Verdana" pitchFamily="34" charset="0"/>
                <a:ea typeface="Verdana" pitchFamily="34" charset="0"/>
                <a:cs typeface="Verdana" pitchFamily="34" charset="0"/>
              </a:rPr>
              <a:t>Estimation…</a:t>
            </a:r>
            <a:endParaRPr lang="en-ZA" sz="2000" b="1" dirty="0">
              <a:latin typeface="Verdana" pitchFamily="34" charset="0"/>
              <a:ea typeface="Verdana" pitchFamily="34" charset="0"/>
              <a:cs typeface="Verdana" pitchFamily="34" charset="0"/>
            </a:endParaRPr>
          </a:p>
          <a:p>
            <a:pPr algn="just"/>
            <a:r>
              <a:rPr lang="en-ZA" dirty="0" smtClean="0">
                <a:latin typeface="Verdana" pitchFamily="34" charset="0"/>
                <a:ea typeface="Verdana" pitchFamily="34" charset="0"/>
                <a:cs typeface="Verdana" pitchFamily="34" charset="0"/>
              </a:rPr>
              <a:t>The </a:t>
            </a:r>
            <a:r>
              <a:rPr lang="en-ZA" dirty="0">
                <a:latin typeface="Verdana" pitchFamily="34" charset="0"/>
                <a:ea typeface="Verdana" pitchFamily="34" charset="0"/>
                <a:cs typeface="Verdana" pitchFamily="34" charset="0"/>
              </a:rPr>
              <a:t>final model is represented by the reduced form in </a:t>
            </a:r>
            <a:r>
              <a:rPr lang="en-ZA" dirty="0" smtClean="0">
                <a:latin typeface="Verdana" pitchFamily="34" charset="0"/>
                <a:ea typeface="Verdana" pitchFamily="34" charset="0"/>
                <a:cs typeface="Verdana" pitchFamily="34" charset="0"/>
              </a:rPr>
              <a:t>the equation below</a:t>
            </a:r>
            <a:r>
              <a:rPr lang="en-ZA" dirty="0">
                <a:latin typeface="Verdana" pitchFamily="34" charset="0"/>
                <a:ea typeface="Verdana" pitchFamily="34" charset="0"/>
                <a:cs typeface="Verdana" pitchFamily="34" charset="0"/>
              </a:rPr>
              <a:t>. </a:t>
            </a:r>
          </a:p>
          <a:p>
            <a:r>
              <a:rPr lang="en-ZA" dirty="0"/>
              <a:t> </a:t>
            </a:r>
          </a:p>
          <a:p>
            <a:pPr algn="ctr"/>
            <a:r>
              <a:rPr lang="en-ZA" sz="1900" i="1" dirty="0" smtClean="0">
                <a:latin typeface="Cambria Math" pitchFamily="18" charset="0"/>
                <a:ea typeface="Cambria Math" pitchFamily="18" charset="0"/>
              </a:rPr>
              <a:t>Δ</a:t>
            </a:r>
            <a:r>
              <a:rPr lang="en-ZA" sz="1900" i="1" baseline="-25000" dirty="0" smtClean="0">
                <a:latin typeface="Cambria Math" pitchFamily="18" charset="0"/>
                <a:ea typeface="Cambria Math" pitchFamily="18" charset="0"/>
              </a:rPr>
              <a:t>4</a:t>
            </a:r>
            <a:r>
              <a:rPr lang="en-ZA" sz="1900" i="1" dirty="0" smtClean="0">
                <a:latin typeface="Cambria Math" pitchFamily="18" charset="0"/>
                <a:ea typeface="Cambria Math" pitchFamily="18" charset="0"/>
              </a:rPr>
              <a:t>lnGDP_R</a:t>
            </a:r>
            <a:r>
              <a:rPr lang="en-ZA" sz="1900" i="1" baseline="-25000" dirty="0" smtClean="0">
                <a:latin typeface="Cambria Math" pitchFamily="18" charset="0"/>
                <a:ea typeface="Cambria Math" pitchFamily="18" charset="0"/>
              </a:rPr>
              <a:t>t+2</a:t>
            </a:r>
            <a:r>
              <a:rPr lang="en-ZA" sz="1900" i="1" dirty="0" smtClean="0">
                <a:latin typeface="Cambria Math" pitchFamily="18" charset="0"/>
                <a:ea typeface="Cambria Math" pitchFamily="18" charset="0"/>
              </a:rPr>
              <a:t> </a:t>
            </a:r>
            <a:r>
              <a:rPr lang="en-ZA" sz="1900" i="1" dirty="0">
                <a:latin typeface="Cambria Math" pitchFamily="18" charset="0"/>
                <a:ea typeface="Cambria Math" pitchFamily="18" charset="0"/>
              </a:rPr>
              <a:t>= α + βΔ</a:t>
            </a:r>
            <a:r>
              <a:rPr lang="en-ZA" sz="1900" i="1" baseline="-25000" dirty="0">
                <a:latin typeface="Cambria Math" pitchFamily="18" charset="0"/>
                <a:ea typeface="Cambria Math" pitchFamily="18" charset="0"/>
              </a:rPr>
              <a:t>4</a:t>
            </a:r>
            <a:r>
              <a:rPr lang="en-ZA" sz="1900" i="1" dirty="0">
                <a:latin typeface="Cambria Math" pitchFamily="18" charset="0"/>
                <a:ea typeface="Cambria Math" pitchFamily="18" charset="0"/>
              </a:rPr>
              <a:t>lnLCI</a:t>
            </a:r>
            <a:r>
              <a:rPr lang="en-ZA" sz="1900" i="1" baseline="-25000" dirty="0">
                <a:latin typeface="Cambria Math" pitchFamily="18" charset="0"/>
                <a:ea typeface="Cambria Math" pitchFamily="18" charset="0"/>
              </a:rPr>
              <a:t>t</a:t>
            </a:r>
            <a:r>
              <a:rPr lang="en-ZA" sz="1900" i="1" dirty="0">
                <a:latin typeface="Cambria Math" pitchFamily="18" charset="0"/>
                <a:ea typeface="Cambria Math" pitchFamily="18" charset="0"/>
              </a:rPr>
              <a:t> + </a:t>
            </a:r>
            <a:r>
              <a:rPr lang="en-ZA" sz="1900" i="1" dirty="0" err="1" smtClean="0">
                <a:latin typeface="Cambria Math" pitchFamily="18" charset="0"/>
                <a:ea typeface="Cambria Math" pitchFamily="18" charset="0"/>
              </a:rPr>
              <a:t>μ</a:t>
            </a:r>
            <a:r>
              <a:rPr lang="en-ZA" sz="1900" i="1" baseline="-25000" dirty="0" err="1" smtClean="0">
                <a:latin typeface="Cambria Math" pitchFamily="18" charset="0"/>
                <a:ea typeface="Cambria Math" pitchFamily="18" charset="0"/>
              </a:rPr>
              <a:t>t</a:t>
            </a:r>
            <a:endParaRPr lang="en-ZA" sz="1900" dirty="0">
              <a:latin typeface="Cambria Math" pitchFamily="18" charset="0"/>
              <a:ea typeface="Cambria Math" pitchFamily="18" charset="0"/>
            </a:endParaRPr>
          </a:p>
          <a:p>
            <a:pPr algn="ctr"/>
            <a:r>
              <a:rPr lang="en-ZA" sz="1900" i="1" dirty="0" err="1" smtClean="0">
                <a:latin typeface="Cambria Math" pitchFamily="18" charset="0"/>
                <a:ea typeface="Cambria Math" pitchFamily="18" charset="0"/>
              </a:rPr>
              <a:t>μ</a:t>
            </a:r>
            <a:r>
              <a:rPr lang="en-ZA" sz="1900" i="1" baseline="-25000" dirty="0" err="1" smtClean="0">
                <a:latin typeface="Cambria Math" pitchFamily="18" charset="0"/>
                <a:ea typeface="Cambria Math" pitchFamily="18" charset="0"/>
              </a:rPr>
              <a:t>t</a:t>
            </a:r>
            <a:r>
              <a:rPr lang="en-ZA" sz="1900" i="1" dirty="0" smtClean="0">
                <a:latin typeface="Cambria Math" pitchFamily="18" charset="0"/>
                <a:ea typeface="Cambria Math" pitchFamily="18" charset="0"/>
              </a:rPr>
              <a:t> </a:t>
            </a:r>
            <a:r>
              <a:rPr lang="en-ZA" sz="1900" i="1" dirty="0">
                <a:latin typeface="Cambria Math" pitchFamily="18" charset="0"/>
                <a:ea typeface="Cambria Math" pitchFamily="18" charset="0"/>
              </a:rPr>
              <a:t>= </a:t>
            </a:r>
            <a:r>
              <a:rPr lang="en-ZA" sz="1900" i="1" dirty="0" err="1">
                <a:latin typeface="Cambria Math" pitchFamily="18" charset="0"/>
                <a:ea typeface="Cambria Math" pitchFamily="18" charset="0"/>
              </a:rPr>
              <a:t>ε</a:t>
            </a:r>
            <a:r>
              <a:rPr lang="en-ZA" sz="1900" i="1" baseline="-25000" dirty="0" err="1">
                <a:latin typeface="Cambria Math" pitchFamily="18" charset="0"/>
                <a:ea typeface="Cambria Math" pitchFamily="18" charset="0"/>
              </a:rPr>
              <a:t>t</a:t>
            </a:r>
            <a:r>
              <a:rPr lang="en-ZA" sz="1900" i="1" dirty="0">
                <a:latin typeface="Cambria Math" pitchFamily="18" charset="0"/>
                <a:ea typeface="Cambria Math" pitchFamily="18" charset="0"/>
              </a:rPr>
              <a:t> + θε</a:t>
            </a:r>
            <a:r>
              <a:rPr lang="en-ZA" sz="1900" i="1" baseline="-25000" dirty="0">
                <a:latin typeface="Cambria Math" pitchFamily="18" charset="0"/>
                <a:ea typeface="Cambria Math" pitchFamily="18" charset="0"/>
              </a:rPr>
              <a:t>t-1</a:t>
            </a:r>
            <a:endParaRPr lang="en-ZA" sz="1900" dirty="0">
              <a:latin typeface="Cambria Math" pitchFamily="18" charset="0"/>
              <a:ea typeface="Cambria Math" pitchFamily="18" charset="0"/>
            </a:endParaRPr>
          </a:p>
          <a:p>
            <a:r>
              <a:rPr lang="en-ZA" dirty="0"/>
              <a:t> </a:t>
            </a:r>
            <a:r>
              <a:rPr lang="en-ZA" dirty="0" smtClean="0">
                <a:latin typeface="Verdana" pitchFamily="34" charset="0"/>
                <a:ea typeface="Verdana" pitchFamily="34" charset="0"/>
                <a:cs typeface="Verdana" pitchFamily="34" charset="0"/>
              </a:rPr>
              <a:t>Where</a:t>
            </a:r>
            <a:r>
              <a:rPr lang="en-ZA" dirty="0">
                <a:latin typeface="Verdana" pitchFamily="34" charset="0"/>
                <a:ea typeface="Verdana" pitchFamily="34" charset="0"/>
                <a:cs typeface="Verdana" pitchFamily="34" charset="0"/>
              </a:rPr>
              <a:t>;</a:t>
            </a:r>
          </a:p>
          <a:p>
            <a:pPr marL="285750" indent="-285750" algn="just">
              <a:buFont typeface="Arial" pitchFamily="34" charset="0"/>
              <a:buChar char="•"/>
            </a:pPr>
            <a:endParaRPr lang="en-ZA" dirty="0"/>
          </a:p>
          <a:p>
            <a:pPr marL="742950" lvl="1" indent="-285750" algn="just">
              <a:buFont typeface="Arial" pitchFamily="34" charset="0"/>
              <a:buChar char="•"/>
            </a:pPr>
            <a:r>
              <a:rPr lang="en-ZA" i="1" dirty="0">
                <a:latin typeface="Cambria Math" pitchFamily="18" charset="0"/>
                <a:ea typeface="Cambria Math" pitchFamily="18" charset="0"/>
              </a:rPr>
              <a:t>Δ</a:t>
            </a:r>
            <a:r>
              <a:rPr lang="en-ZA" i="1" baseline="-25000" dirty="0">
                <a:latin typeface="Cambria Math" pitchFamily="18" charset="0"/>
                <a:ea typeface="Cambria Math" pitchFamily="18" charset="0"/>
              </a:rPr>
              <a:t>4</a:t>
            </a:r>
            <a:r>
              <a:rPr lang="en-ZA" i="1" dirty="0">
                <a:latin typeface="Cambria Math" pitchFamily="18" charset="0"/>
                <a:ea typeface="Cambria Math" pitchFamily="18" charset="0"/>
              </a:rPr>
              <a:t>lnGDP_R</a:t>
            </a:r>
            <a:r>
              <a:rPr lang="en-ZA" i="1" dirty="0"/>
              <a:t> </a:t>
            </a:r>
            <a:r>
              <a:rPr lang="en-ZA" dirty="0">
                <a:latin typeface="Verdana" pitchFamily="34" charset="0"/>
                <a:ea typeface="Verdana" pitchFamily="34" charset="0"/>
                <a:cs typeface="Verdana" pitchFamily="34" charset="0"/>
              </a:rPr>
              <a:t>is the annualised growth rate of the seasonally adjusted logarithmic transformation of GDP-R for the Gauteng Province;</a:t>
            </a:r>
          </a:p>
          <a:p>
            <a:pPr marL="742950" lvl="1" indent="-285750" algn="just">
              <a:buFont typeface="Arial" pitchFamily="34" charset="0"/>
              <a:buChar char="•"/>
            </a:pPr>
            <a:r>
              <a:rPr lang="en-ZA" i="1" dirty="0">
                <a:latin typeface="Cambria Math" pitchFamily="18" charset="0"/>
                <a:ea typeface="Cambria Math" pitchFamily="18" charset="0"/>
              </a:rPr>
              <a:t>Δ</a:t>
            </a:r>
            <a:r>
              <a:rPr lang="en-ZA" i="1" baseline="-25000" dirty="0">
                <a:latin typeface="Cambria Math" pitchFamily="18" charset="0"/>
                <a:ea typeface="Cambria Math" pitchFamily="18" charset="0"/>
              </a:rPr>
              <a:t>4</a:t>
            </a:r>
            <a:r>
              <a:rPr lang="en-ZA" i="1" dirty="0">
                <a:latin typeface="Cambria Math" pitchFamily="18" charset="0"/>
                <a:ea typeface="Cambria Math" pitchFamily="18" charset="0"/>
              </a:rPr>
              <a:t>lnLCI</a:t>
            </a:r>
            <a:r>
              <a:rPr lang="en-ZA" dirty="0">
                <a:latin typeface="Cambria Math" pitchFamily="18" charset="0"/>
                <a:ea typeface="Cambria Math" pitchFamily="18" charset="0"/>
              </a:rPr>
              <a:t> </a:t>
            </a:r>
            <a:r>
              <a:rPr lang="en-ZA" dirty="0">
                <a:latin typeface="Verdana" pitchFamily="34" charset="0"/>
                <a:ea typeface="Verdana" pitchFamily="34" charset="0"/>
                <a:cs typeface="Verdana" pitchFamily="34" charset="0"/>
              </a:rPr>
              <a:t>is a vector of seasonally adjusted logarithmic transformations of coincident indicators expressed in annual growth rates; and</a:t>
            </a:r>
          </a:p>
          <a:p>
            <a:pPr marL="742950" lvl="1" indent="-285750" algn="just">
              <a:spcAft>
                <a:spcPts val="1200"/>
              </a:spcAft>
              <a:buFont typeface="Arial" pitchFamily="34" charset="0"/>
              <a:buChar char="•"/>
            </a:pPr>
            <a:r>
              <a:rPr lang="en-ZA" i="1" dirty="0" err="1"/>
              <a:t>μ</a:t>
            </a:r>
            <a:r>
              <a:rPr lang="en-ZA" i="1" baseline="-25000" dirty="0" err="1"/>
              <a:t>t</a:t>
            </a:r>
            <a:r>
              <a:rPr lang="en-ZA" dirty="0"/>
              <a:t> is</a:t>
            </a:r>
            <a:r>
              <a:rPr lang="en-ZA" dirty="0">
                <a:latin typeface="Verdana" pitchFamily="34" charset="0"/>
                <a:ea typeface="Verdana" pitchFamily="34" charset="0"/>
                <a:cs typeface="Verdana" pitchFamily="34" charset="0"/>
              </a:rPr>
              <a:t> an error term. </a:t>
            </a:r>
            <a:r>
              <a:rPr lang="en-ZA" i="1" dirty="0">
                <a:latin typeface="Cambria Math" pitchFamily="18" charset="0"/>
                <a:ea typeface="Cambria Math" pitchFamily="18" charset="0"/>
              </a:rPr>
              <a:t>MA(1)</a:t>
            </a:r>
            <a:r>
              <a:rPr lang="en-ZA" dirty="0"/>
              <a:t> </a:t>
            </a:r>
            <a:r>
              <a:rPr lang="en-ZA" dirty="0">
                <a:latin typeface="Verdana" pitchFamily="34" charset="0"/>
                <a:ea typeface="Verdana" pitchFamily="34" charset="0"/>
                <a:cs typeface="Verdana" pitchFamily="34" charset="0"/>
              </a:rPr>
              <a:t>is a first order moving average component of the error </a:t>
            </a:r>
            <a:r>
              <a:rPr lang="en-ZA" dirty="0" smtClean="0">
                <a:latin typeface="Verdana" pitchFamily="34" charset="0"/>
                <a:ea typeface="Verdana" pitchFamily="34" charset="0"/>
                <a:cs typeface="Verdana" pitchFamily="34" charset="0"/>
              </a:rPr>
              <a:t>term. </a:t>
            </a: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The </a:t>
            </a:r>
            <a:r>
              <a:rPr lang="en-ZA" dirty="0">
                <a:latin typeface="Verdana" pitchFamily="34" charset="0"/>
                <a:ea typeface="Verdana" pitchFamily="34" charset="0"/>
                <a:cs typeface="Verdana" pitchFamily="34" charset="0"/>
              </a:rPr>
              <a:t>errors were tested for </a:t>
            </a:r>
            <a:r>
              <a:rPr lang="en-ZA" dirty="0" err="1">
                <a:latin typeface="Verdana" pitchFamily="34" charset="0"/>
                <a:ea typeface="Verdana" pitchFamily="34" charset="0"/>
                <a:cs typeface="Verdana" pitchFamily="34" charset="0"/>
              </a:rPr>
              <a:t>heteroskedasticity</a:t>
            </a:r>
            <a:r>
              <a:rPr lang="en-ZA" dirty="0">
                <a:latin typeface="Verdana" pitchFamily="34" charset="0"/>
                <a:ea typeface="Verdana" pitchFamily="34" charset="0"/>
                <a:cs typeface="Verdana" pitchFamily="34" charset="0"/>
              </a:rPr>
              <a:t> using the autoregressive conditional </a:t>
            </a:r>
            <a:r>
              <a:rPr lang="en-ZA" dirty="0" err="1">
                <a:latin typeface="Verdana" pitchFamily="34" charset="0"/>
                <a:ea typeface="Verdana" pitchFamily="34" charset="0"/>
                <a:cs typeface="Verdana" pitchFamily="34" charset="0"/>
              </a:rPr>
              <a:t>heteroskedasticity</a:t>
            </a:r>
            <a:r>
              <a:rPr lang="en-ZA" dirty="0">
                <a:latin typeface="Verdana" pitchFamily="34" charset="0"/>
                <a:ea typeface="Verdana" pitchFamily="34" charset="0"/>
                <a:cs typeface="Verdana" pitchFamily="34" charset="0"/>
              </a:rPr>
              <a:t> (ARCH</a:t>
            </a:r>
            <a:r>
              <a:rPr lang="en-ZA" dirty="0" smtClean="0">
                <a:latin typeface="Verdana" pitchFamily="34" charset="0"/>
                <a:ea typeface="Verdana" pitchFamily="34" charset="0"/>
                <a:cs typeface="Verdana" pitchFamily="34" charset="0"/>
              </a:rPr>
              <a:t>). </a:t>
            </a:r>
            <a:r>
              <a:rPr lang="en-ZA" dirty="0">
                <a:latin typeface="Verdana" pitchFamily="34" charset="0"/>
                <a:ea typeface="Verdana" pitchFamily="34" charset="0"/>
                <a:cs typeface="Verdana" pitchFamily="34" charset="0"/>
              </a:rPr>
              <a:t>The test indicates that the errors are </a:t>
            </a:r>
            <a:r>
              <a:rPr lang="en-ZA" i="1" dirty="0" err="1" smtClean="0">
                <a:latin typeface="Verdana" pitchFamily="34" charset="0"/>
                <a:ea typeface="Verdana" pitchFamily="34" charset="0"/>
                <a:cs typeface="Verdana" pitchFamily="34" charset="0"/>
              </a:rPr>
              <a:t>homoskedastic</a:t>
            </a:r>
            <a:r>
              <a:rPr lang="en-ZA" dirty="0" smtClean="0">
                <a:latin typeface="Verdana" pitchFamily="34" charset="0"/>
                <a:ea typeface="Verdana" pitchFamily="34" charset="0"/>
                <a:cs typeface="Verdana" pitchFamily="34" charset="0"/>
              </a:rPr>
              <a:t>.</a:t>
            </a:r>
            <a:endParaRPr lang="en-ZA"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8967222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381000" y="1295400"/>
            <a:ext cx="8610600" cy="3385542"/>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Model </a:t>
            </a:r>
            <a:r>
              <a:rPr lang="en-ZA" sz="2000" b="1" dirty="0" smtClean="0">
                <a:latin typeface="Verdana" pitchFamily="34" charset="0"/>
                <a:ea typeface="Verdana" pitchFamily="34" charset="0"/>
                <a:cs typeface="Verdana" pitchFamily="34" charset="0"/>
              </a:rPr>
              <a:t>Estimation…</a:t>
            </a:r>
          </a:p>
          <a:p>
            <a:pPr marL="28575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The </a:t>
            </a:r>
            <a:r>
              <a:rPr lang="en-ZA" dirty="0">
                <a:latin typeface="Verdana" pitchFamily="34" charset="0"/>
                <a:ea typeface="Verdana" pitchFamily="34" charset="0"/>
                <a:cs typeface="Verdana" pitchFamily="34" charset="0"/>
              </a:rPr>
              <a:t>above variable selection procedure identified a constant, five coincident indicators and a significant first order moving average component.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algn="just"/>
            <a:r>
              <a:rPr lang="en-ZA" sz="1600" i="1" dirty="0" smtClean="0">
                <a:latin typeface="Verdana" pitchFamily="34" charset="0"/>
                <a:ea typeface="Verdana" pitchFamily="34" charset="0"/>
                <a:cs typeface="Verdana" pitchFamily="34" charset="0"/>
              </a:rPr>
              <a:t>Rand/US</a:t>
            </a:r>
            <a:r>
              <a:rPr lang="en-ZA" sz="1600" i="1" dirty="0">
                <a:latin typeface="Verdana" pitchFamily="34" charset="0"/>
                <a:ea typeface="Verdana" pitchFamily="34" charset="0"/>
                <a:cs typeface="Verdana" pitchFamily="34" charset="0"/>
              </a:rPr>
              <a:t>$ exchange rate (ER), the Financials 15 index (FN15), M1 money supply (M1), petrol price (PET93) and total vehicle sales in </a:t>
            </a:r>
            <a:r>
              <a:rPr lang="en-ZA" sz="1600" i="1" dirty="0" smtClean="0">
                <a:latin typeface="Verdana" pitchFamily="34" charset="0"/>
                <a:ea typeface="Verdana" pitchFamily="34" charset="0"/>
                <a:cs typeface="Verdana" pitchFamily="34" charset="0"/>
              </a:rPr>
              <a:t>Gauteng </a:t>
            </a:r>
            <a:r>
              <a:rPr lang="en-ZA" sz="1600" i="1" dirty="0">
                <a:latin typeface="Verdana" pitchFamily="34" charset="0"/>
                <a:ea typeface="Verdana" pitchFamily="34" charset="0"/>
                <a:cs typeface="Verdana" pitchFamily="34" charset="0"/>
              </a:rPr>
              <a:t>(VHCL). </a:t>
            </a:r>
            <a:endParaRPr lang="en-ZA" sz="1600" i="1"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All variables </a:t>
            </a:r>
            <a:r>
              <a:rPr lang="en-ZA" dirty="0">
                <a:latin typeface="Verdana" pitchFamily="34" charset="0"/>
                <a:ea typeface="Verdana" pitchFamily="34" charset="0"/>
                <a:cs typeface="Verdana" pitchFamily="34" charset="0"/>
              </a:rPr>
              <a:t>are significant at approximately the 15 percent level of significance and </a:t>
            </a:r>
            <a:r>
              <a:rPr lang="en-ZA" dirty="0" smtClean="0">
                <a:latin typeface="Verdana" pitchFamily="34" charset="0"/>
                <a:ea typeface="Verdana" pitchFamily="34" charset="0"/>
                <a:cs typeface="Verdana" pitchFamily="34" charset="0"/>
              </a:rPr>
              <a:t>lower and explain </a:t>
            </a:r>
            <a:r>
              <a:rPr lang="en-ZA" dirty="0">
                <a:latin typeface="Verdana" pitchFamily="34" charset="0"/>
                <a:ea typeface="Verdana" pitchFamily="34" charset="0"/>
                <a:cs typeface="Verdana" pitchFamily="34" charset="0"/>
              </a:rPr>
              <a:t>88 percent of the variation in the growth of the GDP-R of the Gauteng </a:t>
            </a:r>
            <a:r>
              <a:rPr lang="en-ZA" dirty="0" smtClean="0">
                <a:latin typeface="Verdana" pitchFamily="34" charset="0"/>
                <a:ea typeface="Verdana" pitchFamily="34" charset="0"/>
                <a:cs typeface="Verdana" pitchFamily="34" charset="0"/>
              </a:rPr>
              <a:t>economy.</a:t>
            </a:r>
            <a:endParaRPr lang="en-ZA"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439424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381000" y="1295400"/>
            <a:ext cx="8610600" cy="400110"/>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Model </a:t>
            </a:r>
            <a:r>
              <a:rPr lang="en-ZA" sz="2000" b="1" dirty="0" smtClean="0">
                <a:latin typeface="Verdana" pitchFamily="34" charset="0"/>
                <a:ea typeface="Verdana" pitchFamily="34" charset="0"/>
                <a:cs typeface="Verdana" pitchFamily="34" charset="0"/>
              </a:rPr>
              <a:t>Estimation…</a:t>
            </a:r>
          </a:p>
        </p:txBody>
      </p:sp>
      <p:graphicFrame>
        <p:nvGraphicFramePr>
          <p:cNvPr id="3" name="Table 2"/>
          <p:cNvGraphicFramePr>
            <a:graphicFrameLocks noGrp="1"/>
          </p:cNvGraphicFramePr>
          <p:nvPr>
            <p:extLst>
              <p:ext uri="{D42A27DB-BD31-4B8C-83A1-F6EECF244321}">
                <p14:modId xmlns:p14="http://schemas.microsoft.com/office/powerpoint/2010/main" val="3719254966"/>
              </p:ext>
            </p:extLst>
          </p:nvPr>
        </p:nvGraphicFramePr>
        <p:xfrm>
          <a:off x="990600" y="2064842"/>
          <a:ext cx="5943599" cy="2743200"/>
        </p:xfrm>
        <a:graphic>
          <a:graphicData uri="http://schemas.openxmlformats.org/drawingml/2006/table">
            <a:tbl>
              <a:tblPr firstRow="1" firstCol="1" bandRow="1">
                <a:tableStyleId>{5C22544A-7EE6-4342-B048-85BDC9FD1C3A}</a:tableStyleId>
              </a:tblPr>
              <a:tblGrid>
                <a:gridCol w="1720783"/>
                <a:gridCol w="1129318"/>
                <a:gridCol w="1039960"/>
                <a:gridCol w="1034854"/>
                <a:gridCol w="1018684"/>
              </a:tblGrid>
              <a:tr h="205726">
                <a:tc gridSpan="4">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Dependent Variable: GDP_R(+2)</a:t>
                      </a:r>
                    </a:p>
                  </a:txBody>
                  <a:tcPr marL="68575" marR="68575" marT="0" marB="0" anchor="ctr"/>
                </a:tc>
                <a:tc hMerge="1">
                  <a:txBody>
                    <a:bodyPr/>
                    <a:lstStyle/>
                    <a:p>
                      <a:endParaRPr lang="en-ZA"/>
                    </a:p>
                  </a:txBody>
                  <a:tcPr/>
                </a:tc>
                <a:tc hMerge="1">
                  <a:txBody>
                    <a:bodyPr/>
                    <a:lstStyle/>
                    <a:p>
                      <a:endParaRPr lang="en-ZA"/>
                    </a:p>
                  </a:txBody>
                  <a:tcPr/>
                </a:tc>
                <a:tc hMerge="1">
                  <a:txBody>
                    <a:bodyPr/>
                    <a:lstStyle/>
                    <a:p>
                      <a:endParaRPr lang="en-ZA"/>
                    </a:p>
                  </a:txBody>
                  <a:tcP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75" marR="68575" marT="0" marB="0" anchor="ctr"/>
                </a:tc>
              </a:tr>
              <a:tr h="205726">
                <a:tc gridSpan="3">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Method: Least Squares</a:t>
                      </a:r>
                    </a:p>
                  </a:txBody>
                  <a:tcPr marL="68575" marR="68575" marT="0" marB="0" anchor="ctr"/>
                </a:tc>
                <a:tc hMerge="1">
                  <a:txBody>
                    <a:bodyPr/>
                    <a:lstStyle/>
                    <a:p>
                      <a:endParaRPr lang="en-ZA"/>
                    </a:p>
                  </a:txBody>
                  <a:tcPr/>
                </a:tc>
                <a:tc hMerge="1">
                  <a:txBody>
                    <a:bodyPr/>
                    <a:lstStyle/>
                    <a:p>
                      <a:endParaRPr lang="en-ZA"/>
                    </a:p>
                  </a:txBody>
                  <a:tcPr/>
                </a:tc>
                <a:tc>
                  <a:txBody>
                    <a:bodyPr/>
                    <a:lstStyle/>
                    <a:p>
                      <a:pPr>
                        <a:lnSpc>
                          <a:spcPct val="115000"/>
                        </a:lnSpc>
                      </a:pPr>
                      <a:endParaRPr lang="en-ZA" sz="1200">
                        <a:effectLst/>
                        <a:latin typeface="Verdana" pitchFamily="34" charset="0"/>
                        <a:ea typeface="Verdana" pitchFamily="34" charset="0"/>
                        <a:cs typeface="Verdana" pitchFamily="34" charset="0"/>
                      </a:endParaRPr>
                    </a:p>
                  </a:txBody>
                  <a:tcPr marL="68575" marR="68575"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 </a:t>
                      </a:r>
                    </a:p>
                  </a:txBody>
                  <a:tcPr marL="68575" marR="68575" marT="0" marB="0" anchor="ctr"/>
                </a:tc>
              </a:tr>
              <a:tr h="205726">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Variable</a:t>
                      </a:r>
                    </a:p>
                  </a:txBody>
                  <a:tcPr marL="68575" marR="68575"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Coefficient</a:t>
                      </a:r>
                    </a:p>
                  </a:txBody>
                  <a:tcPr marL="68575" marR="68575"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Std. Error</a:t>
                      </a:r>
                    </a:p>
                  </a:txBody>
                  <a:tcPr marL="68575" marR="68575"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t-Statistic</a:t>
                      </a:r>
                    </a:p>
                  </a:txBody>
                  <a:tcPr marL="68575" marR="68575" marT="0" marB="0" anchor="ctr"/>
                </a:tc>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Prob.  </a:t>
                      </a:r>
                    </a:p>
                  </a:txBody>
                  <a:tcPr marL="68575" marR="68575" marT="0" marB="0" anchor="ctr"/>
                </a:tc>
              </a:tr>
              <a:tr h="205726">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C</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2.38</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0.31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7.66</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0.00</a:t>
                      </a:r>
                    </a:p>
                  </a:txBody>
                  <a:tcPr marL="68575" marR="68575" marT="0" marB="0" anchor="ctr"/>
                </a:tc>
              </a:tr>
              <a:tr h="205726">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ER</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-0.02</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-1.81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0.08</a:t>
                      </a:r>
                    </a:p>
                  </a:txBody>
                  <a:tcPr marL="68575" marR="68575" marT="0" marB="0" anchor="ctr"/>
                </a:tc>
              </a:tr>
              <a:tr h="205726">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FN15</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0.02</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1.59</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0.12</a:t>
                      </a:r>
                    </a:p>
                  </a:txBody>
                  <a:tcPr marL="68575" marR="68575" marT="0" marB="0" anchor="ctr"/>
                </a:tc>
              </a:tr>
              <a:tr h="205726">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0.14</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0.02</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5.88</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0.00</a:t>
                      </a:r>
                    </a:p>
                  </a:txBody>
                  <a:tcPr marL="68575" marR="68575" marT="0" marB="0" anchor="ctr"/>
                </a:tc>
              </a:tr>
              <a:tr h="205726">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PET93</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-0.02</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-1.47</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0.15</a:t>
                      </a:r>
                    </a:p>
                  </a:txBody>
                  <a:tcPr marL="68575" marR="68575" marT="0" marB="0" anchor="ctr"/>
                </a:tc>
              </a:tr>
              <a:tr h="205726">
                <a:tc>
                  <a:txBody>
                    <a:bodyPr/>
                    <a:lstStyle/>
                    <a:p>
                      <a:pPr algn="just">
                        <a:lnSpc>
                          <a:spcPct val="150000"/>
                        </a:lnSpc>
                        <a:spcAft>
                          <a:spcPts val="0"/>
                        </a:spcAft>
                      </a:pPr>
                      <a:r>
                        <a:rPr lang="en-ZA" sz="1200" dirty="0">
                          <a:effectLst/>
                          <a:latin typeface="Verdana" pitchFamily="34" charset="0"/>
                          <a:ea typeface="Verdana" pitchFamily="34" charset="0"/>
                          <a:cs typeface="Verdana" pitchFamily="34" charset="0"/>
                        </a:rPr>
                        <a:t>VHCL</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0.04</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3.49</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0.00</a:t>
                      </a:r>
                    </a:p>
                  </a:txBody>
                  <a:tcPr marL="68575" marR="68575" marT="0" marB="0" anchor="ctr"/>
                </a:tc>
              </a:tr>
              <a:tr h="205726">
                <a:tc>
                  <a:txBody>
                    <a:bodyPr/>
                    <a:lstStyle/>
                    <a:p>
                      <a:pPr algn="just">
                        <a:lnSpc>
                          <a:spcPct val="150000"/>
                        </a:lnSpc>
                        <a:spcAft>
                          <a:spcPts val="0"/>
                        </a:spcAft>
                      </a:pPr>
                      <a:r>
                        <a:rPr lang="en-ZA" sz="1200">
                          <a:effectLst/>
                          <a:latin typeface="Verdana" pitchFamily="34" charset="0"/>
                          <a:ea typeface="Verdana" pitchFamily="34" charset="0"/>
                          <a:cs typeface="Verdana" pitchFamily="34" charset="0"/>
                        </a:rPr>
                        <a:t>MA(1)</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0.96</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0.04</a:t>
                      </a:r>
                    </a:p>
                  </a:txBody>
                  <a:tcPr marL="68575" marR="68575" marT="0" marB="0" anchor="ctr"/>
                </a:tc>
                <a:tc>
                  <a:txBody>
                    <a:bodyPr/>
                    <a:lstStyle/>
                    <a:p>
                      <a:pPr algn="ctr">
                        <a:lnSpc>
                          <a:spcPct val="150000"/>
                        </a:lnSpc>
                        <a:spcAft>
                          <a:spcPts val="0"/>
                        </a:spcAft>
                      </a:pPr>
                      <a:r>
                        <a:rPr lang="en-ZA" sz="1200">
                          <a:effectLst/>
                          <a:latin typeface="Verdana" pitchFamily="34" charset="0"/>
                          <a:ea typeface="Verdana" pitchFamily="34" charset="0"/>
                          <a:cs typeface="Verdana" pitchFamily="34" charset="0"/>
                        </a:rPr>
                        <a:t>24.52</a:t>
                      </a:r>
                    </a:p>
                  </a:txBody>
                  <a:tcPr marL="68575" marR="68575" marT="0" marB="0" anchor="ctr"/>
                </a:tc>
                <a:tc>
                  <a:txBody>
                    <a:bodyPr/>
                    <a:lstStyle/>
                    <a:p>
                      <a:pPr algn="ctr">
                        <a:lnSpc>
                          <a:spcPct val="150000"/>
                        </a:lnSpc>
                        <a:spcAft>
                          <a:spcPts val="0"/>
                        </a:spcAft>
                      </a:pPr>
                      <a:r>
                        <a:rPr lang="en-ZA" sz="1200" dirty="0">
                          <a:effectLst/>
                          <a:latin typeface="Verdana" pitchFamily="34" charset="0"/>
                          <a:ea typeface="Verdana" pitchFamily="34" charset="0"/>
                          <a:cs typeface="Verdana" pitchFamily="34" charset="0"/>
                        </a:rPr>
                        <a:t>0.00</a:t>
                      </a:r>
                    </a:p>
                  </a:txBody>
                  <a:tcPr marL="68575" marR="68575" marT="0" marB="0" anchor="ctr"/>
                </a:tc>
              </a:tr>
            </a:tbl>
          </a:graphicData>
        </a:graphic>
      </p:graphicFrame>
      <p:sp>
        <p:nvSpPr>
          <p:cNvPr id="7" name="Rectangle 1"/>
          <p:cNvSpPr>
            <a:spLocks noChangeArrowheads="1"/>
          </p:cNvSpPr>
          <p:nvPr/>
        </p:nvSpPr>
        <p:spPr bwMode="auto">
          <a:xfrm>
            <a:off x="914399" y="1695510"/>
            <a:ext cx="5287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Estimation of Leading Composite Index</a:t>
            </a:r>
          </a:p>
        </p:txBody>
      </p:sp>
      <p:sp>
        <p:nvSpPr>
          <p:cNvPr id="8" name="Rectangle 7"/>
          <p:cNvSpPr/>
          <p:nvPr/>
        </p:nvSpPr>
        <p:spPr>
          <a:xfrm>
            <a:off x="-6824" y="6581001"/>
            <a:ext cx="2898550" cy="276999"/>
          </a:xfrm>
          <a:prstGeom prst="rect">
            <a:avLst/>
          </a:prstGeom>
        </p:spPr>
        <p:txBody>
          <a:bodyPr wrap="none">
            <a:spAutoFit/>
          </a:bodyPr>
          <a:lstStyle/>
          <a:p>
            <a:pPr lvl="0" algn="just" eaLnBrk="0" hangingPunct="0"/>
            <a:r>
              <a:rPr lang="en-ZA" sz="1200" dirty="0">
                <a:latin typeface="Verdana" pitchFamily="34" charset="0"/>
                <a:ea typeface="Verdana" pitchFamily="34" charset="0"/>
                <a:cs typeface="Verdana" pitchFamily="34" charset="0"/>
              </a:rPr>
              <a:t>Source: GPT own calculation, 2013</a:t>
            </a:r>
          </a:p>
        </p:txBody>
      </p:sp>
      <p:sp>
        <p:nvSpPr>
          <p:cNvPr id="9" name="Rectangle 8"/>
          <p:cNvSpPr/>
          <p:nvPr/>
        </p:nvSpPr>
        <p:spPr>
          <a:xfrm>
            <a:off x="442415" y="5011341"/>
            <a:ext cx="8458200" cy="1569660"/>
          </a:xfrm>
          <a:prstGeom prst="rect">
            <a:avLst/>
          </a:prstGeom>
        </p:spPr>
        <p:txBody>
          <a:bodyPr wrap="square">
            <a:spAutoFit/>
          </a:bodyPr>
          <a:lstStyle/>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All </a:t>
            </a:r>
            <a:r>
              <a:rPr lang="en-ZA" sz="1600" dirty="0">
                <a:latin typeface="Verdana" pitchFamily="34" charset="0"/>
                <a:ea typeface="Verdana" pitchFamily="34" charset="0"/>
                <a:cs typeface="Verdana" pitchFamily="34" charset="0"/>
              </a:rPr>
              <a:t>variables </a:t>
            </a:r>
            <a:r>
              <a:rPr lang="en-ZA" sz="1600" dirty="0" smtClean="0">
                <a:latin typeface="Verdana" pitchFamily="34" charset="0"/>
                <a:ea typeface="Verdana" pitchFamily="34" charset="0"/>
                <a:cs typeface="Verdana" pitchFamily="34" charset="0"/>
              </a:rPr>
              <a:t>significant </a:t>
            </a:r>
            <a:r>
              <a:rPr lang="en-ZA" sz="1600" dirty="0">
                <a:latin typeface="Verdana" pitchFamily="34" charset="0"/>
                <a:ea typeface="Verdana" pitchFamily="34" charset="0"/>
                <a:cs typeface="Verdana" pitchFamily="34" charset="0"/>
              </a:rPr>
              <a:t>at the 10 percent level, except the Financials 15 Index and petrol price, which are only significant at the 12 percent and 15 percent levels, </a:t>
            </a:r>
            <a:r>
              <a:rPr lang="en-ZA" sz="1600" dirty="0" smtClean="0">
                <a:latin typeface="Verdana" pitchFamily="34" charset="0"/>
                <a:ea typeface="Verdana" pitchFamily="34" charset="0"/>
                <a:cs typeface="Verdana" pitchFamily="34" charset="0"/>
              </a:rPr>
              <a:t>respectively</a:t>
            </a:r>
            <a:r>
              <a:rPr lang="en-ZA" sz="1600" dirty="0">
                <a:latin typeface="Verdana" pitchFamily="34" charset="0"/>
                <a:ea typeface="Verdana" pitchFamily="34" charset="0"/>
                <a:cs typeface="Verdana" pitchFamily="34" charset="0"/>
              </a:rPr>
              <a:t>. </a:t>
            </a: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sz="1600" dirty="0">
              <a:latin typeface="Verdana" pitchFamily="34" charset="0"/>
              <a:ea typeface="Verdana" pitchFamily="34" charset="0"/>
              <a:cs typeface="Verdana" pitchFamily="34" charset="0"/>
            </a:endParaRPr>
          </a:p>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Due </a:t>
            </a:r>
            <a:r>
              <a:rPr lang="en-ZA" sz="1600" dirty="0">
                <a:latin typeface="Verdana" pitchFamily="34" charset="0"/>
                <a:ea typeface="Verdana" pitchFamily="34" charset="0"/>
                <a:cs typeface="Verdana" pitchFamily="34" charset="0"/>
              </a:rPr>
              <a:t>to the limited number of variables, the FN15 and PET93 variables </a:t>
            </a:r>
            <a:r>
              <a:rPr lang="en-ZA" sz="1600" dirty="0" smtClean="0">
                <a:latin typeface="Verdana" pitchFamily="34" charset="0"/>
                <a:ea typeface="Verdana" pitchFamily="34" charset="0"/>
                <a:cs typeface="Verdana" pitchFamily="34" charset="0"/>
              </a:rPr>
              <a:t>were </a:t>
            </a:r>
            <a:r>
              <a:rPr lang="en-ZA" sz="1600" dirty="0">
                <a:latin typeface="Verdana" pitchFamily="34" charset="0"/>
                <a:ea typeface="Verdana" pitchFamily="34" charset="0"/>
                <a:cs typeface="Verdana" pitchFamily="34" charset="0"/>
              </a:rPr>
              <a:t>retained in the </a:t>
            </a:r>
            <a:r>
              <a:rPr lang="en-ZA" sz="1600" dirty="0" smtClean="0">
                <a:latin typeface="Verdana" pitchFamily="34" charset="0"/>
                <a:ea typeface="Verdana" pitchFamily="34" charset="0"/>
                <a:cs typeface="Verdana" pitchFamily="34" charset="0"/>
              </a:rPr>
              <a:t>model.</a:t>
            </a:r>
            <a:endParaRPr lang="en-ZA"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6477632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381000" y="1295400"/>
            <a:ext cx="8610600" cy="400110"/>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Model </a:t>
            </a:r>
            <a:r>
              <a:rPr lang="en-ZA" sz="2000" b="1" dirty="0" smtClean="0">
                <a:latin typeface="Verdana" pitchFamily="34" charset="0"/>
                <a:ea typeface="Verdana" pitchFamily="34" charset="0"/>
                <a:cs typeface="Verdana" pitchFamily="34" charset="0"/>
              </a:rPr>
              <a:t>Estimation…</a:t>
            </a:r>
          </a:p>
        </p:txBody>
      </p:sp>
      <p:sp>
        <p:nvSpPr>
          <p:cNvPr id="10" name="Rectangle 2"/>
          <p:cNvSpPr>
            <a:spLocks noChangeArrowheads="1"/>
          </p:cNvSpPr>
          <p:nvPr/>
        </p:nvSpPr>
        <p:spPr bwMode="auto">
          <a:xfrm>
            <a:off x="609600" y="1589094"/>
            <a:ext cx="88972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Estimation of LCI, Actual, Fitted and Residual Values, 1999-2012</a:t>
            </a:r>
          </a:p>
        </p:txBody>
      </p:sp>
      <p:graphicFrame>
        <p:nvGraphicFramePr>
          <p:cNvPr id="11" name="Chart 10"/>
          <p:cNvGraphicFramePr/>
          <p:nvPr>
            <p:extLst>
              <p:ext uri="{D42A27DB-BD31-4B8C-83A1-F6EECF244321}">
                <p14:modId xmlns:p14="http://schemas.microsoft.com/office/powerpoint/2010/main" val="3431872284"/>
              </p:ext>
            </p:extLst>
          </p:nvPr>
        </p:nvGraphicFramePr>
        <p:xfrm>
          <a:off x="681251" y="1924110"/>
          <a:ext cx="8310349" cy="2647890"/>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12"/>
          <p:cNvSpPr/>
          <p:nvPr/>
        </p:nvSpPr>
        <p:spPr>
          <a:xfrm>
            <a:off x="0" y="6582659"/>
            <a:ext cx="2898550" cy="276999"/>
          </a:xfrm>
          <a:prstGeom prst="rect">
            <a:avLst/>
          </a:prstGeom>
        </p:spPr>
        <p:txBody>
          <a:bodyPr wrap="none">
            <a:spAutoFit/>
          </a:bodyPr>
          <a:lstStyle/>
          <a:p>
            <a:pPr lvl="0" algn="just"/>
            <a:r>
              <a:rPr lang="en-ZA" sz="1200" dirty="0">
                <a:latin typeface="Verdana" pitchFamily="34" charset="0"/>
                <a:ea typeface="Verdana" pitchFamily="34" charset="0"/>
                <a:cs typeface="Verdana" pitchFamily="34" charset="0"/>
              </a:rPr>
              <a:t>Source: GPT own calculation, 2013</a:t>
            </a:r>
          </a:p>
        </p:txBody>
      </p:sp>
      <p:sp>
        <p:nvSpPr>
          <p:cNvPr id="14" name="Rectangle 13"/>
          <p:cNvSpPr/>
          <p:nvPr/>
        </p:nvSpPr>
        <p:spPr>
          <a:xfrm>
            <a:off x="571500" y="4542430"/>
            <a:ext cx="8229600" cy="2123658"/>
          </a:xfrm>
          <a:prstGeom prst="rect">
            <a:avLst/>
          </a:prstGeom>
        </p:spPr>
        <p:txBody>
          <a:bodyPr wrap="square">
            <a:spAutoFit/>
          </a:bodyPr>
          <a:lstStyle/>
          <a:p>
            <a:pPr marL="285750" indent="-285750" algn="just">
              <a:spcAft>
                <a:spcPts val="1200"/>
              </a:spcAft>
              <a:buFont typeface="Arial" pitchFamily="34" charset="0"/>
              <a:buChar char="•"/>
            </a:pPr>
            <a:r>
              <a:rPr lang="en-ZA" sz="1600" dirty="0">
                <a:latin typeface="Verdana" pitchFamily="34" charset="0"/>
                <a:ea typeface="Verdana" pitchFamily="34" charset="0"/>
                <a:cs typeface="Verdana" pitchFamily="34" charset="0"/>
              </a:rPr>
              <a:t>The fitted values are used to create a LCI by setting the initial observation of the LCI equal to the equivalent observation of GDP-R. </a:t>
            </a:r>
            <a:endParaRPr lang="en-ZA" sz="1600" dirty="0" smtClean="0">
              <a:latin typeface="Verdana" pitchFamily="34" charset="0"/>
              <a:ea typeface="Verdana" pitchFamily="34" charset="0"/>
              <a:cs typeface="Verdana" pitchFamily="34" charset="0"/>
            </a:endParaRPr>
          </a:p>
          <a:p>
            <a:pPr marL="285750" indent="-285750" algn="just">
              <a:spcAft>
                <a:spcPts val="1200"/>
              </a:spcAft>
              <a:buFont typeface="Arial" pitchFamily="34" charset="0"/>
              <a:buChar char="•"/>
            </a:pPr>
            <a:r>
              <a:rPr lang="en-ZA" sz="1600" dirty="0" smtClean="0">
                <a:latin typeface="Verdana" pitchFamily="34" charset="0"/>
                <a:ea typeface="Verdana" pitchFamily="34" charset="0"/>
                <a:cs typeface="Verdana" pitchFamily="34" charset="0"/>
              </a:rPr>
              <a:t>The </a:t>
            </a:r>
            <a:r>
              <a:rPr lang="en-ZA" sz="1600" dirty="0">
                <a:latin typeface="Verdana" pitchFamily="34" charset="0"/>
                <a:ea typeface="Verdana" pitchFamily="34" charset="0"/>
                <a:cs typeface="Verdana" pitchFamily="34" charset="0"/>
              </a:rPr>
              <a:t>LCI derived is illustrated in </a:t>
            </a:r>
            <a:r>
              <a:rPr lang="en-ZA" sz="1600" dirty="0" smtClean="0">
                <a:latin typeface="Verdana" pitchFamily="34" charset="0"/>
                <a:ea typeface="Verdana" pitchFamily="34" charset="0"/>
                <a:cs typeface="Verdana" pitchFamily="34" charset="0"/>
              </a:rPr>
              <a:t>the following figure, </a:t>
            </a:r>
            <a:r>
              <a:rPr lang="en-ZA" sz="1600" dirty="0">
                <a:latin typeface="Verdana" pitchFamily="34" charset="0"/>
                <a:ea typeface="Verdana" pitchFamily="34" charset="0"/>
                <a:cs typeface="Verdana" pitchFamily="34" charset="0"/>
              </a:rPr>
              <a:t>and closely resembles the behaviour of the GDP-R. </a:t>
            </a: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The </a:t>
            </a:r>
            <a:r>
              <a:rPr lang="en-ZA" sz="1600" dirty="0">
                <a:latin typeface="Verdana" pitchFamily="34" charset="0"/>
                <a:ea typeface="Verdana" pitchFamily="34" charset="0"/>
                <a:cs typeface="Verdana" pitchFamily="34" charset="0"/>
              </a:rPr>
              <a:t>most striking result is that the LCI offers a comparatively accurate forecast of most turning points in the GDP-R two quarters before the actual GDP-R </a:t>
            </a:r>
            <a:r>
              <a:rPr lang="en-ZA" sz="1600" dirty="0" smtClean="0">
                <a:latin typeface="Verdana" pitchFamily="34" charset="0"/>
                <a:ea typeface="Verdana" pitchFamily="34" charset="0"/>
                <a:cs typeface="Verdana" pitchFamily="34" charset="0"/>
              </a:rPr>
              <a:t>observation.</a:t>
            </a:r>
            <a:endParaRPr lang="en-ZA"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346751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Data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Methodology</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381000" y="1295400"/>
            <a:ext cx="8610600" cy="400110"/>
          </a:xfrm>
          <a:prstGeom prst="rect">
            <a:avLst/>
          </a:prstGeom>
        </p:spPr>
        <p:txBody>
          <a:bodyPr wrap="square">
            <a:spAutoFit/>
          </a:bodyPr>
          <a:lstStyle/>
          <a:p>
            <a:r>
              <a:rPr lang="en-ZA" sz="2000" b="1" dirty="0">
                <a:latin typeface="Verdana" pitchFamily="34" charset="0"/>
                <a:ea typeface="Verdana" pitchFamily="34" charset="0"/>
                <a:cs typeface="Verdana" pitchFamily="34" charset="0"/>
              </a:rPr>
              <a:t>Model </a:t>
            </a:r>
            <a:r>
              <a:rPr lang="en-ZA" sz="2000" b="1" dirty="0" smtClean="0">
                <a:latin typeface="Verdana" pitchFamily="34" charset="0"/>
                <a:ea typeface="Verdana" pitchFamily="34" charset="0"/>
                <a:cs typeface="Verdana" pitchFamily="34" charset="0"/>
              </a:rPr>
              <a:t>Estimation…</a:t>
            </a:r>
          </a:p>
        </p:txBody>
      </p:sp>
      <p:sp>
        <p:nvSpPr>
          <p:cNvPr id="13" name="Rectangle 12"/>
          <p:cNvSpPr/>
          <p:nvPr/>
        </p:nvSpPr>
        <p:spPr>
          <a:xfrm>
            <a:off x="0" y="6582659"/>
            <a:ext cx="2898550" cy="276999"/>
          </a:xfrm>
          <a:prstGeom prst="rect">
            <a:avLst/>
          </a:prstGeom>
        </p:spPr>
        <p:txBody>
          <a:bodyPr wrap="none">
            <a:spAutoFit/>
          </a:bodyPr>
          <a:lstStyle/>
          <a:p>
            <a:pPr lvl="0" algn="just"/>
            <a:r>
              <a:rPr lang="en-ZA" sz="1200" dirty="0">
                <a:latin typeface="Verdana" pitchFamily="34" charset="0"/>
                <a:ea typeface="Verdana" pitchFamily="34" charset="0"/>
                <a:cs typeface="Verdana" pitchFamily="34" charset="0"/>
              </a:rPr>
              <a:t>Source: GPT own calculation, 2013</a:t>
            </a:r>
          </a:p>
        </p:txBody>
      </p:sp>
      <p:sp>
        <p:nvSpPr>
          <p:cNvPr id="3" name="Rectangle 2"/>
          <p:cNvSpPr>
            <a:spLocks noChangeArrowheads="1"/>
          </p:cNvSpPr>
          <p:nvPr/>
        </p:nvSpPr>
        <p:spPr bwMode="auto">
          <a:xfrm>
            <a:off x="609600" y="1546439"/>
            <a:ext cx="56380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Comparison of LCI and GDP-R, 1999-2012</a:t>
            </a:r>
          </a:p>
        </p:txBody>
      </p:sp>
      <p:graphicFrame>
        <p:nvGraphicFramePr>
          <p:cNvPr id="12" name="Chart 11"/>
          <p:cNvGraphicFramePr/>
          <p:nvPr>
            <p:extLst>
              <p:ext uri="{D42A27DB-BD31-4B8C-83A1-F6EECF244321}">
                <p14:modId xmlns:p14="http://schemas.microsoft.com/office/powerpoint/2010/main" val="23983574"/>
              </p:ext>
            </p:extLst>
          </p:nvPr>
        </p:nvGraphicFramePr>
        <p:xfrm>
          <a:off x="609600" y="1915771"/>
          <a:ext cx="7924800" cy="242762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609600" y="4343400"/>
            <a:ext cx="7716672" cy="1815882"/>
          </a:xfrm>
          <a:prstGeom prst="rect">
            <a:avLst/>
          </a:prstGeom>
        </p:spPr>
        <p:txBody>
          <a:bodyPr wrap="square">
            <a:spAutoFit/>
          </a:bodyPr>
          <a:lstStyle/>
          <a:p>
            <a:pPr marL="285750" indent="-285750" algn="just">
              <a:buFont typeface="Arial" pitchFamily="34" charset="0"/>
              <a:buChar char="•"/>
            </a:pPr>
            <a:r>
              <a:rPr lang="en-ZA" sz="1600" dirty="0">
                <a:latin typeface="Verdana" pitchFamily="34" charset="0"/>
                <a:ea typeface="Verdana" pitchFamily="34" charset="0"/>
                <a:cs typeface="Verdana" pitchFamily="34" charset="0"/>
              </a:rPr>
              <a:t>The performance of the LCI, based on the above results, successfully indicates the direction of the economy and can thus provide advice to policymakers. </a:t>
            </a: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sz="1600" dirty="0">
              <a:latin typeface="Verdana" pitchFamily="34" charset="0"/>
              <a:ea typeface="Verdana" pitchFamily="34" charset="0"/>
              <a:cs typeface="Verdana" pitchFamily="34" charset="0"/>
            </a:endParaRPr>
          </a:p>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However</a:t>
            </a:r>
            <a:r>
              <a:rPr lang="en-ZA" sz="1600" dirty="0">
                <a:latin typeface="Verdana" pitchFamily="34" charset="0"/>
                <a:ea typeface="Verdana" pitchFamily="34" charset="0"/>
                <a:cs typeface="Verdana" pitchFamily="34" charset="0"/>
              </a:rPr>
              <a:t>, it is recommended that these results should be utilised with caution as this LCI should only be used simultaneously with appropriate qualitative information, for short-term policy decisions. </a:t>
            </a:r>
          </a:p>
        </p:txBody>
      </p:sp>
    </p:spTree>
    <p:extLst>
      <p:ext uri="{BB962C8B-B14F-4D97-AF65-F5344CB8AC3E}">
        <p14:creationId xmlns:p14="http://schemas.microsoft.com/office/powerpoint/2010/main" val="4097491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u="sng" dirty="0">
                <a:solidFill>
                  <a:schemeClr val="bg1"/>
                </a:solidFill>
                <a:latin typeface="Verdana" pitchFamily="34" charset="0"/>
                <a:ea typeface="Verdana" pitchFamily="34" charset="0"/>
                <a:cs typeface="Verdana" pitchFamily="34" charset="0"/>
              </a:rPr>
              <a:t>Statistical Problems </a:t>
            </a:r>
            <a:r>
              <a:rPr lang="en-ZA" sz="2400" b="1" dirty="0" smtClean="0">
                <a:solidFill>
                  <a:schemeClr val="bg1"/>
                </a:solidFill>
                <a:latin typeface="Verdana" pitchFamily="34" charset="0"/>
                <a:ea typeface="Verdana" pitchFamily="34" charset="0"/>
                <a:cs typeface="Verdana" pitchFamily="34" charset="0"/>
              </a:rPr>
              <a:t>and Future Research</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990600" y="1752600"/>
            <a:ext cx="6096000" cy="2031325"/>
          </a:xfrm>
          <a:prstGeom prst="rect">
            <a:avLst/>
          </a:prstGeom>
        </p:spPr>
        <p:txBody>
          <a:bodyPr wrap="square">
            <a:spAutoFit/>
          </a:bodyPr>
          <a:lstStyle/>
          <a:p>
            <a:pPr algn="just"/>
            <a:r>
              <a:rPr lang="en-ZA" dirty="0">
                <a:latin typeface="Verdana" pitchFamily="34" charset="0"/>
                <a:ea typeface="Verdana" pitchFamily="34" charset="0"/>
                <a:cs typeface="Verdana" pitchFamily="34" charset="0"/>
              </a:rPr>
              <a:t>The main statistical problems encountered in carrying out this research </a:t>
            </a:r>
            <a:r>
              <a:rPr lang="en-ZA" dirty="0" smtClean="0">
                <a:latin typeface="Verdana" pitchFamily="34" charset="0"/>
                <a:ea typeface="Verdana" pitchFamily="34" charset="0"/>
                <a:cs typeface="Verdana" pitchFamily="34" charset="0"/>
              </a:rPr>
              <a:t>were:</a:t>
            </a:r>
          </a:p>
          <a:p>
            <a:pPr algn="just"/>
            <a:endParaRPr lang="en-ZA" dirty="0">
              <a:latin typeface="Verdana" pitchFamily="34" charset="0"/>
              <a:ea typeface="Verdana" pitchFamily="34" charset="0"/>
              <a:cs typeface="Verdana" pitchFamily="34" charset="0"/>
            </a:endParaRPr>
          </a:p>
          <a:p>
            <a:pPr marL="342900" indent="-342900" algn="just">
              <a:buFont typeface="+mj-lt"/>
              <a:buAutoNum type="arabicPeriod"/>
            </a:pPr>
            <a:r>
              <a:rPr lang="en-ZA" dirty="0" smtClean="0">
                <a:latin typeface="Verdana" pitchFamily="34" charset="0"/>
                <a:ea typeface="Verdana" pitchFamily="34" charset="0"/>
                <a:cs typeface="Verdana" pitchFamily="34" charset="0"/>
              </a:rPr>
              <a:t>Mostly low </a:t>
            </a:r>
            <a:r>
              <a:rPr lang="en-ZA" dirty="0">
                <a:latin typeface="Verdana" pitchFamily="34" charset="0"/>
                <a:ea typeface="Verdana" pitchFamily="34" charset="0"/>
                <a:cs typeface="Verdana" pitchFamily="34" charset="0"/>
              </a:rPr>
              <a:t>frequency data was </a:t>
            </a:r>
            <a:r>
              <a:rPr lang="en-ZA" dirty="0" smtClean="0">
                <a:latin typeface="Verdana" pitchFamily="34" charset="0"/>
                <a:ea typeface="Verdana" pitchFamily="34" charset="0"/>
                <a:cs typeface="Verdana" pitchFamily="34" charset="0"/>
              </a:rPr>
              <a:t>available.</a:t>
            </a:r>
          </a:p>
          <a:p>
            <a:pPr marL="342900" indent="-342900" algn="just">
              <a:buFont typeface="+mj-lt"/>
              <a:buAutoNum type="arabicPeriod"/>
            </a:pPr>
            <a:endParaRPr lang="en-ZA" dirty="0">
              <a:latin typeface="Verdana" pitchFamily="34" charset="0"/>
              <a:ea typeface="Verdana" pitchFamily="34" charset="0"/>
              <a:cs typeface="Verdana" pitchFamily="34" charset="0"/>
            </a:endParaRPr>
          </a:p>
          <a:p>
            <a:pPr marL="342900" indent="-342900" algn="just">
              <a:buFont typeface="+mj-lt"/>
              <a:buAutoNum type="arabicPeriod"/>
            </a:pPr>
            <a:r>
              <a:rPr lang="en-ZA" dirty="0" smtClean="0">
                <a:latin typeface="Verdana" pitchFamily="34" charset="0"/>
                <a:ea typeface="Verdana" pitchFamily="34" charset="0"/>
                <a:cs typeface="Verdana" pitchFamily="34" charset="0"/>
              </a:rPr>
              <a:t>Data </a:t>
            </a:r>
            <a:r>
              <a:rPr lang="en-ZA" dirty="0">
                <a:latin typeface="Verdana" pitchFamily="34" charset="0"/>
                <a:ea typeface="Verdana" pitchFamily="34" charset="0"/>
                <a:cs typeface="Verdana" pitchFamily="34" charset="0"/>
              </a:rPr>
              <a:t>at a provincial level was scarcely obtainable.</a:t>
            </a:r>
          </a:p>
        </p:txBody>
      </p:sp>
    </p:spTree>
    <p:extLst>
      <p:ext uri="{BB962C8B-B14F-4D97-AF65-F5344CB8AC3E}">
        <p14:creationId xmlns:p14="http://schemas.microsoft.com/office/powerpoint/2010/main" val="1696414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Statistical Problems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Future Research</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971266" y="1371600"/>
            <a:ext cx="7848600" cy="5355312"/>
          </a:xfrm>
          <a:prstGeom prst="rect">
            <a:avLst/>
          </a:prstGeom>
        </p:spPr>
        <p:txBody>
          <a:bodyPr wrap="square">
            <a:spAutoFit/>
          </a:bodyPr>
          <a:lstStyle/>
          <a:p>
            <a:pPr marL="285750" lvl="0" indent="-285750" algn="just">
              <a:buFont typeface="Arial" pitchFamily="34" charset="0"/>
              <a:buChar char="•"/>
            </a:pPr>
            <a:r>
              <a:rPr lang="en-ZA" dirty="0" smtClean="0">
                <a:latin typeface="Verdana" pitchFamily="34" charset="0"/>
                <a:ea typeface="Verdana" pitchFamily="34" charset="0"/>
                <a:cs typeface="Verdana" pitchFamily="34" charset="0"/>
              </a:rPr>
              <a:t>Forecast </a:t>
            </a:r>
            <a:r>
              <a:rPr lang="en-ZA" dirty="0">
                <a:latin typeface="Verdana" pitchFamily="34" charset="0"/>
                <a:ea typeface="Verdana" pitchFamily="34" charset="0"/>
                <a:cs typeface="Verdana" pitchFamily="34" charset="0"/>
              </a:rPr>
              <a:t>the LCI by means of recursive methods</a:t>
            </a:r>
            <a:r>
              <a:rPr lang="en-ZA" dirty="0" smtClean="0">
                <a:latin typeface="Verdana" pitchFamily="34" charset="0"/>
                <a:ea typeface="Verdana" pitchFamily="34" charset="0"/>
                <a:cs typeface="Verdana" pitchFamily="34" charset="0"/>
              </a:rPr>
              <a:t>.</a:t>
            </a:r>
          </a:p>
          <a:p>
            <a:pPr marL="285750" lvl="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a:solidFill>
                  <a:srgbClr val="C00000"/>
                </a:solidFill>
                <a:latin typeface="Verdana" pitchFamily="34" charset="0"/>
                <a:ea typeface="Verdana" pitchFamily="34" charset="0"/>
                <a:cs typeface="Verdana" pitchFamily="34" charset="0"/>
              </a:rPr>
              <a:t>Make use of higher frequency data (if available), or by converting quarterly data using the cubic spline interpolation process into monthly data. </a:t>
            </a:r>
            <a:r>
              <a:rPr lang="en-ZA" dirty="0">
                <a:latin typeface="Verdana" pitchFamily="34" charset="0"/>
                <a:ea typeface="Verdana" pitchFamily="34" charset="0"/>
                <a:cs typeface="Verdana" pitchFamily="34" charset="0"/>
              </a:rPr>
              <a:t>And then adjusting the monthly data final cyclical components by means of the Months for Cyclical Dominance (MCD) method</a:t>
            </a:r>
            <a:r>
              <a:rPr lang="en-ZA" dirty="0" smtClean="0">
                <a:latin typeface="Verdana" pitchFamily="34" charset="0"/>
                <a:ea typeface="Verdana" pitchFamily="34" charset="0"/>
                <a:cs typeface="Verdana" pitchFamily="34" charset="0"/>
              </a:rPr>
              <a:t>. </a:t>
            </a:r>
          </a:p>
          <a:p>
            <a:pPr marL="285750" lvl="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smtClean="0">
                <a:solidFill>
                  <a:srgbClr val="C00000"/>
                </a:solidFill>
                <a:latin typeface="Verdana" pitchFamily="34" charset="0"/>
                <a:ea typeface="Verdana" pitchFamily="34" charset="0"/>
                <a:cs typeface="Verdana" pitchFamily="34" charset="0"/>
              </a:rPr>
              <a:t>Experiment </a:t>
            </a:r>
            <a:r>
              <a:rPr lang="en-ZA" dirty="0">
                <a:solidFill>
                  <a:srgbClr val="C00000"/>
                </a:solidFill>
                <a:latin typeface="Verdana" pitchFamily="34" charset="0"/>
                <a:ea typeface="Verdana" pitchFamily="34" charset="0"/>
                <a:cs typeface="Verdana" pitchFamily="34" charset="0"/>
              </a:rPr>
              <a:t>with different filters to seasonally adjust the data</a:t>
            </a:r>
            <a:r>
              <a:rPr lang="en-ZA" dirty="0" smtClean="0">
                <a:solidFill>
                  <a:srgbClr val="C00000"/>
                </a:solidFill>
                <a:latin typeface="Verdana" pitchFamily="34" charset="0"/>
                <a:ea typeface="Verdana" pitchFamily="34" charset="0"/>
                <a:cs typeface="Verdana" pitchFamily="34" charset="0"/>
              </a:rPr>
              <a:t>.</a:t>
            </a:r>
            <a:endParaRPr lang="en-ZA" dirty="0">
              <a:solidFill>
                <a:srgbClr val="C00000"/>
              </a:solidFill>
              <a:latin typeface="Verdana" pitchFamily="34" charset="0"/>
              <a:ea typeface="Verdana" pitchFamily="34" charset="0"/>
              <a:cs typeface="Verdana" pitchFamily="34" charset="0"/>
            </a:endParaRPr>
          </a:p>
          <a:p>
            <a:pPr marL="285750" lvl="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smtClean="0">
                <a:solidFill>
                  <a:srgbClr val="C00000"/>
                </a:solidFill>
                <a:latin typeface="Verdana" pitchFamily="34" charset="0"/>
                <a:ea typeface="Verdana" pitchFamily="34" charset="0"/>
                <a:cs typeface="Verdana" pitchFamily="34" charset="0"/>
              </a:rPr>
              <a:t>Use </a:t>
            </a:r>
            <a:r>
              <a:rPr lang="en-ZA" dirty="0">
                <a:solidFill>
                  <a:srgbClr val="C00000"/>
                </a:solidFill>
                <a:latin typeface="Verdana" pitchFamily="34" charset="0"/>
                <a:ea typeface="Verdana" pitchFamily="34" charset="0"/>
                <a:cs typeface="Verdana" pitchFamily="34" charset="0"/>
              </a:rPr>
              <a:t>different weighting methods.</a:t>
            </a:r>
          </a:p>
          <a:p>
            <a:pPr marL="285750" lvl="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smtClean="0">
                <a:latin typeface="Verdana" pitchFamily="34" charset="0"/>
                <a:ea typeface="Verdana" pitchFamily="34" charset="0"/>
                <a:cs typeface="Verdana" pitchFamily="34" charset="0"/>
              </a:rPr>
              <a:t>Conduct </a:t>
            </a:r>
            <a:r>
              <a:rPr lang="en-ZA" dirty="0">
                <a:latin typeface="Verdana" pitchFamily="34" charset="0"/>
                <a:ea typeface="Verdana" pitchFamily="34" charset="0"/>
                <a:cs typeface="Verdana" pitchFamily="34" charset="0"/>
              </a:rPr>
              <a:t>in-house qualitative surveys in Gauteng as Thompson and </a:t>
            </a:r>
            <a:r>
              <a:rPr lang="en-ZA" dirty="0" err="1">
                <a:latin typeface="Verdana" pitchFamily="34" charset="0"/>
                <a:ea typeface="Verdana" pitchFamily="34" charset="0"/>
                <a:cs typeface="Verdana" pitchFamily="34" charset="0"/>
              </a:rPr>
              <a:t>Walstad</a:t>
            </a:r>
            <a:r>
              <a:rPr lang="en-ZA" dirty="0">
                <a:latin typeface="Verdana" pitchFamily="34" charset="0"/>
                <a:ea typeface="Verdana" pitchFamily="34" charset="0"/>
                <a:cs typeface="Verdana" pitchFamily="34" charset="0"/>
              </a:rPr>
              <a:t> (2012) have done when developing a LCI for the state of Nebraska.</a:t>
            </a:r>
          </a:p>
          <a:p>
            <a:pPr marL="285750" lvl="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smtClean="0">
                <a:solidFill>
                  <a:srgbClr val="C00000"/>
                </a:solidFill>
                <a:latin typeface="Verdana" pitchFamily="34" charset="0"/>
                <a:ea typeface="Verdana" pitchFamily="34" charset="0"/>
                <a:cs typeface="Verdana" pitchFamily="34" charset="0"/>
              </a:rPr>
              <a:t>Use </a:t>
            </a:r>
            <a:r>
              <a:rPr lang="en-ZA" dirty="0">
                <a:solidFill>
                  <a:srgbClr val="C00000"/>
                </a:solidFill>
                <a:latin typeface="Verdana" pitchFamily="34" charset="0"/>
                <a:ea typeface="Verdana" pitchFamily="34" charset="0"/>
                <a:cs typeface="Verdana" pitchFamily="34" charset="0"/>
              </a:rPr>
              <a:t>other indices from other countries, as </a:t>
            </a:r>
            <a:r>
              <a:rPr lang="en-ZA" dirty="0" err="1">
                <a:solidFill>
                  <a:srgbClr val="C00000"/>
                </a:solidFill>
                <a:latin typeface="Verdana" pitchFamily="34" charset="0"/>
                <a:ea typeface="Verdana" pitchFamily="34" charset="0"/>
                <a:cs typeface="Verdana" pitchFamily="34" charset="0"/>
              </a:rPr>
              <a:t>Mongardini</a:t>
            </a:r>
            <a:r>
              <a:rPr lang="en-ZA" dirty="0">
                <a:solidFill>
                  <a:srgbClr val="C00000"/>
                </a:solidFill>
                <a:latin typeface="Verdana" pitchFamily="34" charset="0"/>
                <a:ea typeface="Verdana" pitchFamily="34" charset="0"/>
                <a:cs typeface="Verdana" pitchFamily="34" charset="0"/>
              </a:rPr>
              <a:t> and </a:t>
            </a:r>
            <a:r>
              <a:rPr lang="en-ZA" dirty="0" err="1">
                <a:solidFill>
                  <a:srgbClr val="C00000"/>
                </a:solidFill>
                <a:latin typeface="Verdana" pitchFamily="34" charset="0"/>
                <a:ea typeface="Verdana" pitchFamily="34" charset="0"/>
                <a:cs typeface="Verdana" pitchFamily="34" charset="0"/>
              </a:rPr>
              <a:t>Saadi-Sedik</a:t>
            </a:r>
            <a:r>
              <a:rPr lang="en-ZA" dirty="0">
                <a:solidFill>
                  <a:srgbClr val="C00000"/>
                </a:solidFill>
                <a:latin typeface="Verdana" pitchFamily="34" charset="0"/>
                <a:ea typeface="Verdana" pitchFamily="34" charset="0"/>
                <a:cs typeface="Verdana" pitchFamily="34" charset="0"/>
              </a:rPr>
              <a:t> (2003) did when estimating </a:t>
            </a:r>
            <a:r>
              <a:rPr lang="en-ZA" dirty="0" smtClean="0">
                <a:solidFill>
                  <a:srgbClr val="C00000"/>
                </a:solidFill>
                <a:latin typeface="Verdana" pitchFamily="34" charset="0"/>
                <a:ea typeface="Verdana" pitchFamily="34" charset="0"/>
                <a:cs typeface="Verdana" pitchFamily="34" charset="0"/>
              </a:rPr>
              <a:t>the </a:t>
            </a:r>
            <a:r>
              <a:rPr lang="en-ZA" dirty="0">
                <a:solidFill>
                  <a:srgbClr val="C00000"/>
                </a:solidFill>
                <a:latin typeface="Verdana" pitchFamily="34" charset="0"/>
                <a:ea typeface="Verdana" pitchFamily="34" charset="0"/>
                <a:cs typeface="Verdana" pitchFamily="34" charset="0"/>
              </a:rPr>
              <a:t>LCI for Jordan, for indicators of the global business cycle. </a:t>
            </a:r>
          </a:p>
        </p:txBody>
      </p:sp>
      <p:sp>
        <p:nvSpPr>
          <p:cNvPr id="3" name="TextBox 2"/>
          <p:cNvSpPr txBox="1"/>
          <p:nvPr/>
        </p:nvSpPr>
        <p:spPr>
          <a:xfrm>
            <a:off x="0" y="6588412"/>
            <a:ext cx="7543800" cy="276999"/>
          </a:xfrm>
          <a:prstGeom prst="rect">
            <a:avLst/>
          </a:prstGeom>
          <a:noFill/>
        </p:spPr>
        <p:txBody>
          <a:bodyPr wrap="square" rtlCol="0">
            <a:spAutoFit/>
          </a:bodyPr>
          <a:lstStyle/>
          <a:p>
            <a:r>
              <a:rPr lang="en-ZA" sz="1200" dirty="0" smtClean="0">
                <a:latin typeface="Verdana" pitchFamily="34" charset="0"/>
                <a:ea typeface="Verdana" pitchFamily="34" charset="0"/>
                <a:cs typeface="Verdana" pitchFamily="34" charset="0"/>
              </a:rPr>
              <a:t>Note: Red text indicates what is currently being done in the GPT revised model.</a:t>
            </a:r>
            <a:endParaRPr lang="en-ZA" sz="12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1024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Statistical Problems </a:t>
            </a:r>
            <a:r>
              <a:rPr lang="en-ZA" sz="2400" b="1" dirty="0" smtClean="0">
                <a:solidFill>
                  <a:schemeClr val="bg1"/>
                </a:solidFill>
                <a:latin typeface="Verdana" pitchFamily="34" charset="0"/>
                <a:ea typeface="Verdana" pitchFamily="34" charset="0"/>
                <a:cs typeface="Verdana" pitchFamily="34" charset="0"/>
              </a:rPr>
              <a:t>and </a:t>
            </a:r>
            <a:r>
              <a:rPr lang="en-ZA" sz="2400" b="1" u="sng" dirty="0" smtClean="0">
                <a:solidFill>
                  <a:schemeClr val="bg1"/>
                </a:solidFill>
                <a:latin typeface="Verdana" pitchFamily="34" charset="0"/>
                <a:ea typeface="Verdana" pitchFamily="34" charset="0"/>
                <a:cs typeface="Verdana" pitchFamily="34" charset="0"/>
              </a:rPr>
              <a:t>Future Research</a:t>
            </a:r>
            <a:endParaRPr lang="en-ZA" sz="2400" b="1" u="sng"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971266" y="1371600"/>
            <a:ext cx="7848600" cy="5355312"/>
          </a:xfrm>
          <a:prstGeom prst="rect">
            <a:avLst/>
          </a:prstGeom>
        </p:spPr>
        <p:txBody>
          <a:bodyPr wrap="square">
            <a:spAutoFit/>
          </a:bodyPr>
          <a:lstStyle/>
          <a:p>
            <a:pPr marL="285750" lvl="0" indent="-285750" algn="just">
              <a:buFont typeface="Arial" pitchFamily="34" charset="0"/>
              <a:buChar char="•"/>
            </a:pPr>
            <a:r>
              <a:rPr lang="en-ZA" dirty="0">
                <a:latin typeface="Verdana" pitchFamily="34" charset="0"/>
                <a:ea typeface="Verdana" pitchFamily="34" charset="0"/>
                <a:cs typeface="Verdana" pitchFamily="34" charset="0"/>
              </a:rPr>
              <a:t>Create a reference coincident series that the LCI can forecast</a:t>
            </a:r>
            <a:r>
              <a:rPr lang="en-ZA" dirty="0" smtClean="0">
                <a:latin typeface="Verdana" pitchFamily="34" charset="0"/>
                <a:ea typeface="Verdana" pitchFamily="34" charset="0"/>
                <a:cs typeface="Verdana" pitchFamily="34" charset="0"/>
              </a:rPr>
              <a:t>.</a:t>
            </a:r>
          </a:p>
          <a:p>
            <a:pPr marL="285750" lvl="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a:solidFill>
                  <a:srgbClr val="C00000"/>
                </a:solidFill>
                <a:latin typeface="Verdana" pitchFamily="34" charset="0"/>
                <a:ea typeface="Verdana" pitchFamily="34" charset="0"/>
                <a:cs typeface="Verdana" pitchFamily="34" charset="0"/>
              </a:rPr>
              <a:t>Test for causality using </a:t>
            </a:r>
            <a:r>
              <a:rPr lang="en-ZA" i="1" dirty="0">
                <a:solidFill>
                  <a:srgbClr val="C00000"/>
                </a:solidFill>
                <a:latin typeface="Verdana" pitchFamily="34" charset="0"/>
                <a:ea typeface="Verdana" pitchFamily="34" charset="0"/>
                <a:cs typeface="Verdana" pitchFamily="34" charset="0"/>
              </a:rPr>
              <a:t>individual</a:t>
            </a:r>
            <a:r>
              <a:rPr lang="en-ZA" dirty="0">
                <a:solidFill>
                  <a:srgbClr val="C00000"/>
                </a:solidFill>
                <a:latin typeface="Verdana" pitchFamily="34" charset="0"/>
                <a:ea typeface="Verdana" pitchFamily="34" charset="0"/>
                <a:cs typeface="Verdana" pitchFamily="34" charset="0"/>
              </a:rPr>
              <a:t> Granger-causality tests as done by </a:t>
            </a:r>
            <a:r>
              <a:rPr lang="en-ZA" dirty="0" err="1">
                <a:solidFill>
                  <a:srgbClr val="C00000"/>
                </a:solidFill>
                <a:latin typeface="Verdana" pitchFamily="34" charset="0"/>
                <a:ea typeface="Verdana" pitchFamily="34" charset="0"/>
                <a:cs typeface="Verdana" pitchFamily="34" charset="0"/>
              </a:rPr>
              <a:t>Fritsche</a:t>
            </a:r>
            <a:r>
              <a:rPr lang="en-ZA" dirty="0">
                <a:solidFill>
                  <a:srgbClr val="C00000"/>
                </a:solidFill>
                <a:latin typeface="Verdana" pitchFamily="34" charset="0"/>
                <a:ea typeface="Verdana" pitchFamily="34" charset="0"/>
                <a:cs typeface="Verdana" pitchFamily="34" charset="0"/>
              </a:rPr>
              <a:t> and </a:t>
            </a:r>
            <a:r>
              <a:rPr lang="en-ZA" dirty="0" err="1">
                <a:solidFill>
                  <a:srgbClr val="C00000"/>
                </a:solidFill>
                <a:latin typeface="Verdana" pitchFamily="34" charset="0"/>
                <a:ea typeface="Verdana" pitchFamily="34" charset="0"/>
                <a:cs typeface="Verdana" pitchFamily="34" charset="0"/>
              </a:rPr>
              <a:t>Marklein</a:t>
            </a:r>
            <a:r>
              <a:rPr lang="en-ZA" dirty="0">
                <a:solidFill>
                  <a:srgbClr val="C00000"/>
                </a:solidFill>
                <a:latin typeface="Verdana" pitchFamily="34" charset="0"/>
                <a:ea typeface="Verdana" pitchFamily="34" charset="0"/>
                <a:cs typeface="Verdana" pitchFamily="34" charset="0"/>
              </a:rPr>
              <a:t> (2001</a:t>
            </a:r>
            <a:r>
              <a:rPr lang="en-ZA" dirty="0" smtClean="0">
                <a:solidFill>
                  <a:srgbClr val="C00000"/>
                </a:solidFill>
                <a:latin typeface="Verdana" pitchFamily="34" charset="0"/>
                <a:ea typeface="Verdana" pitchFamily="34" charset="0"/>
                <a:cs typeface="Verdana" pitchFamily="34" charset="0"/>
              </a:rPr>
              <a:t>).</a:t>
            </a:r>
          </a:p>
          <a:p>
            <a:pPr marL="285750" lvl="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a:latin typeface="Verdana" pitchFamily="34" charset="0"/>
                <a:ea typeface="Verdana" pitchFamily="34" charset="0"/>
                <a:cs typeface="Verdana" pitchFamily="34" charset="0"/>
              </a:rPr>
              <a:t>Make use of the </a:t>
            </a:r>
            <a:r>
              <a:rPr lang="en-ZA" dirty="0" err="1">
                <a:latin typeface="Verdana" pitchFamily="34" charset="0"/>
                <a:ea typeface="Verdana" pitchFamily="34" charset="0"/>
                <a:cs typeface="Verdana" pitchFamily="34" charset="0"/>
              </a:rPr>
              <a:t>Bry-Boschan</a:t>
            </a:r>
            <a:r>
              <a:rPr lang="en-ZA" dirty="0">
                <a:latin typeface="Verdana" pitchFamily="34" charset="0"/>
                <a:ea typeface="Verdana" pitchFamily="34" charset="0"/>
                <a:cs typeface="Verdana" pitchFamily="34" charset="0"/>
              </a:rPr>
              <a:t> methodology to identify turning points</a:t>
            </a:r>
            <a:r>
              <a:rPr lang="en-ZA" dirty="0" smtClean="0">
                <a:latin typeface="Verdana" pitchFamily="34" charset="0"/>
                <a:ea typeface="Verdana" pitchFamily="34" charset="0"/>
                <a:cs typeface="Verdana" pitchFamily="34" charset="0"/>
              </a:rPr>
              <a:t>.</a:t>
            </a:r>
          </a:p>
          <a:p>
            <a:pPr marL="285750" lvl="0" indent="-285750" algn="just">
              <a:buFont typeface="Arial" pitchFamily="34" charset="0"/>
              <a:buChar char="•"/>
            </a:pPr>
            <a:endParaRPr lang="en-ZA" dirty="0">
              <a:solidFill>
                <a:srgbClr val="C00000"/>
              </a:solidFill>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a:solidFill>
                  <a:srgbClr val="C00000"/>
                </a:solidFill>
                <a:latin typeface="Verdana" pitchFamily="34" charset="0"/>
                <a:ea typeface="Verdana" pitchFamily="34" charset="0"/>
                <a:cs typeface="Verdana" pitchFamily="34" charset="0"/>
              </a:rPr>
              <a:t>As time passes, update and judge the performance of this </a:t>
            </a:r>
            <a:r>
              <a:rPr lang="en-ZA" dirty="0" smtClean="0">
                <a:solidFill>
                  <a:srgbClr val="C00000"/>
                </a:solidFill>
                <a:latin typeface="Verdana" pitchFamily="34" charset="0"/>
                <a:ea typeface="Verdana" pitchFamily="34" charset="0"/>
                <a:cs typeface="Verdana" pitchFamily="34" charset="0"/>
              </a:rPr>
              <a:t>study’s </a:t>
            </a:r>
            <a:r>
              <a:rPr lang="en-ZA" dirty="0">
                <a:solidFill>
                  <a:srgbClr val="C00000"/>
                </a:solidFill>
                <a:latin typeface="Verdana" pitchFamily="34" charset="0"/>
                <a:ea typeface="Verdana" pitchFamily="34" charset="0"/>
                <a:cs typeface="Verdana" pitchFamily="34" charset="0"/>
              </a:rPr>
              <a:t>model as a larger sample will provide more accurate results</a:t>
            </a:r>
            <a:r>
              <a:rPr lang="en-ZA" dirty="0" smtClean="0">
                <a:solidFill>
                  <a:srgbClr val="C00000"/>
                </a:solidFill>
                <a:latin typeface="Verdana" pitchFamily="34" charset="0"/>
                <a:ea typeface="Verdana" pitchFamily="34" charset="0"/>
                <a:cs typeface="Verdana" pitchFamily="34" charset="0"/>
              </a:rPr>
              <a:t>.</a:t>
            </a:r>
          </a:p>
          <a:p>
            <a:pPr marL="285750" lvl="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a:solidFill>
                  <a:srgbClr val="C00000"/>
                </a:solidFill>
                <a:latin typeface="Verdana" pitchFamily="34" charset="0"/>
                <a:ea typeface="Verdana" pitchFamily="34" charset="0"/>
                <a:cs typeface="Verdana" pitchFamily="34" charset="0"/>
              </a:rPr>
              <a:t>Make use of ARIMAX and error correction models to make GDP-R forecasts (</a:t>
            </a:r>
            <a:r>
              <a:rPr lang="en-ZA" dirty="0" err="1">
                <a:solidFill>
                  <a:srgbClr val="C00000"/>
                </a:solidFill>
                <a:latin typeface="Verdana" pitchFamily="34" charset="0"/>
                <a:ea typeface="Verdana" pitchFamily="34" charset="0"/>
                <a:cs typeface="Verdana" pitchFamily="34" charset="0"/>
              </a:rPr>
              <a:t>Kl’ucik</a:t>
            </a:r>
            <a:r>
              <a:rPr lang="en-ZA" dirty="0">
                <a:solidFill>
                  <a:srgbClr val="C00000"/>
                </a:solidFill>
                <a:latin typeface="Verdana" pitchFamily="34" charset="0"/>
                <a:ea typeface="Verdana" pitchFamily="34" charset="0"/>
                <a:cs typeface="Verdana" pitchFamily="34" charset="0"/>
              </a:rPr>
              <a:t> and </a:t>
            </a:r>
            <a:r>
              <a:rPr lang="en-ZA" dirty="0" err="1">
                <a:solidFill>
                  <a:srgbClr val="C00000"/>
                </a:solidFill>
                <a:latin typeface="Verdana" pitchFamily="34" charset="0"/>
                <a:ea typeface="Verdana" pitchFamily="34" charset="0"/>
                <a:cs typeface="Verdana" pitchFamily="34" charset="0"/>
              </a:rPr>
              <a:t>Juriová</a:t>
            </a:r>
            <a:r>
              <a:rPr lang="en-ZA" dirty="0">
                <a:solidFill>
                  <a:srgbClr val="C00000"/>
                </a:solidFill>
                <a:latin typeface="Verdana" pitchFamily="34" charset="0"/>
                <a:ea typeface="Verdana" pitchFamily="34" charset="0"/>
                <a:cs typeface="Verdana" pitchFamily="34" charset="0"/>
              </a:rPr>
              <a:t>, 2010</a:t>
            </a:r>
            <a:r>
              <a:rPr lang="en-ZA" dirty="0" smtClean="0">
                <a:solidFill>
                  <a:srgbClr val="C00000"/>
                </a:solidFill>
                <a:latin typeface="Verdana" pitchFamily="34" charset="0"/>
                <a:ea typeface="Verdana" pitchFamily="34" charset="0"/>
                <a:cs typeface="Verdana" pitchFamily="34" charset="0"/>
              </a:rPr>
              <a:t>).</a:t>
            </a:r>
          </a:p>
          <a:p>
            <a:pPr marL="285750" lvl="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lvl="0" indent="-285750" algn="just">
              <a:buFont typeface="Arial" pitchFamily="34" charset="0"/>
              <a:buChar char="•"/>
            </a:pPr>
            <a:r>
              <a:rPr lang="en-ZA" dirty="0" smtClean="0">
                <a:latin typeface="Verdana" pitchFamily="34" charset="0"/>
                <a:ea typeface="Verdana" pitchFamily="34" charset="0"/>
                <a:cs typeface="Verdana" pitchFamily="34" charset="0"/>
              </a:rPr>
              <a:t>Go </a:t>
            </a:r>
            <a:r>
              <a:rPr lang="en-ZA" dirty="0">
                <a:latin typeface="Verdana" pitchFamily="34" charset="0"/>
                <a:ea typeface="Verdana" pitchFamily="34" charset="0"/>
                <a:cs typeface="Verdana" pitchFamily="34" charset="0"/>
              </a:rPr>
              <a:t>further than identifying the direction of the business cycle by making use of a dynamic factor model to predict the magnitude of the growth rate of GDP-R (</a:t>
            </a:r>
            <a:r>
              <a:rPr lang="en-ZA" dirty="0" err="1">
                <a:latin typeface="Verdana" pitchFamily="34" charset="0"/>
                <a:ea typeface="Verdana" pitchFamily="34" charset="0"/>
                <a:cs typeface="Verdana" pitchFamily="34" charset="0"/>
              </a:rPr>
              <a:t>Chauvet</a:t>
            </a:r>
            <a:r>
              <a:rPr lang="en-ZA" dirty="0">
                <a:latin typeface="Verdana" pitchFamily="34" charset="0"/>
                <a:ea typeface="Verdana" pitchFamily="34" charset="0"/>
                <a:cs typeface="Verdana" pitchFamily="34" charset="0"/>
              </a:rPr>
              <a:t> et al, 2000).</a:t>
            </a:r>
          </a:p>
          <a:p>
            <a:pPr marL="285750" lvl="0" indent="-285750" algn="just">
              <a:buFont typeface="Arial" pitchFamily="34" charset="0"/>
              <a:buChar char="•"/>
            </a:pPr>
            <a:endParaRPr lang="en-ZA" dirty="0">
              <a:latin typeface="Verdana" pitchFamily="34" charset="0"/>
              <a:ea typeface="Verdana" pitchFamily="34" charset="0"/>
              <a:cs typeface="Verdana" pitchFamily="34" charset="0"/>
            </a:endParaRPr>
          </a:p>
        </p:txBody>
      </p:sp>
      <p:sp>
        <p:nvSpPr>
          <p:cNvPr id="7" name="TextBox 6"/>
          <p:cNvSpPr txBox="1"/>
          <p:nvPr/>
        </p:nvSpPr>
        <p:spPr>
          <a:xfrm>
            <a:off x="0" y="6588412"/>
            <a:ext cx="7543800" cy="276999"/>
          </a:xfrm>
          <a:prstGeom prst="rect">
            <a:avLst/>
          </a:prstGeom>
          <a:noFill/>
        </p:spPr>
        <p:txBody>
          <a:bodyPr wrap="square" rtlCol="0">
            <a:spAutoFit/>
          </a:bodyPr>
          <a:lstStyle/>
          <a:p>
            <a:r>
              <a:rPr lang="en-ZA" sz="1200" dirty="0" smtClean="0">
                <a:latin typeface="Verdana" pitchFamily="34" charset="0"/>
                <a:ea typeface="Verdana" pitchFamily="34" charset="0"/>
                <a:cs typeface="Verdana" pitchFamily="34" charset="0"/>
              </a:rPr>
              <a:t>Note: Red text indicates what is currently being done in the GPT revised model.</a:t>
            </a:r>
            <a:endParaRPr lang="en-ZA" sz="12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14521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3" name="Rectangle 3"/>
          <p:cNvSpPr txBox="1">
            <a:spLocks noChangeArrowheads="1"/>
          </p:cNvSpPr>
          <p:nvPr/>
        </p:nvSpPr>
        <p:spPr>
          <a:xfrm>
            <a:off x="838200" y="1447800"/>
            <a:ext cx="7848600" cy="5181600"/>
          </a:xfrm>
          <a:prstGeom prst="rect">
            <a:avLst/>
          </a:prstGeom>
        </p:spPr>
        <p:txBody>
          <a:bodyPr vert="horz" lIns="91440" tIns="45720" rIns="91440" bIns="45720" rtlCol="0">
            <a:noAutofit/>
          </a:bodyPr>
          <a:lstStyle/>
          <a:p>
            <a:pPr marL="285750" indent="-285750" algn="just">
              <a:buFont typeface="Arial" pitchFamily="34" charset="0"/>
              <a:buChar char="•"/>
            </a:pPr>
            <a:r>
              <a:rPr lang="en-ZA" dirty="0" smtClean="0">
                <a:latin typeface="Verdana" pitchFamily="34" charset="0"/>
                <a:ea typeface="Verdana" pitchFamily="34" charset="0"/>
                <a:cs typeface="Verdana" pitchFamily="34" charset="0"/>
              </a:rPr>
              <a:t>LCIs </a:t>
            </a:r>
            <a:r>
              <a:rPr lang="en-ZA" dirty="0">
                <a:latin typeface="Verdana" pitchFamily="34" charset="0"/>
                <a:ea typeface="Verdana" pitchFamily="34" charset="0"/>
                <a:cs typeface="Verdana" pitchFamily="34" charset="0"/>
              </a:rPr>
              <a:t>are useful tools for policymakers and </a:t>
            </a:r>
            <a:r>
              <a:rPr lang="en-ZA" dirty="0" smtClean="0">
                <a:latin typeface="Verdana" pitchFamily="34" charset="0"/>
                <a:ea typeface="Verdana" pitchFamily="34" charset="0"/>
                <a:cs typeface="Verdana" pitchFamily="34" charset="0"/>
              </a:rPr>
              <a:t>predict </a:t>
            </a:r>
            <a:r>
              <a:rPr lang="en-ZA" dirty="0">
                <a:latin typeface="Verdana" pitchFamily="34" charset="0"/>
                <a:ea typeface="Verdana" pitchFamily="34" charset="0"/>
                <a:cs typeface="Verdana" pitchFamily="34" charset="0"/>
              </a:rPr>
              <a:t>the direction of changes in economic </a:t>
            </a:r>
            <a:r>
              <a:rPr lang="en-ZA" dirty="0" smtClean="0">
                <a:latin typeface="Verdana" pitchFamily="34" charset="0"/>
                <a:ea typeface="Verdana" pitchFamily="34" charset="0"/>
                <a:cs typeface="Verdana" pitchFamily="34" charset="0"/>
              </a:rPr>
              <a:t>activity, measured by the business cycle, </a:t>
            </a:r>
            <a:r>
              <a:rPr lang="en-ZA" dirty="0">
                <a:latin typeface="Verdana" pitchFamily="34" charset="0"/>
                <a:ea typeface="Verdana" pitchFamily="34" charset="0"/>
                <a:cs typeface="Verdana" pitchFamily="34" charset="0"/>
              </a:rPr>
              <a:t>over the </a:t>
            </a:r>
            <a:r>
              <a:rPr lang="en-ZA" dirty="0" smtClean="0">
                <a:latin typeface="Verdana" pitchFamily="34" charset="0"/>
                <a:ea typeface="Verdana" pitchFamily="34" charset="0"/>
                <a:cs typeface="Verdana" pitchFamily="34" charset="0"/>
              </a:rPr>
              <a:t>short-term.</a:t>
            </a:r>
          </a:p>
          <a:p>
            <a:pPr marL="28575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LCIs and other composite indicators have been compiled for developed nations and have been used extensively for policy </a:t>
            </a:r>
            <a:r>
              <a:rPr lang="en-ZA" dirty="0" smtClean="0">
                <a:latin typeface="Verdana" pitchFamily="34" charset="0"/>
                <a:ea typeface="Verdana" pitchFamily="34" charset="0"/>
                <a:cs typeface="Verdana" pitchFamily="34" charset="0"/>
              </a:rPr>
              <a:t>making. Not </a:t>
            </a:r>
            <a:r>
              <a:rPr lang="en-ZA" dirty="0">
                <a:latin typeface="Verdana" pitchFamily="34" charset="0"/>
                <a:ea typeface="Verdana" pitchFamily="34" charset="0"/>
                <a:cs typeface="Verdana" pitchFamily="34" charset="0"/>
              </a:rPr>
              <a:t>yet available for most emerging markets and developing </a:t>
            </a:r>
            <a:r>
              <a:rPr lang="en-ZA" dirty="0" smtClean="0">
                <a:latin typeface="Verdana" pitchFamily="34" charset="0"/>
                <a:ea typeface="Verdana" pitchFamily="34" charset="0"/>
                <a:cs typeface="Verdana" pitchFamily="34" charset="0"/>
              </a:rPr>
              <a:t>countries.</a:t>
            </a:r>
          </a:p>
          <a:p>
            <a:pPr marL="28575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This </a:t>
            </a:r>
            <a:r>
              <a:rPr lang="en-ZA" dirty="0" smtClean="0">
                <a:latin typeface="Verdana" pitchFamily="34" charset="0"/>
                <a:ea typeface="Verdana" pitchFamily="34" charset="0"/>
                <a:cs typeface="Verdana" pitchFamily="34" charset="0"/>
              </a:rPr>
              <a:t>study made </a:t>
            </a:r>
            <a:r>
              <a:rPr lang="en-ZA" dirty="0">
                <a:latin typeface="Verdana" pitchFamily="34" charset="0"/>
                <a:ea typeface="Verdana" pitchFamily="34" charset="0"/>
                <a:cs typeface="Verdana" pitchFamily="34" charset="0"/>
              </a:rPr>
              <a:t>use of econometric techniques to create a LCI for the Gauteng provincial economy.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Variables </a:t>
            </a:r>
            <a:r>
              <a:rPr lang="en-ZA" dirty="0">
                <a:latin typeface="Verdana" pitchFamily="34" charset="0"/>
                <a:ea typeface="Verdana" pitchFamily="34" charset="0"/>
                <a:cs typeface="Verdana" pitchFamily="34" charset="0"/>
              </a:rPr>
              <a:t>being tested for inclusion in the model were tested against the Gauteng GDP-R.</a:t>
            </a:r>
            <a:endParaRPr lang="en-ZA" dirty="0" smtClean="0">
              <a:latin typeface="Verdana" pitchFamily="34" charset="0"/>
              <a:ea typeface="Verdana" pitchFamily="34" charset="0"/>
              <a:cs typeface="Verdana" pitchFamily="34" charset="0"/>
            </a:endParaRPr>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smtClean="0">
                <a:solidFill>
                  <a:schemeClr val="bg1"/>
                </a:solidFill>
                <a:latin typeface="Verdana" pitchFamily="34" charset="0"/>
                <a:ea typeface="Verdana" pitchFamily="34" charset="0"/>
                <a:cs typeface="Verdana" pitchFamily="34" charset="0"/>
              </a:rPr>
              <a:t>Introduction</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Tree>
    <p:extLst>
      <p:ext uri="{BB962C8B-B14F-4D97-AF65-F5344CB8AC3E}">
        <p14:creationId xmlns:p14="http://schemas.microsoft.com/office/powerpoint/2010/main" val="21519729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Conclusion</a:t>
            </a: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685800" y="1524000"/>
            <a:ext cx="7924800" cy="4247317"/>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This study outlined the initial challenges of the earlier models, which were based on subjective rather than econometric processes for variables that were comprised in the composite indexes of the leading indicator.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Challenges </a:t>
            </a:r>
            <a:r>
              <a:rPr lang="en-ZA" dirty="0">
                <a:latin typeface="Verdana" pitchFamily="34" charset="0"/>
                <a:ea typeface="Verdana" pitchFamily="34" charset="0"/>
                <a:cs typeface="Verdana" pitchFamily="34" charset="0"/>
              </a:rPr>
              <a:t>of data availability in most of </a:t>
            </a:r>
            <a:r>
              <a:rPr lang="en-ZA" dirty="0" smtClean="0">
                <a:latin typeface="Verdana" pitchFamily="34" charset="0"/>
                <a:ea typeface="Verdana" pitchFamily="34" charset="0"/>
                <a:cs typeface="Verdana" pitchFamily="34" charset="0"/>
              </a:rPr>
              <a:t>EMEs </a:t>
            </a:r>
            <a:r>
              <a:rPr lang="en-ZA" dirty="0">
                <a:latin typeface="Verdana" pitchFamily="34" charset="0"/>
                <a:ea typeface="Verdana" pitchFamily="34" charset="0"/>
                <a:cs typeface="Verdana" pitchFamily="34" charset="0"/>
              </a:rPr>
              <a:t>remain eminent, especially at regional levels. </a:t>
            </a:r>
          </a:p>
          <a:p>
            <a:pPr algn="just"/>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However, </a:t>
            </a:r>
            <a:r>
              <a:rPr lang="en-ZA" dirty="0">
                <a:latin typeface="Verdana" pitchFamily="34" charset="0"/>
                <a:ea typeface="Verdana" pitchFamily="34" charset="0"/>
                <a:cs typeface="Verdana" pitchFamily="34" charset="0"/>
              </a:rPr>
              <a:t>it is still possible with limited data observations, to establish a meaningful correlation between economic indicators and forecast the future direction of economic variables.</a:t>
            </a:r>
          </a:p>
          <a:p>
            <a:pPr algn="just"/>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This </a:t>
            </a:r>
            <a:r>
              <a:rPr lang="en-ZA" dirty="0" smtClean="0">
                <a:latin typeface="Verdana" pitchFamily="34" charset="0"/>
                <a:ea typeface="Verdana" pitchFamily="34" charset="0"/>
                <a:cs typeface="Verdana" pitchFamily="34" charset="0"/>
              </a:rPr>
              <a:t>study developed </a:t>
            </a:r>
            <a:r>
              <a:rPr lang="en-ZA" dirty="0">
                <a:latin typeface="Verdana" pitchFamily="34" charset="0"/>
                <a:ea typeface="Verdana" pitchFamily="34" charset="0"/>
                <a:cs typeface="Verdana" pitchFamily="34" charset="0"/>
              </a:rPr>
              <a:t>a formal statistical approach to investigate whether the GDP-R of the province can be forecast by </a:t>
            </a:r>
            <a:r>
              <a:rPr lang="en-ZA" dirty="0" smtClean="0">
                <a:latin typeface="Verdana" pitchFamily="34" charset="0"/>
                <a:ea typeface="Verdana" pitchFamily="34" charset="0"/>
                <a:cs typeface="Verdana" pitchFamily="34" charset="0"/>
              </a:rPr>
              <a:t>an </a:t>
            </a:r>
            <a:r>
              <a:rPr lang="en-ZA" dirty="0">
                <a:latin typeface="Verdana" pitchFamily="34" charset="0"/>
                <a:ea typeface="Verdana" pitchFamily="34" charset="0"/>
                <a:cs typeface="Verdana" pitchFamily="34" charset="0"/>
              </a:rPr>
              <a:t>LCI. A simple linear regression model was proposed for this purpose. </a:t>
            </a:r>
          </a:p>
        </p:txBody>
      </p:sp>
    </p:spTree>
    <p:extLst>
      <p:ext uri="{BB962C8B-B14F-4D97-AF65-F5344CB8AC3E}">
        <p14:creationId xmlns:p14="http://schemas.microsoft.com/office/powerpoint/2010/main" val="8654351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Conclusion</a:t>
            </a: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685800" y="1524000"/>
            <a:ext cx="7924800" cy="4524315"/>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The results indicate that the LCI seems to provide an index that reflects the reference series, GDP-R, business cycle fairly well, even with a limited number of series (indicators) and a relatively short time horizon available.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However, verification of the LCI’s reliability and predicative ability requires a long-term experimental application, including many revisions as confirmed by the experience of many other countries.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The authors caution that the </a:t>
            </a:r>
            <a:r>
              <a:rPr lang="en-ZA" dirty="0">
                <a:latin typeface="Verdana" pitchFamily="34" charset="0"/>
                <a:ea typeface="Verdana" pitchFamily="34" charset="0"/>
                <a:cs typeface="Verdana" pitchFamily="34" charset="0"/>
              </a:rPr>
              <a:t>results of this </a:t>
            </a:r>
            <a:r>
              <a:rPr lang="en-ZA" dirty="0" smtClean="0">
                <a:latin typeface="Verdana" pitchFamily="34" charset="0"/>
                <a:ea typeface="Verdana" pitchFamily="34" charset="0"/>
                <a:cs typeface="Verdana" pitchFamily="34" charset="0"/>
              </a:rPr>
              <a:t>study should </a:t>
            </a:r>
            <a:r>
              <a:rPr lang="en-ZA" dirty="0">
                <a:latin typeface="Verdana" pitchFamily="34" charset="0"/>
                <a:ea typeface="Verdana" pitchFamily="34" charset="0"/>
                <a:cs typeface="Verdana" pitchFamily="34" charset="0"/>
              </a:rPr>
              <a:t>only be used to gauge the direction of the economy over the short-term. While the LCI can pinpoint the state (direction) of the economy in the cycle, it is incapable of forecasting the precise magnitude of the economic activity</a:t>
            </a:r>
            <a:r>
              <a:rPr lang="en-ZA" dirty="0" smtClean="0">
                <a:latin typeface="Verdana" pitchFamily="34" charset="0"/>
                <a:ea typeface="Verdana" pitchFamily="34" charset="0"/>
                <a:cs typeface="Verdana" pitchFamily="34" charset="0"/>
              </a:rPr>
              <a:t>. This is left for future research.</a:t>
            </a:r>
            <a:endParaRPr lang="en-ZA"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4185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smtClean="0">
                <a:solidFill>
                  <a:schemeClr val="bg1"/>
                </a:solidFill>
                <a:latin typeface="Verdana" pitchFamily="34" charset="0"/>
                <a:ea typeface="Verdana" pitchFamily="34" charset="0"/>
                <a:cs typeface="Verdana" pitchFamily="34" charset="0"/>
              </a:rPr>
              <a:t>End</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7" name="TextBox 6"/>
          <p:cNvSpPr txBox="1"/>
          <p:nvPr/>
        </p:nvSpPr>
        <p:spPr>
          <a:xfrm>
            <a:off x="929185" y="2819400"/>
            <a:ext cx="7543800" cy="923330"/>
          </a:xfrm>
          <a:prstGeom prst="rect">
            <a:avLst/>
          </a:prstGeom>
          <a:noFill/>
        </p:spPr>
        <p:txBody>
          <a:bodyPr wrap="square" rtlCol="0">
            <a:spAutoFit/>
          </a:bodyPr>
          <a:lstStyle/>
          <a:p>
            <a:pPr algn="ctr"/>
            <a:r>
              <a:rPr lang="en-ZA" sz="5400" b="1" dirty="0" smtClean="0">
                <a:latin typeface="Verdana" pitchFamily="34" charset="0"/>
              </a:rPr>
              <a:t>Thank You</a:t>
            </a:r>
            <a:endParaRPr lang="en-ZA" sz="5400" dirty="0" smtClean="0">
              <a:latin typeface="Verdana" pitchFamily="34" charset="0"/>
            </a:endParaRPr>
          </a:p>
        </p:txBody>
      </p:sp>
    </p:spTree>
    <p:extLst>
      <p:ext uri="{BB962C8B-B14F-4D97-AF65-F5344CB8AC3E}">
        <p14:creationId xmlns:p14="http://schemas.microsoft.com/office/powerpoint/2010/main" val="2611033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smtClean="0">
                <a:solidFill>
                  <a:schemeClr val="bg1"/>
                </a:solidFill>
                <a:latin typeface="Verdana" pitchFamily="34" charset="0"/>
                <a:ea typeface="Verdana" pitchFamily="34" charset="0"/>
                <a:cs typeface="Verdana" pitchFamily="34" charset="0"/>
              </a:rPr>
              <a:t>Additional Information</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914400" y="1752600"/>
            <a:ext cx="7787185" cy="3139321"/>
          </a:xfrm>
          <a:prstGeom prst="rect">
            <a:avLst/>
          </a:prstGeom>
        </p:spPr>
        <p:txBody>
          <a:bodyPr wrap="square">
            <a:spAutoFit/>
          </a:bodyPr>
          <a:lstStyle/>
          <a:p>
            <a:endParaRPr lang="en-ZA" dirty="0" smtClean="0">
              <a:latin typeface="Verdana" pitchFamily="34" charset="0"/>
              <a:ea typeface="Verdana" pitchFamily="34" charset="0"/>
              <a:cs typeface="Verdana" pitchFamily="34" charset="0"/>
            </a:endParaRPr>
          </a:p>
          <a:p>
            <a:r>
              <a:rPr lang="en-ZA" dirty="0" smtClean="0">
                <a:latin typeface="Verdana" pitchFamily="34" charset="0"/>
                <a:ea typeface="Verdana" pitchFamily="34" charset="0"/>
                <a:cs typeface="Verdana" pitchFamily="34" charset="0"/>
              </a:rPr>
              <a:t>For </a:t>
            </a:r>
            <a:r>
              <a:rPr lang="en-ZA" dirty="0">
                <a:latin typeface="Verdana" pitchFamily="34" charset="0"/>
                <a:ea typeface="Verdana" pitchFamily="34" charset="0"/>
                <a:cs typeface="Verdana" pitchFamily="34" charset="0"/>
              </a:rPr>
              <a:t>further information contact Gauteng Provincial Treasury,</a:t>
            </a:r>
          </a:p>
          <a:p>
            <a:r>
              <a:rPr lang="en-ZA" dirty="0">
                <a:latin typeface="Verdana" pitchFamily="34" charset="0"/>
                <a:ea typeface="Verdana" pitchFamily="34" charset="0"/>
                <a:cs typeface="Verdana" pitchFamily="34" charset="0"/>
              </a:rPr>
              <a:t>75 Fox Street, </a:t>
            </a:r>
            <a:r>
              <a:rPr lang="en-ZA" dirty="0" err="1">
                <a:latin typeface="Verdana" pitchFamily="34" charset="0"/>
                <a:ea typeface="Verdana" pitchFamily="34" charset="0"/>
                <a:cs typeface="Verdana" pitchFamily="34" charset="0"/>
              </a:rPr>
              <a:t>Imbumba</a:t>
            </a:r>
            <a:r>
              <a:rPr lang="en-ZA" dirty="0">
                <a:latin typeface="Verdana" pitchFamily="34" charset="0"/>
                <a:ea typeface="Verdana" pitchFamily="34" charset="0"/>
                <a:cs typeface="Verdana" pitchFamily="34" charset="0"/>
              </a:rPr>
              <a:t> House, Marshalltown, 2107.</a:t>
            </a:r>
          </a:p>
          <a:p>
            <a:r>
              <a:rPr lang="en-ZA" dirty="0">
                <a:latin typeface="Verdana" pitchFamily="34" charset="0"/>
                <a:ea typeface="Verdana" pitchFamily="34" charset="0"/>
                <a:cs typeface="Verdana" pitchFamily="34" charset="0"/>
              </a:rPr>
              <a:t>Tel: 011 227 9000 </a:t>
            </a:r>
          </a:p>
          <a:p>
            <a:r>
              <a:rPr lang="en-ZA" dirty="0">
                <a:latin typeface="Verdana" pitchFamily="34" charset="0"/>
                <a:ea typeface="Verdana" pitchFamily="34" charset="0"/>
                <a:cs typeface="Verdana" pitchFamily="34" charset="0"/>
              </a:rPr>
              <a:t>Fax: 011 227 9055 </a:t>
            </a:r>
          </a:p>
          <a:p>
            <a:r>
              <a:rPr lang="en-ZA" dirty="0">
                <a:latin typeface="Verdana" pitchFamily="34" charset="0"/>
                <a:ea typeface="Verdana" pitchFamily="34" charset="0"/>
                <a:cs typeface="Verdana" pitchFamily="34" charset="0"/>
              </a:rPr>
              <a:t>Email: GPTCommunication@gauteng.gov.za</a:t>
            </a:r>
          </a:p>
          <a:p>
            <a:endParaRPr lang="en-ZA" dirty="0" smtClean="0">
              <a:latin typeface="Verdana" pitchFamily="34" charset="0"/>
              <a:ea typeface="Verdana" pitchFamily="34" charset="0"/>
              <a:cs typeface="Verdana" pitchFamily="34" charset="0"/>
            </a:endParaRPr>
          </a:p>
          <a:p>
            <a:endParaRPr lang="en-ZA" dirty="0">
              <a:latin typeface="Verdana" pitchFamily="34" charset="0"/>
              <a:ea typeface="Verdana" pitchFamily="34" charset="0"/>
              <a:cs typeface="Verdana" pitchFamily="34" charset="0"/>
            </a:endParaRPr>
          </a:p>
          <a:p>
            <a:r>
              <a:rPr lang="en-ZA" dirty="0" smtClean="0">
                <a:latin typeface="Verdana" pitchFamily="34" charset="0"/>
                <a:ea typeface="Verdana" pitchFamily="34" charset="0"/>
                <a:cs typeface="Verdana" pitchFamily="34" charset="0"/>
              </a:rPr>
              <a:t>Economic Bulletin document available online from: http</a:t>
            </a:r>
            <a:r>
              <a:rPr lang="en-ZA" dirty="0">
                <a:latin typeface="Verdana" pitchFamily="34" charset="0"/>
                <a:ea typeface="Verdana" pitchFamily="34" charset="0"/>
                <a:cs typeface="Verdana" pitchFamily="34" charset="0"/>
              </a:rPr>
              <a:t>://www.treasury.gpg.gov.za/Document/Documents/Economic%20Bulletin%20Quarter%201%20-%202013-14.pdf</a:t>
            </a:r>
          </a:p>
        </p:txBody>
      </p:sp>
      <p:sp>
        <p:nvSpPr>
          <p:cNvPr id="3" name="Rectangle 2"/>
          <p:cNvSpPr/>
          <p:nvPr/>
        </p:nvSpPr>
        <p:spPr>
          <a:xfrm>
            <a:off x="685798" y="1524000"/>
            <a:ext cx="8153401" cy="4343400"/>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4262311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3" name="Rectangle 3"/>
          <p:cNvSpPr txBox="1">
            <a:spLocks noChangeArrowheads="1"/>
          </p:cNvSpPr>
          <p:nvPr/>
        </p:nvSpPr>
        <p:spPr>
          <a:xfrm>
            <a:off x="838200" y="1447800"/>
            <a:ext cx="7848600" cy="5181600"/>
          </a:xfrm>
          <a:prstGeom prst="rect">
            <a:avLst/>
          </a:prstGeom>
        </p:spPr>
        <p:txBody>
          <a:bodyPr vert="horz" lIns="91440" tIns="45720" rIns="91440" bIns="45720" rtlCol="0">
            <a:noAutofit/>
          </a:bodyPr>
          <a:lstStyle/>
          <a:p>
            <a:pPr marL="285750" indent="-285750" algn="just">
              <a:buFont typeface="Arial" pitchFamily="34" charset="0"/>
              <a:buChar char="•"/>
            </a:pPr>
            <a:r>
              <a:rPr lang="en-ZA" dirty="0" smtClean="0">
                <a:latin typeface="Verdana" pitchFamily="34" charset="0"/>
                <a:ea typeface="Verdana" pitchFamily="34" charset="0"/>
                <a:cs typeface="Verdana" pitchFamily="34" charset="0"/>
              </a:rPr>
              <a:t>There has been little research about LCIs in developing </a:t>
            </a:r>
            <a:r>
              <a:rPr lang="en-ZA" dirty="0">
                <a:latin typeface="Verdana" pitchFamily="34" charset="0"/>
                <a:ea typeface="Verdana" pitchFamily="34" charset="0"/>
                <a:cs typeface="Verdana" pitchFamily="34" charset="0"/>
              </a:rPr>
              <a:t>countries (</a:t>
            </a:r>
            <a:r>
              <a:rPr lang="en-ZA" dirty="0" smtClean="0">
                <a:latin typeface="Verdana" pitchFamily="34" charset="0"/>
                <a:ea typeface="Verdana" pitchFamily="34" charset="0"/>
                <a:cs typeface="Verdana" pitchFamily="34" charset="0"/>
              </a:rPr>
              <a:t>EMEs) because:</a:t>
            </a: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342900" indent="-342900" algn="just">
              <a:buFont typeface="+mj-lt"/>
              <a:buAutoNum type="arabicPeriod"/>
            </a:pPr>
            <a:r>
              <a:rPr lang="en-ZA" dirty="0" smtClean="0">
                <a:latin typeface="Verdana" pitchFamily="34" charset="0"/>
                <a:ea typeface="Verdana" pitchFamily="34" charset="0"/>
                <a:cs typeface="Verdana" pitchFamily="34" charset="0"/>
              </a:rPr>
              <a:t>EME </a:t>
            </a:r>
            <a:r>
              <a:rPr lang="en-ZA" dirty="0">
                <a:latin typeface="Verdana" pitchFamily="34" charset="0"/>
                <a:ea typeface="Verdana" pitchFamily="34" charset="0"/>
                <a:cs typeface="Verdana" pitchFamily="34" charset="0"/>
              </a:rPr>
              <a:t>data is usually limited in availability and high frequency data is sporadically </a:t>
            </a:r>
            <a:r>
              <a:rPr lang="en-ZA" dirty="0" smtClean="0">
                <a:latin typeface="Verdana" pitchFamily="34" charset="0"/>
                <a:ea typeface="Verdana" pitchFamily="34" charset="0"/>
                <a:cs typeface="Verdana" pitchFamily="34" charset="0"/>
              </a:rPr>
              <a:t>accessible. </a:t>
            </a:r>
            <a:endParaRPr lang="en-ZA" dirty="0">
              <a:latin typeface="Verdana" pitchFamily="34" charset="0"/>
              <a:ea typeface="Verdana" pitchFamily="34" charset="0"/>
              <a:cs typeface="Verdana" pitchFamily="34" charset="0"/>
            </a:endParaRPr>
          </a:p>
          <a:p>
            <a:pPr marL="342900" indent="-342900" algn="just">
              <a:buFont typeface="+mj-lt"/>
              <a:buAutoNum type="arabicPeriod"/>
            </a:pPr>
            <a:endParaRPr lang="en-ZA" dirty="0">
              <a:latin typeface="Verdana" pitchFamily="34" charset="0"/>
              <a:ea typeface="Verdana" pitchFamily="34" charset="0"/>
              <a:cs typeface="Verdana" pitchFamily="34" charset="0"/>
            </a:endParaRPr>
          </a:p>
          <a:p>
            <a:pPr marL="342900" indent="-342900" algn="just">
              <a:buFont typeface="+mj-lt"/>
              <a:buAutoNum type="arabicPeriod"/>
            </a:pPr>
            <a:r>
              <a:rPr lang="en-ZA" dirty="0">
                <a:latin typeface="Verdana" pitchFamily="34" charset="0"/>
                <a:ea typeface="Verdana" pitchFamily="34" charset="0"/>
                <a:cs typeface="Verdana" pitchFamily="34" charset="0"/>
              </a:rPr>
              <a:t>The business cycles in these countries are more dependent on weather conditions, due to the reliance on the primary </a:t>
            </a:r>
            <a:r>
              <a:rPr lang="en-ZA" dirty="0" smtClean="0">
                <a:latin typeface="Verdana" pitchFamily="34" charset="0"/>
                <a:ea typeface="Verdana" pitchFamily="34" charset="0"/>
                <a:cs typeface="Verdana" pitchFamily="34" charset="0"/>
              </a:rPr>
              <a:t>sector.</a:t>
            </a:r>
          </a:p>
          <a:p>
            <a:pPr marL="342900" indent="-342900" algn="just">
              <a:buFont typeface="+mj-lt"/>
              <a:buAutoNum type="arabicPeriod"/>
            </a:pPr>
            <a:endParaRPr lang="en-ZA" dirty="0" smtClean="0">
              <a:latin typeface="Verdana" pitchFamily="34" charset="0"/>
              <a:ea typeface="Verdana" pitchFamily="34" charset="0"/>
              <a:cs typeface="Verdana" pitchFamily="34" charset="0"/>
            </a:endParaRPr>
          </a:p>
          <a:p>
            <a:pPr marL="342900" indent="-342900" algn="just">
              <a:buFont typeface="+mj-lt"/>
              <a:buAutoNum type="arabicPeriod"/>
            </a:pPr>
            <a:r>
              <a:rPr lang="en-ZA" dirty="0" smtClean="0">
                <a:latin typeface="Verdana" pitchFamily="34" charset="0"/>
                <a:ea typeface="Verdana" pitchFamily="34" charset="0"/>
                <a:cs typeface="Verdana" pitchFamily="34" charset="0"/>
              </a:rPr>
              <a:t>EMEs </a:t>
            </a:r>
            <a:r>
              <a:rPr lang="en-ZA" dirty="0">
                <a:latin typeface="Verdana" pitchFamily="34" charset="0"/>
                <a:ea typeface="Verdana" pitchFamily="34" charset="0"/>
                <a:cs typeface="Verdana" pitchFamily="34" charset="0"/>
              </a:rPr>
              <a:t>are usually prone to sudden crises, which </a:t>
            </a:r>
            <a:r>
              <a:rPr lang="en-ZA" dirty="0" smtClean="0">
                <a:latin typeface="Verdana" pitchFamily="34" charset="0"/>
                <a:ea typeface="Verdana" pitchFamily="34" charset="0"/>
                <a:cs typeface="Verdana" pitchFamily="34" charset="0"/>
              </a:rPr>
              <a:t>makes </a:t>
            </a:r>
            <a:r>
              <a:rPr lang="en-ZA" dirty="0">
                <a:latin typeface="Verdana" pitchFamily="34" charset="0"/>
                <a:ea typeface="Verdana" pitchFamily="34" charset="0"/>
                <a:cs typeface="Verdana" pitchFamily="34" charset="0"/>
              </a:rPr>
              <a:t>it difficult to distinguish business cycles. </a:t>
            </a:r>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smtClean="0">
                <a:solidFill>
                  <a:schemeClr val="bg1"/>
                </a:solidFill>
                <a:latin typeface="Verdana" pitchFamily="34" charset="0"/>
                <a:ea typeface="Verdana" pitchFamily="34" charset="0"/>
                <a:cs typeface="Verdana" pitchFamily="34" charset="0"/>
              </a:rPr>
              <a:t>Introduction</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Tree>
    <p:extLst>
      <p:ext uri="{BB962C8B-B14F-4D97-AF65-F5344CB8AC3E}">
        <p14:creationId xmlns:p14="http://schemas.microsoft.com/office/powerpoint/2010/main" val="99670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Literature </a:t>
            </a:r>
            <a:r>
              <a:rPr lang="en-ZA" sz="2400" b="1" dirty="0" smtClean="0">
                <a:solidFill>
                  <a:schemeClr val="bg1"/>
                </a:solidFill>
                <a:latin typeface="Verdana" pitchFamily="34" charset="0"/>
                <a:ea typeface="Verdana" pitchFamily="34" charset="0"/>
                <a:cs typeface="Verdana" pitchFamily="34" charset="0"/>
              </a:rPr>
              <a:t>and Background</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838200" y="1371600"/>
            <a:ext cx="7772400" cy="3693319"/>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These indicators were first pioneered by Burns and Mitchell (1946) in the context of the US </a:t>
            </a:r>
            <a:r>
              <a:rPr lang="en-ZA" dirty="0" smtClean="0">
                <a:latin typeface="Verdana" pitchFamily="34" charset="0"/>
                <a:ea typeface="Verdana" pitchFamily="34" charset="0"/>
                <a:cs typeface="Verdana" pitchFamily="34" charset="0"/>
              </a:rPr>
              <a:t>economy.</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The </a:t>
            </a:r>
            <a:r>
              <a:rPr lang="en-ZA" dirty="0" smtClean="0">
                <a:latin typeface="Verdana" pitchFamily="34" charset="0"/>
                <a:ea typeface="Verdana" pitchFamily="34" charset="0"/>
                <a:cs typeface="Verdana" pitchFamily="34" charset="0"/>
              </a:rPr>
              <a:t>OECD </a:t>
            </a:r>
            <a:r>
              <a:rPr lang="en-ZA" dirty="0">
                <a:latin typeface="Verdana" pitchFamily="34" charset="0"/>
                <a:ea typeface="Verdana" pitchFamily="34" charset="0"/>
                <a:cs typeface="Verdana" pitchFamily="34" charset="0"/>
              </a:rPr>
              <a:t>publishes leading indicators on a monthly basis for its member countries since </a:t>
            </a:r>
            <a:r>
              <a:rPr lang="en-ZA" dirty="0" smtClean="0">
                <a:latin typeface="Verdana" pitchFamily="34" charset="0"/>
                <a:ea typeface="Verdana" pitchFamily="34" charset="0"/>
                <a:cs typeface="Verdana" pitchFamily="34" charset="0"/>
              </a:rPr>
              <a:t>1987. </a:t>
            </a:r>
          </a:p>
          <a:p>
            <a:pPr algn="just"/>
            <a:r>
              <a:rPr lang="en-ZA" dirty="0">
                <a:latin typeface="Verdana" pitchFamily="34" charset="0"/>
                <a:ea typeface="Verdana" pitchFamily="34" charset="0"/>
                <a:cs typeface="Verdana" pitchFamily="34" charset="0"/>
              </a:rPr>
              <a:t> </a:t>
            </a:r>
          </a:p>
          <a:p>
            <a:pPr marL="285750" indent="-285750" algn="just">
              <a:buFont typeface="Arial" pitchFamily="34" charset="0"/>
              <a:buChar char="•"/>
            </a:pPr>
            <a:r>
              <a:rPr lang="en-ZA" dirty="0">
                <a:latin typeface="Verdana" pitchFamily="34" charset="0"/>
                <a:ea typeface="Verdana" pitchFamily="34" charset="0"/>
                <a:cs typeface="Verdana" pitchFamily="34" charset="0"/>
              </a:rPr>
              <a:t>Moore and </a:t>
            </a:r>
            <a:r>
              <a:rPr lang="en-ZA" dirty="0" err="1">
                <a:latin typeface="Verdana" pitchFamily="34" charset="0"/>
                <a:ea typeface="Verdana" pitchFamily="34" charset="0"/>
                <a:cs typeface="Verdana" pitchFamily="34" charset="0"/>
              </a:rPr>
              <a:t>Shiskin</a:t>
            </a:r>
            <a:r>
              <a:rPr lang="en-ZA" dirty="0">
                <a:latin typeface="Verdana" pitchFamily="34" charset="0"/>
                <a:ea typeface="Verdana" pitchFamily="34" charset="0"/>
                <a:cs typeface="Verdana" pitchFamily="34" charset="0"/>
              </a:rPr>
              <a:t> (1967) developed a formal weighting system by scoring the variables using their economic significance, statistical adequacy and cyclical turning points</a:t>
            </a:r>
            <a:r>
              <a:rPr lang="en-ZA" dirty="0" smtClean="0">
                <a:latin typeface="Verdana" pitchFamily="34" charset="0"/>
                <a:ea typeface="Verdana" pitchFamily="34" charset="0"/>
                <a:cs typeface="Verdana" pitchFamily="34" charset="0"/>
              </a:rPr>
              <a:t>.</a:t>
            </a:r>
          </a:p>
          <a:p>
            <a:pPr marL="28575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algn="just"/>
            <a:r>
              <a:rPr lang="en-ZA" i="1" dirty="0" smtClean="0">
                <a:latin typeface="Verdana" pitchFamily="34" charset="0"/>
                <a:ea typeface="Verdana" pitchFamily="34" charset="0"/>
                <a:cs typeface="Verdana" pitchFamily="34" charset="0"/>
              </a:rPr>
              <a:t>Short-coming; weightings </a:t>
            </a:r>
            <a:r>
              <a:rPr lang="en-ZA" i="1" dirty="0">
                <a:latin typeface="Verdana" pitchFamily="34" charset="0"/>
                <a:ea typeface="Verdana" pitchFamily="34" charset="0"/>
                <a:cs typeface="Verdana" pitchFamily="34" charset="0"/>
              </a:rPr>
              <a:t>associated with them were based on a subjective economic analysis and not a scientific econometric model.</a:t>
            </a:r>
          </a:p>
        </p:txBody>
      </p:sp>
    </p:spTree>
    <p:extLst>
      <p:ext uri="{BB962C8B-B14F-4D97-AF65-F5344CB8AC3E}">
        <p14:creationId xmlns:p14="http://schemas.microsoft.com/office/powerpoint/2010/main" val="1856635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South African </a:t>
            </a:r>
            <a:r>
              <a:rPr lang="en-ZA" sz="2400" b="1" dirty="0" smtClean="0">
                <a:solidFill>
                  <a:schemeClr val="bg1"/>
                </a:solidFill>
                <a:latin typeface="Verdana" pitchFamily="34" charset="0"/>
                <a:ea typeface="Verdana" pitchFamily="34" charset="0"/>
                <a:cs typeface="Verdana" pitchFamily="34" charset="0"/>
              </a:rPr>
              <a:t>Overview</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1016000" y="1371600"/>
            <a:ext cx="7467600" cy="4524315"/>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In SA, the construction of the leading </a:t>
            </a:r>
            <a:r>
              <a:rPr lang="en-ZA" dirty="0" smtClean="0">
                <a:latin typeface="Verdana" pitchFamily="34" charset="0"/>
                <a:ea typeface="Verdana" pitchFamily="34" charset="0"/>
                <a:cs typeface="Verdana" pitchFamily="34" charset="0"/>
              </a:rPr>
              <a:t>indicator, </a:t>
            </a:r>
            <a:r>
              <a:rPr lang="en-ZA" dirty="0">
                <a:latin typeface="Verdana" pitchFamily="34" charset="0"/>
                <a:ea typeface="Verdana" pitchFamily="34" charset="0"/>
                <a:cs typeface="Verdana" pitchFamily="34" charset="0"/>
              </a:rPr>
              <a:t>is done on a monthly basis by </a:t>
            </a:r>
            <a:r>
              <a:rPr lang="en-ZA" dirty="0" smtClean="0">
                <a:latin typeface="Verdana" pitchFamily="34" charset="0"/>
                <a:ea typeface="Verdana" pitchFamily="34" charset="0"/>
                <a:cs typeface="Verdana" pitchFamily="34" charset="0"/>
              </a:rPr>
              <a:t>SARB. </a:t>
            </a:r>
            <a:r>
              <a:rPr lang="en-ZA" dirty="0">
                <a:latin typeface="Verdana" pitchFamily="34" charset="0"/>
                <a:ea typeface="Verdana" pitchFamily="34" charset="0"/>
                <a:cs typeface="Verdana" pitchFamily="34" charset="0"/>
              </a:rPr>
              <a:t>The SARB first constructed its LCI in 1983.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Factors such as the structural changes in the economy, new economic indicators or discontinuation of existing variables, led to frequent reassessment of the indicator. The components of the LCI were also evaluated according to their economic significance, statistical adequacy, historical reaction with the business cycle and the timeless nature of the data. </a:t>
            </a:r>
          </a:p>
          <a:p>
            <a:pPr algn="just"/>
            <a:r>
              <a:rPr lang="en-ZA" dirty="0">
                <a:latin typeface="Verdana" pitchFamily="34" charset="0"/>
                <a:ea typeface="Verdana" pitchFamily="34" charset="0"/>
                <a:cs typeface="Verdana" pitchFamily="34" charset="0"/>
              </a:rPr>
              <a:t> </a:t>
            </a:r>
          </a:p>
          <a:p>
            <a:pPr marL="285750" indent="-285750" algn="just">
              <a:buFont typeface="Arial" pitchFamily="34" charset="0"/>
              <a:buChar char="•"/>
            </a:pPr>
            <a:r>
              <a:rPr lang="en-ZA" dirty="0">
                <a:latin typeface="Verdana" pitchFamily="34" charset="0"/>
                <a:ea typeface="Verdana" pitchFamily="34" charset="0"/>
                <a:cs typeface="Verdana" pitchFamily="34" charset="0"/>
              </a:rPr>
              <a:t>The SARB does not only compile the leading indicator but, also the coincident and the lagging indicators. Both these leading indicators are used to predict the turning points of the reference indicator usually measured by GDP.</a:t>
            </a:r>
          </a:p>
        </p:txBody>
      </p:sp>
    </p:spTree>
    <p:extLst>
      <p:ext uri="{BB962C8B-B14F-4D97-AF65-F5344CB8AC3E}">
        <p14:creationId xmlns:p14="http://schemas.microsoft.com/office/powerpoint/2010/main" val="2373490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South African </a:t>
            </a:r>
            <a:r>
              <a:rPr lang="en-ZA" sz="2400" b="1" dirty="0" smtClean="0">
                <a:solidFill>
                  <a:schemeClr val="bg1"/>
                </a:solidFill>
                <a:latin typeface="Verdana" pitchFamily="34" charset="0"/>
                <a:ea typeface="Verdana" pitchFamily="34" charset="0"/>
                <a:cs typeface="Verdana" pitchFamily="34" charset="0"/>
              </a:rPr>
              <a:t>Overview</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328187336"/>
              </p:ext>
            </p:extLst>
          </p:nvPr>
        </p:nvGraphicFramePr>
        <p:xfrm>
          <a:off x="762000" y="1671932"/>
          <a:ext cx="8001000" cy="4748442"/>
        </p:xfrm>
        <a:graphic>
          <a:graphicData uri="http://schemas.openxmlformats.org/drawingml/2006/table">
            <a:tbl>
              <a:tblPr firstRow="1" firstCol="1" bandRow="1">
                <a:tableStyleId>{5C22544A-7EE6-4342-B048-85BDC9FD1C3A}</a:tableStyleId>
              </a:tblPr>
              <a:tblGrid>
                <a:gridCol w="4000500"/>
                <a:gridCol w="4000500"/>
              </a:tblGrid>
              <a:tr h="396401">
                <a:tc>
                  <a:txBody>
                    <a:bodyPr/>
                    <a:lstStyle/>
                    <a:p>
                      <a:pPr marR="247650" algn="just">
                        <a:lnSpc>
                          <a:spcPct val="150000"/>
                        </a:lnSpc>
                        <a:spcAft>
                          <a:spcPts val="0"/>
                        </a:spcAft>
                      </a:pPr>
                      <a:r>
                        <a:rPr lang="en-ZA" sz="1100" dirty="0">
                          <a:effectLst/>
                          <a:latin typeface="Verdana" pitchFamily="34" charset="0"/>
                          <a:ea typeface="Verdana" pitchFamily="34" charset="0"/>
                          <a:cs typeface="Verdana" pitchFamily="34" charset="0"/>
                        </a:rPr>
                        <a:t>Variables</a:t>
                      </a:r>
                      <a:endParaRPr lang="en-ZA" sz="1200" dirty="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Indicators</a:t>
                      </a:r>
                      <a:endParaRPr lang="en-ZA" sz="1200">
                        <a:effectLst/>
                        <a:latin typeface="Verdana" pitchFamily="34" charset="0"/>
                        <a:ea typeface="Verdana" pitchFamily="34" charset="0"/>
                        <a:cs typeface="Verdana" pitchFamily="34" charset="0"/>
                      </a:endParaRPr>
                    </a:p>
                  </a:txBody>
                  <a:tcPr marL="68580" marR="68580" marT="0" marB="0" anchor="ctr"/>
                </a:tc>
              </a:tr>
              <a:tr h="511066">
                <a:tc rowSpan="3">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BER</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Average hours worked per factory worker in manufacturing (half weight)</a:t>
                      </a:r>
                      <a:endParaRPr lang="en-ZA" sz="1200">
                        <a:effectLst/>
                        <a:latin typeface="Verdana" pitchFamily="34" charset="0"/>
                        <a:ea typeface="Verdana" pitchFamily="34" charset="0"/>
                        <a:cs typeface="Verdana" pitchFamily="34" charset="0"/>
                      </a:endParaRPr>
                    </a:p>
                  </a:txBody>
                  <a:tcPr marL="68580" marR="68580" marT="0" marB="0" anchor="ctr"/>
                </a:tc>
              </a:tr>
              <a:tr h="243329">
                <a:tc vMerge="1">
                  <a:txBody>
                    <a:bodyPr/>
                    <a:lstStyle/>
                    <a:p>
                      <a:endParaRPr lang="en-ZA"/>
                    </a:p>
                  </a:txBody>
                  <a:tcP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Business Confidence Index</a:t>
                      </a:r>
                      <a:endParaRPr lang="en-ZA" sz="1200">
                        <a:effectLst/>
                        <a:latin typeface="Verdana" pitchFamily="34" charset="0"/>
                        <a:ea typeface="Verdana" pitchFamily="34" charset="0"/>
                        <a:cs typeface="Verdana" pitchFamily="34" charset="0"/>
                      </a:endParaRPr>
                    </a:p>
                  </a:txBody>
                  <a:tcPr marL="68580" marR="68580" marT="0" marB="0" anchor="ctr"/>
                </a:tc>
              </a:tr>
              <a:tr h="243329">
                <a:tc vMerge="1">
                  <a:txBody>
                    <a:bodyPr/>
                    <a:lstStyle/>
                    <a:p>
                      <a:endParaRPr lang="en-ZA"/>
                    </a:p>
                  </a:txBody>
                  <a:tcP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Volume of orders in manufacturing (half weight)</a:t>
                      </a:r>
                      <a:endParaRPr lang="en-ZA" sz="1200">
                        <a:effectLst/>
                        <a:latin typeface="Verdana" pitchFamily="34" charset="0"/>
                        <a:ea typeface="Verdana" pitchFamily="34" charset="0"/>
                        <a:cs typeface="Verdana" pitchFamily="34" charset="0"/>
                      </a:endParaRPr>
                    </a:p>
                  </a:txBody>
                  <a:tcPr marL="68580" marR="68580" marT="0" marB="0" anchor="ctr"/>
                </a:tc>
              </a:tr>
              <a:tr h="511066">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Commodity Price Index</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dirty="0">
                          <a:effectLst/>
                          <a:latin typeface="Verdana" pitchFamily="34" charset="0"/>
                          <a:ea typeface="Verdana" pitchFamily="34" charset="0"/>
                          <a:cs typeface="Verdana" pitchFamily="34" charset="0"/>
                        </a:rPr>
                        <a:t>Of South Africa’s main export commodities (US dollar based)</a:t>
                      </a:r>
                      <a:endParaRPr lang="en-ZA" sz="1200" dirty="0">
                        <a:effectLst/>
                        <a:latin typeface="Verdana" pitchFamily="34" charset="0"/>
                        <a:ea typeface="Verdana" pitchFamily="34" charset="0"/>
                        <a:cs typeface="Verdana" pitchFamily="34" charset="0"/>
                      </a:endParaRPr>
                    </a:p>
                  </a:txBody>
                  <a:tcPr marL="68580" marR="68580" marT="0" marB="0" anchor="ctr"/>
                </a:tc>
              </a:tr>
              <a:tr h="511066">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Composite Leading Business Cycle Indicator</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South Africa’s major trading-partner countries (percentage change over 12 months)</a:t>
                      </a:r>
                      <a:endParaRPr lang="en-ZA" sz="1200">
                        <a:effectLst/>
                        <a:latin typeface="Verdana" pitchFamily="34" charset="0"/>
                        <a:ea typeface="Verdana" pitchFamily="34" charset="0"/>
                        <a:cs typeface="Verdana" pitchFamily="34" charset="0"/>
                      </a:endParaRPr>
                    </a:p>
                  </a:txBody>
                  <a:tcPr marL="68580" marR="68580" marT="0" marB="0" anchor="ctr"/>
                </a:tc>
              </a:tr>
              <a:tr h="257036">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Gross Operating Surplus</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As a percentage of gross domestic product</a:t>
                      </a:r>
                      <a:endParaRPr lang="en-ZA" sz="1200">
                        <a:effectLst/>
                        <a:latin typeface="Verdana" pitchFamily="34" charset="0"/>
                        <a:ea typeface="Verdana" pitchFamily="34" charset="0"/>
                        <a:cs typeface="Verdana" pitchFamily="34" charset="0"/>
                      </a:endParaRPr>
                    </a:p>
                  </a:txBody>
                  <a:tcPr marL="68580" marR="68580" marT="0" marB="0" anchor="ctr"/>
                </a:tc>
              </a:tr>
              <a:tr h="271223">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Index of Prices</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Prices of all classes of shares traded on the JSE</a:t>
                      </a:r>
                      <a:endParaRPr lang="en-ZA" sz="1200">
                        <a:effectLst/>
                        <a:latin typeface="Verdana" pitchFamily="34" charset="0"/>
                        <a:ea typeface="Verdana" pitchFamily="34" charset="0"/>
                        <a:cs typeface="Verdana" pitchFamily="34" charset="0"/>
                      </a:endParaRPr>
                    </a:p>
                  </a:txBody>
                  <a:tcPr marL="68580" marR="68580" marT="0" marB="0" anchor="ctr"/>
                </a:tc>
              </a:tr>
              <a:tr h="511066">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Interest Rate Spread</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10-year government bonds minus 91-day Treasury bills</a:t>
                      </a:r>
                      <a:endParaRPr lang="en-ZA" sz="1200">
                        <a:effectLst/>
                        <a:latin typeface="Verdana" pitchFamily="34" charset="0"/>
                        <a:ea typeface="Verdana" pitchFamily="34" charset="0"/>
                        <a:cs typeface="Verdana" pitchFamily="34" charset="0"/>
                      </a:endParaRPr>
                    </a:p>
                  </a:txBody>
                  <a:tcPr marL="68580" marR="68580" marT="0" marB="0" anchor="ctr"/>
                </a:tc>
              </a:tr>
              <a:tr h="511066">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Job Advertisements</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dirty="0">
                          <a:effectLst/>
                          <a:latin typeface="Verdana" pitchFamily="34" charset="0"/>
                          <a:ea typeface="Verdana" pitchFamily="34" charset="0"/>
                          <a:cs typeface="Verdana" pitchFamily="34" charset="0"/>
                        </a:rPr>
                        <a:t>As appearing in the Sunday Times newspaper (percentage change over 12 months)</a:t>
                      </a:r>
                      <a:endParaRPr lang="en-ZA" sz="1200" dirty="0">
                        <a:effectLst/>
                        <a:latin typeface="Verdana" pitchFamily="34" charset="0"/>
                        <a:ea typeface="Verdana" pitchFamily="34" charset="0"/>
                        <a:cs typeface="Verdana" pitchFamily="34" charset="0"/>
                      </a:endParaRPr>
                    </a:p>
                  </a:txBody>
                  <a:tcPr marL="68580" marR="68580" marT="0" marB="0" anchor="ctr"/>
                </a:tc>
              </a:tr>
              <a:tr h="243683">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Number of Building Plans Approved</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Flats, townhouses &amp; houses larger than 80m²</a:t>
                      </a:r>
                      <a:endParaRPr lang="en-ZA" sz="1200">
                        <a:effectLst/>
                        <a:latin typeface="Verdana" pitchFamily="34" charset="0"/>
                        <a:ea typeface="Verdana" pitchFamily="34" charset="0"/>
                        <a:cs typeface="Verdana" pitchFamily="34" charset="0"/>
                      </a:endParaRPr>
                    </a:p>
                  </a:txBody>
                  <a:tcPr marL="68580" marR="68580" marT="0" marB="0" anchor="ctr"/>
                </a:tc>
              </a:tr>
              <a:tr h="257036">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Number of New Passenger Vehicles Sold</a:t>
                      </a:r>
                      <a:endParaRPr lang="en-ZA" sz="120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a:effectLst/>
                          <a:latin typeface="Verdana" pitchFamily="34" charset="0"/>
                          <a:ea typeface="Verdana" pitchFamily="34" charset="0"/>
                          <a:cs typeface="Verdana" pitchFamily="34" charset="0"/>
                        </a:rPr>
                        <a:t>Percentage change over 12 months</a:t>
                      </a:r>
                      <a:endParaRPr lang="en-ZA" sz="1200">
                        <a:effectLst/>
                        <a:latin typeface="Verdana" pitchFamily="34" charset="0"/>
                        <a:ea typeface="Verdana" pitchFamily="34" charset="0"/>
                        <a:cs typeface="Verdana" pitchFamily="34" charset="0"/>
                      </a:endParaRPr>
                    </a:p>
                  </a:txBody>
                  <a:tcPr marL="68580" marR="68580" marT="0" marB="0" anchor="ctr"/>
                </a:tc>
              </a:tr>
              <a:tr h="257036">
                <a:tc>
                  <a:txBody>
                    <a:bodyPr/>
                    <a:lstStyle/>
                    <a:p>
                      <a:pPr marR="247650" algn="just">
                        <a:lnSpc>
                          <a:spcPct val="150000"/>
                        </a:lnSpc>
                        <a:spcAft>
                          <a:spcPts val="0"/>
                        </a:spcAft>
                      </a:pPr>
                      <a:r>
                        <a:rPr lang="en-ZA" sz="1100" dirty="0">
                          <a:effectLst/>
                          <a:latin typeface="Verdana" pitchFamily="34" charset="0"/>
                          <a:ea typeface="Verdana" pitchFamily="34" charset="0"/>
                          <a:cs typeface="Verdana" pitchFamily="34" charset="0"/>
                        </a:rPr>
                        <a:t>Real M1</a:t>
                      </a:r>
                      <a:endParaRPr lang="en-ZA" sz="1200" dirty="0">
                        <a:effectLst/>
                        <a:latin typeface="Verdana" pitchFamily="34" charset="0"/>
                        <a:ea typeface="Verdana" pitchFamily="34" charset="0"/>
                        <a:cs typeface="Verdana" pitchFamily="34" charset="0"/>
                      </a:endParaRPr>
                    </a:p>
                  </a:txBody>
                  <a:tcPr marL="68580" marR="68580" marT="0" marB="0" anchor="ctr"/>
                </a:tc>
                <a:tc>
                  <a:txBody>
                    <a:bodyPr/>
                    <a:lstStyle/>
                    <a:p>
                      <a:pPr marR="247650" algn="just">
                        <a:lnSpc>
                          <a:spcPct val="150000"/>
                        </a:lnSpc>
                        <a:spcAft>
                          <a:spcPts val="0"/>
                        </a:spcAft>
                      </a:pPr>
                      <a:r>
                        <a:rPr lang="en-ZA" sz="1100" dirty="0">
                          <a:effectLst/>
                          <a:latin typeface="Verdana" pitchFamily="34" charset="0"/>
                          <a:ea typeface="Verdana" pitchFamily="34" charset="0"/>
                          <a:cs typeface="Verdana" pitchFamily="34" charset="0"/>
                        </a:rPr>
                        <a:t>Six-month smoothed growth rate</a:t>
                      </a:r>
                      <a:endParaRPr lang="en-ZA" sz="1200" dirty="0">
                        <a:effectLst/>
                        <a:latin typeface="Verdana" pitchFamily="34" charset="0"/>
                        <a:ea typeface="Verdana" pitchFamily="34" charset="0"/>
                        <a:cs typeface="Verdana" pitchFamily="34" charset="0"/>
                      </a:endParaRPr>
                    </a:p>
                  </a:txBody>
                  <a:tcPr marL="68580" marR="68580" marT="0" marB="0" anchor="ctr"/>
                </a:tc>
              </a:tr>
            </a:tbl>
          </a:graphicData>
        </a:graphic>
      </p:graphicFrame>
      <p:sp>
        <p:nvSpPr>
          <p:cNvPr id="3" name="Rectangle 2"/>
          <p:cNvSpPr/>
          <p:nvPr/>
        </p:nvSpPr>
        <p:spPr>
          <a:xfrm>
            <a:off x="965137" y="1295400"/>
            <a:ext cx="3098925" cy="369332"/>
          </a:xfrm>
          <a:prstGeom prst="rect">
            <a:avLst/>
          </a:prstGeom>
        </p:spPr>
        <p:txBody>
          <a:bodyPr wrap="none">
            <a:spAutoFit/>
          </a:bodyPr>
          <a:lstStyle/>
          <a:p>
            <a:r>
              <a:rPr lang="en-ZA" b="1" dirty="0">
                <a:latin typeface="Verdana" pitchFamily="34" charset="0"/>
                <a:ea typeface="Verdana" pitchFamily="34" charset="0"/>
                <a:cs typeface="Verdana" pitchFamily="34" charset="0"/>
              </a:rPr>
              <a:t>SARB LCI Components</a:t>
            </a:r>
          </a:p>
        </p:txBody>
      </p:sp>
      <p:sp>
        <p:nvSpPr>
          <p:cNvPr id="7" name="Rectangle 6"/>
          <p:cNvSpPr/>
          <p:nvPr/>
        </p:nvSpPr>
        <p:spPr>
          <a:xfrm>
            <a:off x="0" y="6396335"/>
            <a:ext cx="5486400" cy="461665"/>
          </a:xfrm>
          <a:prstGeom prst="rect">
            <a:avLst/>
          </a:prstGeom>
        </p:spPr>
        <p:txBody>
          <a:bodyPr wrap="square">
            <a:spAutoFit/>
          </a:bodyPr>
          <a:lstStyle/>
          <a:p>
            <a:r>
              <a:rPr lang="en-ZA" sz="1200" dirty="0">
                <a:latin typeface="Verdana" pitchFamily="34" charset="0"/>
                <a:ea typeface="Verdana" pitchFamily="34" charset="0"/>
                <a:cs typeface="Verdana" pitchFamily="34" charset="0"/>
              </a:rPr>
              <a:t>Source: SARB, 2013</a:t>
            </a:r>
          </a:p>
          <a:p>
            <a:r>
              <a:rPr lang="en-ZA" sz="1200" dirty="0">
                <a:latin typeface="Verdana" pitchFamily="34" charset="0"/>
                <a:ea typeface="Verdana" pitchFamily="34" charset="0"/>
                <a:cs typeface="Verdana" pitchFamily="34" charset="0"/>
              </a:rPr>
              <a:t>Note: Half weights are allocated to opinion-based surveys.</a:t>
            </a:r>
          </a:p>
        </p:txBody>
      </p:sp>
    </p:spTree>
    <p:extLst>
      <p:ext uri="{BB962C8B-B14F-4D97-AF65-F5344CB8AC3E}">
        <p14:creationId xmlns:p14="http://schemas.microsoft.com/office/powerpoint/2010/main" val="1157627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South African </a:t>
            </a:r>
            <a:r>
              <a:rPr lang="en-ZA" sz="2400" b="1" dirty="0" smtClean="0">
                <a:solidFill>
                  <a:schemeClr val="bg1"/>
                </a:solidFill>
                <a:latin typeface="Verdana" pitchFamily="34" charset="0"/>
                <a:ea typeface="Verdana" pitchFamily="34" charset="0"/>
                <a:cs typeface="Verdana" pitchFamily="34" charset="0"/>
              </a:rPr>
              <a:t>Overview</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2"/>
          <p:cNvSpPr>
            <a:spLocks noChangeArrowheads="1"/>
          </p:cNvSpPr>
          <p:nvPr/>
        </p:nvSpPr>
        <p:spPr bwMode="auto">
          <a:xfrm>
            <a:off x="990600" y="1339334"/>
            <a:ext cx="58721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GDP and LCI, South Africa, 2001Q1-2013Q1</a:t>
            </a:r>
          </a:p>
        </p:txBody>
      </p:sp>
      <p:graphicFrame>
        <p:nvGraphicFramePr>
          <p:cNvPr id="7" name="Chart 6"/>
          <p:cNvGraphicFramePr/>
          <p:nvPr>
            <p:extLst>
              <p:ext uri="{D42A27DB-BD31-4B8C-83A1-F6EECF244321}">
                <p14:modId xmlns:p14="http://schemas.microsoft.com/office/powerpoint/2010/main" val="1068971979"/>
              </p:ext>
            </p:extLst>
          </p:nvPr>
        </p:nvGraphicFramePr>
        <p:xfrm>
          <a:off x="990600" y="1600200"/>
          <a:ext cx="7315200" cy="2786062"/>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p:cNvSpPr>
            <a:spLocks noChangeArrowheads="1"/>
          </p:cNvSpPr>
          <p:nvPr/>
        </p:nvSpPr>
        <p:spPr bwMode="auto">
          <a:xfrm>
            <a:off x="0" y="6581001"/>
            <a:ext cx="2745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ZA"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Source: Quantec Research, 2013</a:t>
            </a:r>
          </a:p>
        </p:txBody>
      </p:sp>
      <p:sp>
        <p:nvSpPr>
          <p:cNvPr id="8" name="Rectangle 7"/>
          <p:cNvSpPr/>
          <p:nvPr/>
        </p:nvSpPr>
        <p:spPr>
          <a:xfrm>
            <a:off x="304800" y="4518898"/>
            <a:ext cx="7924800" cy="1815882"/>
          </a:xfrm>
          <a:prstGeom prst="rect">
            <a:avLst/>
          </a:prstGeom>
        </p:spPr>
        <p:txBody>
          <a:bodyPr wrap="square">
            <a:spAutoFit/>
          </a:bodyPr>
          <a:lstStyle/>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The </a:t>
            </a:r>
            <a:r>
              <a:rPr lang="en-ZA" sz="1600" dirty="0">
                <a:latin typeface="Verdana" pitchFamily="34" charset="0"/>
                <a:ea typeface="Verdana" pitchFamily="34" charset="0"/>
                <a:cs typeface="Verdana" pitchFamily="34" charset="0"/>
              </a:rPr>
              <a:t>GDP of the country tracked the trend of the LCI over the review period with the LCI leading the turning points. </a:t>
            </a: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sz="1600"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sz="1600" dirty="0" smtClean="0">
                <a:latin typeface="Verdana" pitchFamily="34" charset="0"/>
                <a:ea typeface="Verdana" pitchFamily="34" charset="0"/>
                <a:cs typeface="Verdana" pitchFamily="34" charset="0"/>
              </a:rPr>
              <a:t>The LCI </a:t>
            </a:r>
            <a:r>
              <a:rPr lang="en-ZA" sz="1600" dirty="0">
                <a:latin typeface="Verdana" pitchFamily="34" charset="0"/>
                <a:ea typeface="Verdana" pitchFamily="34" charset="0"/>
                <a:cs typeface="Verdana" pitchFamily="34" charset="0"/>
              </a:rPr>
              <a:t>reached recession in 2008 before the GDP following in 2009 and the recovery thereafter. The LCI also lead the decline in the last quarter of 2010 as world economic uncertainty looms, especially in the </a:t>
            </a:r>
            <a:r>
              <a:rPr lang="en-ZA" sz="1600" dirty="0" smtClean="0">
                <a:latin typeface="Verdana" pitchFamily="34" charset="0"/>
                <a:ea typeface="Verdana" pitchFamily="34" charset="0"/>
                <a:cs typeface="Verdana" pitchFamily="34" charset="0"/>
              </a:rPr>
              <a:t>Euro area.</a:t>
            </a:r>
            <a:endParaRPr lang="en-ZA" sz="1600" dirty="0">
              <a:latin typeface="Verdana" pitchFamily="34" charset="0"/>
              <a:ea typeface="Verdana" pitchFamily="34" charset="0"/>
              <a:cs typeface="Verdana" pitchFamily="34" charset="0"/>
            </a:endParaRPr>
          </a:p>
        </p:txBody>
      </p:sp>
      <p:pic>
        <p:nvPicPr>
          <p:cNvPr id="1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191668"/>
            <a:ext cx="312420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946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Rectangle 2"/>
          <p:cNvSpPr>
            <a:spLocks noGrp="1" noChangeArrowheads="1"/>
          </p:cNvSpPr>
          <p:nvPr>
            <p:ph type="title"/>
          </p:nvPr>
        </p:nvSpPr>
        <p:spPr>
          <a:xfrm>
            <a:off x="990600" y="838200"/>
            <a:ext cx="7848600" cy="533400"/>
          </a:xfrm>
        </p:spPr>
        <p:txBody>
          <a:bodyPr>
            <a:normAutofit/>
          </a:bodyPr>
          <a:lstStyle/>
          <a:p>
            <a:r>
              <a:rPr lang="en-ZA" sz="2400" b="1" dirty="0">
                <a:solidFill>
                  <a:schemeClr val="bg1"/>
                </a:solidFill>
                <a:latin typeface="Verdana" pitchFamily="34" charset="0"/>
                <a:ea typeface="Verdana" pitchFamily="34" charset="0"/>
                <a:cs typeface="Verdana" pitchFamily="34" charset="0"/>
              </a:rPr>
              <a:t>Gauteng Province’s Economic </a:t>
            </a:r>
            <a:r>
              <a:rPr lang="en-ZA" sz="2400" b="1" dirty="0" smtClean="0">
                <a:solidFill>
                  <a:schemeClr val="bg1"/>
                </a:solidFill>
                <a:latin typeface="Verdana" pitchFamily="34" charset="0"/>
                <a:ea typeface="Verdana" pitchFamily="34" charset="0"/>
                <a:cs typeface="Verdana" pitchFamily="34" charset="0"/>
              </a:rPr>
              <a:t>Performance</a:t>
            </a:r>
            <a:endParaRPr lang="en-ZA" sz="2400" b="1" dirty="0">
              <a:solidFill>
                <a:schemeClr val="bg1"/>
              </a:solidFill>
              <a:latin typeface="Verdana" pitchFamily="34" charset="0"/>
              <a:ea typeface="Verdana" pitchFamily="34" charset="0"/>
              <a:cs typeface="Verdana" pitchFamily="34" charset="0"/>
            </a:endParaRPr>
          </a:p>
        </p:txBody>
      </p:sp>
      <p:pic>
        <p:nvPicPr>
          <p:cNvPr id="6" name="Picture 5" descr="GPG_Provincial Treasury_LOGO.jpg"/>
          <p:cNvPicPr>
            <a:picLocks noChangeAspect="1"/>
          </p:cNvPicPr>
          <p:nvPr/>
        </p:nvPicPr>
        <p:blipFill>
          <a:blip r:embed="rId2" cstate="print"/>
          <a:stretch>
            <a:fillRect/>
          </a:stretch>
        </p:blipFill>
        <p:spPr>
          <a:xfrm>
            <a:off x="0" y="-2684"/>
            <a:ext cx="2514600" cy="764684"/>
          </a:xfrm>
          <a:prstGeom prst="rect">
            <a:avLst/>
          </a:prstGeom>
        </p:spPr>
      </p:pic>
      <p:sp>
        <p:nvSpPr>
          <p:cNvPr id="2" name="Rectangle 1"/>
          <p:cNvSpPr/>
          <p:nvPr/>
        </p:nvSpPr>
        <p:spPr>
          <a:xfrm>
            <a:off x="457200" y="1308100"/>
            <a:ext cx="8382000" cy="5355312"/>
          </a:xfrm>
          <a:prstGeom prst="rect">
            <a:avLst/>
          </a:prstGeom>
        </p:spPr>
        <p:txBody>
          <a:bodyPr wrap="square">
            <a:spAutoFit/>
          </a:bodyPr>
          <a:lstStyle/>
          <a:p>
            <a:pPr marL="285750" indent="-285750" algn="just">
              <a:buFont typeface="Arial" pitchFamily="34" charset="0"/>
              <a:buChar char="•"/>
            </a:pPr>
            <a:r>
              <a:rPr lang="en-ZA" dirty="0">
                <a:latin typeface="Verdana" pitchFamily="34" charset="0"/>
                <a:ea typeface="Verdana" pitchFamily="34" charset="0"/>
                <a:cs typeface="Verdana" pitchFamily="34" charset="0"/>
              </a:rPr>
              <a:t>Gauteng accounts for the highest contribution to the national economy of approximately 35.9 percent of the country’s GDP, followed by KwaZulu-Natal at 16.4 percent and Western Cape at 14.8 percent.</a:t>
            </a:r>
          </a:p>
          <a:p>
            <a:pPr marL="285750" indent="-285750" algn="just">
              <a:buFont typeface="Arial" pitchFamily="34" charset="0"/>
              <a:buChar char="•"/>
            </a:pP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r>
              <a:rPr lang="en-ZA" dirty="0" smtClean="0">
                <a:latin typeface="Verdana" pitchFamily="34" charset="0"/>
                <a:ea typeface="Verdana" pitchFamily="34" charset="0"/>
                <a:cs typeface="Verdana" pitchFamily="34" charset="0"/>
              </a:rPr>
              <a:t>According </a:t>
            </a:r>
            <a:r>
              <a:rPr lang="en-ZA" dirty="0">
                <a:latin typeface="Verdana" pitchFamily="34" charset="0"/>
                <a:ea typeface="Verdana" pitchFamily="34" charset="0"/>
                <a:cs typeface="Verdana" pitchFamily="34" charset="0"/>
              </a:rPr>
              <a:t>to Economist.co.za, the Provincial Economic Barometers are instruments used to measure economic activity levels for the various provinces and consist of a set of sub-indexes that measure the performance of the province as well as individual economic sub-sectors.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Amongst others, the indexes include the growth, trade, and economic stress index. The growth index is compiled through the consolidation of the performance of all the individual economic sector indexes. </a:t>
            </a:r>
            <a:endParaRPr lang="en-ZA" dirty="0" smtClean="0">
              <a:latin typeface="Verdana" pitchFamily="34" charset="0"/>
              <a:ea typeface="Verdana" pitchFamily="34" charset="0"/>
              <a:cs typeface="Verdana" pitchFamily="34" charset="0"/>
            </a:endParaRP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a:p>
            <a:pPr marL="285750" indent="-285750" algn="just">
              <a:buFont typeface="Arial" pitchFamily="34" charset="0"/>
              <a:buChar char="•"/>
            </a:pPr>
            <a:r>
              <a:rPr lang="en-ZA" dirty="0">
                <a:latin typeface="Verdana" pitchFamily="34" charset="0"/>
                <a:ea typeface="Verdana" pitchFamily="34" charset="0"/>
                <a:cs typeface="Verdana" pitchFamily="34" charset="0"/>
              </a:rPr>
              <a:t>The trade index uses information from the wholesale and retail trade as well as tourism and entertainment. </a:t>
            </a:r>
          </a:p>
          <a:p>
            <a:pPr marL="285750" indent="-285750" algn="just">
              <a:buFont typeface="Arial" pitchFamily="34" charset="0"/>
              <a:buChar char="•"/>
            </a:pPr>
            <a:endParaRPr lang="en-ZA"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68499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5140</TotalTime>
  <Words>2837</Words>
  <Application>Microsoft Office PowerPoint</Application>
  <PresentationFormat>On-screen Show (4:3)</PresentationFormat>
  <Paragraphs>595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Gauteng Leading Composite Indicator by MW Hempson, DT Makhubela &amp; GV Nölting</vt:lpstr>
      <vt:lpstr>Contents</vt:lpstr>
      <vt:lpstr>Introduction</vt:lpstr>
      <vt:lpstr>Introduction</vt:lpstr>
      <vt:lpstr>Literature and Background</vt:lpstr>
      <vt:lpstr>South African Overview</vt:lpstr>
      <vt:lpstr>South African Overview</vt:lpstr>
      <vt:lpstr>South African Overview</vt:lpstr>
      <vt:lpstr>Gauteng Province’s Economic Performance</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Data and Methodology</vt:lpstr>
      <vt:lpstr>Statistical Problems and Future Research</vt:lpstr>
      <vt:lpstr>Statistical Problems and Future Research</vt:lpstr>
      <vt:lpstr>Statistical Problems and Future Research</vt:lpstr>
      <vt:lpstr>Conclusion</vt:lpstr>
      <vt:lpstr>Conclusion</vt:lpstr>
      <vt:lpstr>End</vt:lpstr>
      <vt:lpstr>Additional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Sebusi, Tumi</dc:creator>
  <cp:lastModifiedBy>Kobe, Kgatedi</cp:lastModifiedBy>
  <cp:revision>500</cp:revision>
  <dcterms:created xsi:type="dcterms:W3CDTF">2006-08-16T00:00:00Z</dcterms:created>
  <dcterms:modified xsi:type="dcterms:W3CDTF">2013-11-28T11:16:34Z</dcterms:modified>
</cp:coreProperties>
</file>