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68" r:id="rId2"/>
  </p:sldMasterIdLst>
  <p:notesMasterIdLst>
    <p:notesMasterId r:id="rId38"/>
  </p:notesMasterIdLst>
  <p:handoutMasterIdLst>
    <p:handoutMasterId r:id="rId39"/>
  </p:handoutMasterIdLst>
  <p:sldIdLst>
    <p:sldId id="345" r:id="rId3"/>
    <p:sldId id="293" r:id="rId4"/>
    <p:sldId id="539" r:id="rId5"/>
    <p:sldId id="540" r:id="rId6"/>
    <p:sldId id="546" r:id="rId7"/>
    <p:sldId id="470" r:id="rId8"/>
    <p:sldId id="478" r:id="rId9"/>
    <p:sldId id="479" r:id="rId10"/>
    <p:sldId id="513" r:id="rId11"/>
    <p:sldId id="347" r:id="rId12"/>
    <p:sldId id="423" r:id="rId13"/>
    <p:sldId id="477" r:id="rId14"/>
    <p:sldId id="480" r:id="rId15"/>
    <p:sldId id="509" r:id="rId16"/>
    <p:sldId id="490" r:id="rId17"/>
    <p:sldId id="486" r:id="rId18"/>
    <p:sldId id="544" r:id="rId19"/>
    <p:sldId id="542" r:id="rId20"/>
    <p:sldId id="501" r:id="rId21"/>
    <p:sldId id="504" r:id="rId22"/>
    <p:sldId id="533" r:id="rId23"/>
    <p:sldId id="507" r:id="rId24"/>
    <p:sldId id="348" r:id="rId25"/>
    <p:sldId id="391" r:id="rId26"/>
    <p:sldId id="502" r:id="rId27"/>
    <p:sldId id="444" r:id="rId28"/>
    <p:sldId id="352" r:id="rId29"/>
    <p:sldId id="445" r:id="rId30"/>
    <p:sldId id="376" r:id="rId31"/>
    <p:sldId id="422" r:id="rId32"/>
    <p:sldId id="537" r:id="rId33"/>
    <p:sldId id="517" r:id="rId34"/>
    <p:sldId id="545" r:id="rId35"/>
    <p:sldId id="538" r:id="rId36"/>
    <p:sldId id="508" r:id="rId37"/>
  </p:sldIdLst>
  <p:sldSz cx="9144000" cy="6858000" type="screen4x3"/>
  <p:notesSz cx="68834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33CC33"/>
    <a:srgbClr val="FF6600"/>
    <a:srgbClr val="CC6600"/>
    <a:srgbClr val="CC0099"/>
    <a:srgbClr val="336600"/>
    <a:srgbClr val="666699"/>
    <a:srgbClr val="0066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076" autoAdjust="0"/>
  </p:normalViewPr>
  <p:slideViewPr>
    <p:cSldViewPr>
      <p:cViewPr>
        <p:scale>
          <a:sx n="70" d="100"/>
          <a:sy n="70" d="100"/>
        </p:scale>
        <p:origin x="-924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8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140" y="-108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E:\ReX1%20Pg%209-11.xls" TargetMode="External"/><Relationship Id="rId1" Type="http://schemas.openxmlformats.org/officeDocument/2006/relationships/image" Target="../media/image9.jpeg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UT%20Presentation\EDUCATION%20STATISTICS%20201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UT%20Presentation\EDUCATION%20STATISTICS%20201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UT%20Presentation\EDUCATION%20STATISTICS%202010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UT%20Presentation\EDUCATION%20STATISTICS%202010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82128022\Local%20Settings\Temporary%20Internet%20Files\Content.Outlook\F2V706TO\ReX365.xls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Documents%20and%20Settings\54171229\My%20Documents\ReX29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X2%20Pg%2013%20Gini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X2%20Pg%2014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X2%20Pg%2015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X248%20Pg%2015%20electric%20connection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E:\ReX1%20Pg%209-11.xls" TargetMode="External"/><Relationship Id="rId1" Type="http://schemas.openxmlformats.org/officeDocument/2006/relationships/image" Target="../media/image9.jpeg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eX36.xls%20hdi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82664030\Desktop\Sector%20Info\GDP\GDP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Documents%20and%20Settings\54171229\My%20Documents\ReX30.xls" TargetMode="External"/><Relationship Id="rId1" Type="http://schemas.openxmlformats.org/officeDocument/2006/relationships/image" Target="../media/image9.jpeg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Documents%20and%20Settings\54171229\My%20Documents\ReX30.xls" TargetMode="External"/><Relationship Id="rId1" Type="http://schemas.openxmlformats.org/officeDocument/2006/relationships/image" Target="../media/image9.jpeg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nd%20Quarter%20QLFS\Actual%202nd%20Quarter%20Report\2nd%20Quarter%202010%20-%20QLFS%20Employment%20by%20Sector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Documents%20and%20Settings\54171229\My%20Documents\ReX48.xls" TargetMode="External"/><Relationship Id="rId1" Type="http://schemas.openxmlformats.org/officeDocument/2006/relationships/image" Target="../media/image10.jpe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54171229\My%20Documents\ReX48.xls" TargetMode="External"/><Relationship Id="rId1" Type="http://schemas.openxmlformats.org/officeDocument/2006/relationships/image" Target="../media/image10.jpeg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54171229\Desktop\IJ%20Moses\Meeting%20with%20MEC_12Aug2010\ReX50.xlsx" TargetMode="External"/><Relationship Id="rId1" Type="http://schemas.openxmlformats.org/officeDocument/2006/relationships/image" Target="../media/image10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1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100" b="1" i="0" strike="noStrike" dirty="0">
                <a:solidFill>
                  <a:srgbClr val="000000"/>
                </a:solidFill>
                <a:latin typeface="VERDANA"/>
              </a:rPr>
              <a:t>Population Pyramid, </a:t>
            </a:r>
            <a:r>
              <a:rPr lang="en-ZA" sz="1100" b="1" i="0" strike="noStrike" dirty="0" smtClean="0">
                <a:solidFill>
                  <a:srgbClr val="000000"/>
                </a:solidFill>
                <a:latin typeface="VERDANA"/>
              </a:rPr>
              <a:t>FS</a:t>
            </a:r>
          </a:p>
          <a:p>
            <a:pPr>
              <a:defRPr lang="en-US" sz="11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100" b="1" i="0" strike="noStrike" dirty="0" smtClean="0">
                <a:solidFill>
                  <a:srgbClr val="000000"/>
                </a:solidFill>
                <a:latin typeface="VERDANA"/>
              </a:rPr>
              <a:t>1996</a:t>
            </a:r>
            <a:endParaRPr lang="en-ZA" sz="1100" b="1" i="0" strike="noStrike" dirty="0">
              <a:solidFill>
                <a:srgbClr val="000000"/>
              </a:solidFill>
              <a:latin typeface="VERDANA"/>
            </a:endParaRPr>
          </a:p>
        </c:rich>
      </c:tx>
      <c:layout>
        <c:manualLayout>
          <c:xMode val="edge"/>
          <c:yMode val="edge"/>
          <c:x val="0.32953466286799854"/>
          <c:y val="1.974612129760246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86609686609747E-2"/>
          <c:y val="0.15655853314527599"/>
          <c:w val="0.84805318138651453"/>
          <c:h val="0.739069111424544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DP04_Pyramid_1996_T_data!$J$2</c:f>
              <c:strCache>
                <c:ptCount val="1"/>
              </c:strCache>
            </c:strRef>
          </c:tx>
          <c:spPr>
            <a:solidFill>
              <a:srgbClr val="400080"/>
            </a:solidFill>
            <a:ln w="25400">
              <a:noFill/>
            </a:ln>
          </c:spPr>
          <c:invertIfNegative val="0"/>
          <c:cat>
            <c:strRef>
              <c:f>DP04_Pyramid_1996_T_data!$A$20:$Q$20</c:f>
              <c:strCache>
                <c:ptCount val="16"/>
                <c:pt idx="0">
                  <c:v>00-04</c:v>
                </c:pt>
                <c:pt idx="1">
                  <c:v>05-09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DP04_Pyramid_1996_T_data!$A$21:$Q$21</c:f>
              <c:numCache>
                <c:formatCode>General</c:formatCode>
                <c:ptCount val="17"/>
                <c:pt idx="0">
                  <c:v>-149723.20000000001</c:v>
                </c:pt>
                <c:pt idx="1">
                  <c:v>-151247</c:v>
                </c:pt>
                <c:pt idx="2">
                  <c:v>-148363.69999999998</c:v>
                </c:pt>
                <c:pt idx="3">
                  <c:v>-132594.9</c:v>
                </c:pt>
                <c:pt idx="4">
                  <c:v>-124766.2</c:v>
                </c:pt>
                <c:pt idx="5">
                  <c:v>-110195.6</c:v>
                </c:pt>
                <c:pt idx="6">
                  <c:v>-107371.6</c:v>
                </c:pt>
                <c:pt idx="7">
                  <c:v>-95492.1</c:v>
                </c:pt>
                <c:pt idx="8">
                  <c:v>-78246.5</c:v>
                </c:pt>
                <c:pt idx="9">
                  <c:v>-62583.000000000007</c:v>
                </c:pt>
                <c:pt idx="10">
                  <c:v>-47249.100000000006</c:v>
                </c:pt>
                <c:pt idx="11">
                  <c:v>-36061.9</c:v>
                </c:pt>
                <c:pt idx="12">
                  <c:v>-27129.7</c:v>
                </c:pt>
                <c:pt idx="13">
                  <c:v>-18927.900000000001</c:v>
                </c:pt>
                <c:pt idx="14">
                  <c:v>-12984.2</c:v>
                </c:pt>
                <c:pt idx="15">
                  <c:v>-15687.200000000004</c:v>
                </c:pt>
              </c:numCache>
            </c:numRef>
          </c:val>
        </c:ser>
        <c:ser>
          <c:idx val="1"/>
          <c:order val="1"/>
          <c:spPr>
            <a:solidFill>
              <a:srgbClr val="400080"/>
            </a:solidFill>
            <a:ln w="25400">
              <a:noFill/>
            </a:ln>
          </c:spPr>
          <c:invertIfNegative val="0"/>
          <c:cat>
            <c:strRef>
              <c:f>DP04_Pyramid_1996_T_data!$A$20:$Q$20</c:f>
              <c:strCache>
                <c:ptCount val="16"/>
                <c:pt idx="0">
                  <c:v>00-04</c:v>
                </c:pt>
                <c:pt idx="1">
                  <c:v>05-09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DP04_Pyramid_1996_T_data!$A$22:$Q$22</c:f>
              <c:numCache>
                <c:formatCode>General</c:formatCode>
                <c:ptCount val="17"/>
                <c:pt idx="0">
                  <c:v>143139.70000000001</c:v>
                </c:pt>
                <c:pt idx="1">
                  <c:v>146378.4</c:v>
                </c:pt>
                <c:pt idx="2">
                  <c:v>143082</c:v>
                </c:pt>
                <c:pt idx="3">
                  <c:v>131830.29999999999</c:v>
                </c:pt>
                <c:pt idx="4">
                  <c:v>125683.20000000001</c:v>
                </c:pt>
                <c:pt idx="5">
                  <c:v>119212.00000000001</c:v>
                </c:pt>
                <c:pt idx="6">
                  <c:v>107270.39999999999</c:v>
                </c:pt>
                <c:pt idx="7">
                  <c:v>90192.200000000012</c:v>
                </c:pt>
                <c:pt idx="8">
                  <c:v>76387.999999999971</c:v>
                </c:pt>
                <c:pt idx="9">
                  <c:v>61169.4</c:v>
                </c:pt>
                <c:pt idx="10">
                  <c:v>47994.999999999993</c:v>
                </c:pt>
                <c:pt idx="11">
                  <c:v>39901.9</c:v>
                </c:pt>
                <c:pt idx="12">
                  <c:v>34764.799999999996</c:v>
                </c:pt>
                <c:pt idx="13">
                  <c:v>25549.4</c:v>
                </c:pt>
                <c:pt idx="14">
                  <c:v>19368.8</c:v>
                </c:pt>
                <c:pt idx="15">
                  <c:v>28985.599999999911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overlap val="100"/>
        <c:axId val="94739072"/>
        <c:axId val="94740864"/>
      </c:barChart>
      <c:catAx>
        <c:axId val="9473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810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FF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474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40864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#,##0;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47390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60683760683760679"/>
          <c:y val="0.33709449929478436"/>
          <c:w val="5.6980056980057174E-3"/>
          <c:h val="1.410437235543019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lang="en-US"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/>
              <a:t>Gross Enrolment Ratio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7352777777777865"/>
          <c:y val="0.18842592592592591"/>
          <c:w val="0.69591666666666652"/>
          <c:h val="0.48981554389034804"/>
        </c:manualLayout>
      </c:layout>
      <c:lineChart>
        <c:grouping val="standard"/>
        <c:varyColors val="0"/>
        <c:ser>
          <c:idx val="0"/>
          <c:order val="0"/>
          <c:tx>
            <c:strRef>
              <c:f>GER!$A$4</c:f>
              <c:strCache>
                <c:ptCount val="1"/>
                <c:pt idx="0">
                  <c:v>Free State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GER!$B$3:$F$3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GER!$B$4:$F$4</c:f>
              <c:numCache>
                <c:formatCode>General</c:formatCode>
                <c:ptCount val="5"/>
                <c:pt idx="0">
                  <c:v>90</c:v>
                </c:pt>
                <c:pt idx="1">
                  <c:v>88</c:v>
                </c:pt>
                <c:pt idx="2">
                  <c:v>90</c:v>
                </c:pt>
                <c:pt idx="3">
                  <c:v>89</c:v>
                </c:pt>
                <c:pt idx="4">
                  <c:v>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GER!$A$5</c:f>
              <c:strCache>
                <c:ptCount val="1"/>
                <c:pt idx="0">
                  <c:v>South Africa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numRef>
              <c:f>GER!$B$3:$F$3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GER!$B$5:$F$5</c:f>
              <c:numCache>
                <c:formatCode>General</c:formatCode>
                <c:ptCount val="5"/>
                <c:pt idx="0">
                  <c:v>98</c:v>
                </c:pt>
                <c:pt idx="1">
                  <c:v>97</c:v>
                </c:pt>
                <c:pt idx="2">
                  <c:v>98</c:v>
                </c:pt>
                <c:pt idx="3">
                  <c:v>98</c:v>
                </c:pt>
                <c:pt idx="4">
                  <c:v>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10080"/>
        <c:axId val="94110848"/>
      </c:lineChart>
      <c:catAx>
        <c:axId val="9411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110848"/>
        <c:crosses val="autoZero"/>
        <c:auto val="1"/>
        <c:lblAlgn val="ctr"/>
        <c:lblOffset val="100"/>
        <c:noMultiLvlLbl val="0"/>
      </c:catAx>
      <c:valAx>
        <c:axId val="941108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Ratio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1100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/>
              <a:t>Matric Endorsement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7352777777777865"/>
          <c:y val="0.18842592592592591"/>
          <c:w val="0.69591666666666652"/>
          <c:h val="0.4620377661125693"/>
        </c:manualLayout>
      </c:layout>
      <c:lineChart>
        <c:grouping val="standard"/>
        <c:varyColors val="0"/>
        <c:ser>
          <c:idx val="0"/>
          <c:order val="0"/>
          <c:tx>
            <c:strRef>
              <c:f>'Matric Endorsement'!$A$4</c:f>
              <c:strCache>
                <c:ptCount val="1"/>
                <c:pt idx="0">
                  <c:v>Free State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'Matric Endorsement'!$B$3:$G$3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'Matric Endorsement'!$B$4:$G$4</c:f>
              <c:numCache>
                <c:formatCode>0.0%</c:formatCode>
                <c:ptCount val="6"/>
                <c:pt idx="0">
                  <c:v>0.222</c:v>
                </c:pt>
                <c:pt idx="1">
                  <c:v>0.21900000000000031</c:v>
                </c:pt>
                <c:pt idx="2">
                  <c:v>0.19700000000000001</c:v>
                </c:pt>
                <c:pt idx="3">
                  <c:v>0.18900000000000031</c:v>
                </c:pt>
                <c:pt idx="4">
                  <c:v>0.20700000000000021</c:v>
                </c:pt>
                <c:pt idx="5" formatCode="0.00%">
                  <c:v>0.20200000000000001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'Matric Endorsement'!$A$5</c:f>
              <c:strCache>
                <c:ptCount val="1"/>
                <c:pt idx="0">
                  <c:v>South Africa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numRef>
              <c:f>'Matric Endorsement'!$B$3:$G$3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'Matric Endorsement'!$B$5:$G$5</c:f>
              <c:numCache>
                <c:formatCode>0%</c:formatCode>
                <c:ptCount val="6"/>
                <c:pt idx="0" formatCode="0.00%">
                  <c:v>0.18200000000000024</c:v>
                </c:pt>
                <c:pt idx="1">
                  <c:v>0.17</c:v>
                </c:pt>
                <c:pt idx="2" formatCode="0.00%">
                  <c:v>0.16300000000000001</c:v>
                </c:pt>
                <c:pt idx="3" formatCode="0.00%">
                  <c:v>0.15100000000000027</c:v>
                </c:pt>
                <c:pt idx="4" formatCode="0.00%">
                  <c:v>0.20200000000000001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29152"/>
        <c:axId val="94135424"/>
      </c:lineChart>
      <c:catAx>
        <c:axId val="9412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135424"/>
        <c:crosses val="autoZero"/>
        <c:auto val="1"/>
        <c:lblAlgn val="ctr"/>
        <c:lblOffset val="100"/>
        <c:noMultiLvlLbl val="0"/>
      </c:catAx>
      <c:valAx>
        <c:axId val="941354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Percentage</a:t>
                </a:r>
              </a:p>
            </c:rich>
          </c:tx>
          <c:overlay val="0"/>
        </c:title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1291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/>
              <a:t>Learner Numbers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'Learner numbers FS &amp; SA'!$A$4</c:f>
              <c:strCache>
                <c:ptCount val="1"/>
                <c:pt idx="0">
                  <c:v>Free State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'Learner numbers FS &amp; SA'!$B$3:$G$3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'Learner numbers FS &amp; SA'!$B$4:$G$4</c:f>
              <c:numCache>
                <c:formatCode>#,##0</c:formatCode>
                <c:ptCount val="6"/>
                <c:pt idx="0">
                  <c:v>690490</c:v>
                </c:pt>
                <c:pt idx="1">
                  <c:v>668924</c:v>
                </c:pt>
                <c:pt idx="2">
                  <c:v>686346</c:v>
                </c:pt>
                <c:pt idx="3">
                  <c:v>680777</c:v>
                </c:pt>
                <c:pt idx="4">
                  <c:v>670588</c:v>
                </c:pt>
                <c:pt idx="5">
                  <c:v>656754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392128"/>
        <c:axId val="95394048"/>
      </c:lineChart>
      <c:lineChart>
        <c:grouping val="standard"/>
        <c:varyColors val="0"/>
        <c:ser>
          <c:idx val="1"/>
          <c:order val="1"/>
          <c:tx>
            <c:strRef>
              <c:f>'Learner numbers FS &amp; SA'!$A$5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cat>
            <c:numRef>
              <c:f>'Learner numbers FS &amp; SA'!$B$3:$G$3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'Learner numbers FS &amp; SA'!$B$5:$G$5</c:f>
              <c:numCache>
                <c:formatCode>#,##0</c:formatCode>
                <c:ptCount val="6"/>
                <c:pt idx="0">
                  <c:v>12176391</c:v>
                </c:pt>
                <c:pt idx="1">
                  <c:v>12197726</c:v>
                </c:pt>
                <c:pt idx="2">
                  <c:v>12302236</c:v>
                </c:pt>
                <c:pt idx="3">
                  <c:v>12410501</c:v>
                </c:pt>
                <c:pt idx="4">
                  <c:v>12239363</c:v>
                </c:pt>
                <c:pt idx="5">
                  <c:v>12214845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77152"/>
        <c:axId val="94175616"/>
      </c:lineChart>
      <c:catAx>
        <c:axId val="9539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5394048"/>
        <c:crosses val="autoZero"/>
        <c:auto val="1"/>
        <c:lblAlgn val="ctr"/>
        <c:lblOffset val="100"/>
        <c:noMultiLvlLbl val="0"/>
      </c:catAx>
      <c:valAx>
        <c:axId val="953940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Learner numbers </a:t>
                </a:r>
              </a:p>
            </c:rich>
          </c:tx>
          <c:overlay val="0"/>
        </c:title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5392128"/>
        <c:crosses val="autoZero"/>
        <c:crossBetween val="between"/>
      </c:valAx>
      <c:valAx>
        <c:axId val="9417561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177152"/>
        <c:crosses val="max"/>
        <c:crossBetween val="between"/>
      </c:valAx>
      <c:catAx>
        <c:axId val="94177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17561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/>
              <a:t>Matric Passes</a:t>
            </a:r>
          </a:p>
        </c:rich>
      </c:tx>
      <c:layout>
        <c:manualLayout>
          <c:xMode val="edge"/>
          <c:yMode val="edge"/>
          <c:x val="0.4085693350831146"/>
          <c:y val="4.6296296296296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479855643044648"/>
          <c:y val="0.18842592592592591"/>
          <c:w val="0.73464588801400044"/>
          <c:h val="0.46203776611256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'Matric passrates'!$A$4</c:f>
              <c:strCache>
                <c:ptCount val="1"/>
                <c:pt idx="0">
                  <c:v>Free State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numRef>
              <c:f>'Matric passrates'!$B$3:$G$3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'Matric passrates'!$B$4:$G$4</c:f>
              <c:numCache>
                <c:formatCode>General</c:formatCode>
                <c:ptCount val="6"/>
                <c:pt idx="0">
                  <c:v>76.8</c:v>
                </c:pt>
                <c:pt idx="1">
                  <c:v>77.8</c:v>
                </c:pt>
                <c:pt idx="2">
                  <c:v>72.2</c:v>
                </c:pt>
                <c:pt idx="3">
                  <c:v>70.599999999999994</c:v>
                </c:pt>
                <c:pt idx="4">
                  <c:v>71.8</c:v>
                </c:pt>
                <c:pt idx="5" formatCode="0.0">
                  <c:v>69.400000000000006</c:v>
                </c:pt>
              </c:numCache>
            </c:numRef>
          </c:val>
        </c:ser>
        <c:ser>
          <c:idx val="1"/>
          <c:order val="1"/>
          <c:tx>
            <c:strRef>
              <c:f>'Matric passrates'!$A$5</c:f>
              <c:strCache>
                <c:ptCount val="1"/>
                <c:pt idx="0">
                  <c:v>South Africa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numRef>
              <c:f>'Matric passrates'!$B$3:$G$3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'Matric passrates'!$B$5:$G$5</c:f>
              <c:numCache>
                <c:formatCode>General</c:formatCode>
                <c:ptCount val="6"/>
                <c:pt idx="0">
                  <c:v>70.7</c:v>
                </c:pt>
                <c:pt idx="1">
                  <c:v>68.3</c:v>
                </c:pt>
                <c:pt idx="2">
                  <c:v>66.599999999999994</c:v>
                </c:pt>
                <c:pt idx="3">
                  <c:v>65.2</c:v>
                </c:pt>
                <c:pt idx="4">
                  <c:v>62.5</c:v>
                </c:pt>
                <c:pt idx="5" formatCode="0.0">
                  <c:v>60.7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216192"/>
        <c:axId val="94217728"/>
      </c:barChart>
      <c:catAx>
        <c:axId val="9421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217728"/>
        <c:crosses val="autoZero"/>
        <c:auto val="1"/>
        <c:lblAlgn val="ctr"/>
        <c:lblOffset val="100"/>
        <c:noMultiLvlLbl val="0"/>
      </c:catAx>
      <c:valAx>
        <c:axId val="942177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Percentage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216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 dirty="0" smtClean="0"/>
              <a:t>Poverty rates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Sheet1!$D$40</c:f>
              <c:strCache>
                <c:ptCount val="1"/>
                <c:pt idx="0">
                  <c:v>South Africa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Sheet1!$C$41:$C$53</c:f>
              <c:strCache>
                <c:ptCount val="13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</c:strCache>
            </c:strRef>
          </c:cat>
          <c:val>
            <c:numRef>
              <c:f>Sheet1!$D$41:$D$53</c:f>
              <c:numCache>
                <c:formatCode>0.0%</c:formatCode>
                <c:ptCount val="13"/>
                <c:pt idx="0">
                  <c:v>0.40930069786369044</c:v>
                </c:pt>
                <c:pt idx="1">
                  <c:v>0.43093043780065854</c:v>
                </c:pt>
                <c:pt idx="2">
                  <c:v>0.45381557026724312</c:v>
                </c:pt>
                <c:pt idx="3">
                  <c:v>0.46690951736893282</c:v>
                </c:pt>
                <c:pt idx="4">
                  <c:v>0.46454092507527667</c:v>
                </c:pt>
                <c:pt idx="5">
                  <c:v>0.47720770508053667</c:v>
                </c:pt>
                <c:pt idx="6">
                  <c:v>0.4792587821024335</c:v>
                </c:pt>
                <c:pt idx="7">
                  <c:v>0.47170803211188556</c:v>
                </c:pt>
                <c:pt idx="8">
                  <c:v>0.47548076297770908</c:v>
                </c:pt>
                <c:pt idx="9">
                  <c:v>0.46612359190502045</c:v>
                </c:pt>
                <c:pt idx="10">
                  <c:v>0.43724891355885087</c:v>
                </c:pt>
                <c:pt idx="11">
                  <c:v>0.42168504760978098</c:v>
                </c:pt>
                <c:pt idx="12">
                  <c:v>0.40667517714621182</c:v>
                </c:pt>
              </c:numCache>
            </c:numRef>
          </c:val>
        </c:ser>
        <c:ser>
          <c:idx val="1"/>
          <c:order val="1"/>
          <c:tx>
            <c:strRef>
              <c:f>Sheet1!$E$40</c:f>
              <c:strCache>
                <c:ptCount val="1"/>
                <c:pt idx="0">
                  <c:v>Free State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Sheet1!$C$41:$C$53</c:f>
              <c:strCache>
                <c:ptCount val="13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</c:strCache>
            </c:strRef>
          </c:cat>
          <c:val>
            <c:numRef>
              <c:f>Sheet1!$E$41:$E$53</c:f>
              <c:numCache>
                <c:formatCode>0.0%</c:formatCode>
                <c:ptCount val="13"/>
                <c:pt idx="0">
                  <c:v>0.40734978859716131</c:v>
                </c:pt>
                <c:pt idx="1">
                  <c:v>0.44296477630079673</c:v>
                </c:pt>
                <c:pt idx="2">
                  <c:v>0.49202028432069694</c:v>
                </c:pt>
                <c:pt idx="3">
                  <c:v>0.50225189031860662</c:v>
                </c:pt>
                <c:pt idx="4">
                  <c:v>0.5035191947348574</c:v>
                </c:pt>
                <c:pt idx="5">
                  <c:v>0.51532437163263856</c:v>
                </c:pt>
                <c:pt idx="6">
                  <c:v>0.50837133653567368</c:v>
                </c:pt>
                <c:pt idx="7">
                  <c:v>0.50265256507926193</c:v>
                </c:pt>
                <c:pt idx="8">
                  <c:v>0.50121261199288158</c:v>
                </c:pt>
                <c:pt idx="9">
                  <c:v>0.48794193567103689</c:v>
                </c:pt>
                <c:pt idx="10">
                  <c:v>0.45978799039467155</c:v>
                </c:pt>
                <c:pt idx="11">
                  <c:v>0.44221666597538067</c:v>
                </c:pt>
                <c:pt idx="12">
                  <c:v>0.42522587353481112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264704"/>
        <c:axId val="94291072"/>
        <c:axId val="0"/>
      </c:bar3DChart>
      <c:catAx>
        <c:axId val="942647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4291072"/>
        <c:crosses val="autoZero"/>
        <c:auto val="1"/>
        <c:lblAlgn val="ctr"/>
        <c:lblOffset val="100"/>
        <c:noMultiLvlLbl val="0"/>
      </c:catAx>
      <c:valAx>
        <c:axId val="942910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sz="800"/>
                </a:pPr>
                <a:r>
                  <a:rPr lang="en-US" sz="800"/>
                  <a:t>%</a:t>
                </a:r>
              </a:p>
            </c:rich>
          </c:tx>
          <c:overlay val="0"/>
        </c:title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lang="en-US" sz="800"/>
            </a:pPr>
            <a:endParaRPr lang="en-US"/>
          </a:p>
        </c:txPr>
        <c:crossAx val="942647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 sz="1050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i="1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/>
            </a:pPr>
            <a:r>
              <a:rPr lang="en-US" sz="2000"/>
              <a:t>Household Income per annum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ReX!$H$2</c:f>
              <c:strCache>
                <c:ptCount val="1"/>
                <c:pt idx="0">
                  <c:v>National Total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multiLvlStrRef>
              <c:f>ReX!$F$3:$G$17</c:f>
              <c:multiLvlStrCache>
                <c:ptCount val="8"/>
                <c:lvl>
                  <c:pt idx="0">
                    <c:v>Black</c:v>
                  </c:pt>
                  <c:pt idx="1">
                    <c:v>White</c:v>
                  </c:pt>
                  <c:pt idx="2">
                    <c:v>Coloured</c:v>
                  </c:pt>
                  <c:pt idx="3">
                    <c:v>Asian</c:v>
                  </c:pt>
                  <c:pt idx="4">
                    <c:v>Black</c:v>
                  </c:pt>
                  <c:pt idx="5">
                    <c:v>White</c:v>
                  </c:pt>
                  <c:pt idx="6">
                    <c:v>Coloured</c:v>
                  </c:pt>
                  <c:pt idx="7">
                    <c:v>Asian</c:v>
                  </c:pt>
                </c:lvl>
                <c:lvl>
                  <c:pt idx="0">
                    <c:v>1996</c:v>
                  </c:pt>
                  <c:pt idx="4">
                    <c:v>2008</c:v>
                  </c:pt>
                </c:lvl>
              </c:multiLvlStrCache>
            </c:multiLvlStrRef>
          </c:cat>
          <c:val>
            <c:numRef>
              <c:f>ReX!$H$3:$H$17</c:f>
              <c:numCache>
                <c:formatCode>#,##0</c:formatCode>
                <c:ptCount val="8"/>
                <c:pt idx="0">
                  <c:v>27669.191127186095</c:v>
                </c:pt>
                <c:pt idx="1">
                  <c:v>128123.6857323764</c:v>
                </c:pt>
                <c:pt idx="2">
                  <c:v>44138.377107257234</c:v>
                </c:pt>
                <c:pt idx="3">
                  <c:v>86008.380892313304</c:v>
                </c:pt>
                <c:pt idx="4">
                  <c:v>73590.359232937219</c:v>
                </c:pt>
                <c:pt idx="5">
                  <c:v>367065.47370792192</c:v>
                </c:pt>
                <c:pt idx="6">
                  <c:v>118040.08477755204</c:v>
                </c:pt>
                <c:pt idx="7">
                  <c:v>206738.91585468815</c:v>
                </c:pt>
              </c:numCache>
            </c:numRef>
          </c:val>
        </c:ser>
        <c:ser>
          <c:idx val="1"/>
          <c:order val="1"/>
          <c:tx>
            <c:strRef>
              <c:f>ReX!$I$2</c:f>
              <c:strCache>
                <c:ptCount val="1"/>
                <c:pt idx="0">
                  <c:v>Free State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multiLvlStrRef>
              <c:f>ReX!$F$3:$G$17</c:f>
              <c:multiLvlStrCache>
                <c:ptCount val="8"/>
                <c:lvl>
                  <c:pt idx="0">
                    <c:v>Black</c:v>
                  </c:pt>
                  <c:pt idx="1">
                    <c:v>White</c:v>
                  </c:pt>
                  <c:pt idx="2">
                    <c:v>Coloured</c:v>
                  </c:pt>
                  <c:pt idx="3">
                    <c:v>Asian</c:v>
                  </c:pt>
                  <c:pt idx="4">
                    <c:v>Black</c:v>
                  </c:pt>
                  <c:pt idx="5">
                    <c:v>White</c:v>
                  </c:pt>
                  <c:pt idx="6">
                    <c:v>Coloured</c:v>
                  </c:pt>
                  <c:pt idx="7">
                    <c:v>Asian</c:v>
                  </c:pt>
                </c:lvl>
                <c:lvl>
                  <c:pt idx="0">
                    <c:v>1996</c:v>
                  </c:pt>
                  <c:pt idx="4">
                    <c:v>2008</c:v>
                  </c:pt>
                </c:lvl>
              </c:multiLvlStrCache>
            </c:multiLvlStrRef>
          </c:cat>
          <c:val>
            <c:numRef>
              <c:f>ReX!$I$3:$I$17</c:f>
              <c:numCache>
                <c:formatCode>#,##0</c:formatCode>
                <c:ptCount val="8"/>
                <c:pt idx="0">
                  <c:v>24451.942611974424</c:v>
                </c:pt>
                <c:pt idx="1">
                  <c:v>100988.73904262585</c:v>
                </c:pt>
                <c:pt idx="2">
                  <c:v>29811.754331035296</c:v>
                </c:pt>
                <c:pt idx="3">
                  <c:v>98116.20759048489</c:v>
                </c:pt>
                <c:pt idx="4">
                  <c:v>65803.023233119937</c:v>
                </c:pt>
                <c:pt idx="5">
                  <c:v>328518.18183846533</c:v>
                </c:pt>
                <c:pt idx="6">
                  <c:v>76046.263450650105</c:v>
                </c:pt>
                <c:pt idx="7">
                  <c:v>148647.58852302388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6321408"/>
        <c:axId val="106322944"/>
      </c:barChart>
      <c:catAx>
        <c:axId val="106321408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6322944"/>
        <c:crosses val="autoZero"/>
        <c:auto val="1"/>
        <c:lblAlgn val="ctr"/>
        <c:lblOffset val="100"/>
        <c:noMultiLvlLbl val="0"/>
      </c:catAx>
      <c:valAx>
        <c:axId val="1063229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6321408"/>
        <c:crosses val="autoZero"/>
        <c:crossBetween val="between"/>
        <c:dispUnits>
          <c:builtInUnit val="thousands"/>
          <c:dispUnitsLbl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</c:dispUnitsLbl>
        </c:dispUnits>
      </c:valAx>
    </c:plotArea>
    <c:legend>
      <c:legendPos val="b"/>
      <c:layout>
        <c:manualLayout>
          <c:xMode val="edge"/>
          <c:yMode val="edge"/>
          <c:x val="0.39586451582932702"/>
          <c:y val="0.91242104733478491"/>
          <c:w val="0.27021787099621397"/>
          <c:h val="4.5288332857887623E-2"/>
        </c:manualLayout>
      </c:layout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ZA"/>
            </a:pPr>
            <a:r>
              <a:rPr lang="en-ZA"/>
              <a:t>Gini Coefficient 1996 &amp; 2008</a:t>
            </a:r>
          </a:p>
          <a:p>
            <a:pPr>
              <a:defRPr lang="en-ZA"/>
            </a:pPr>
            <a:endParaRPr lang="en-ZA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Gini96!$C$3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Gini96!$B$4:$B$13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Gini96!$C$4:$C$13</c:f>
              <c:numCache>
                <c:formatCode>#,##0.00</c:formatCode>
                <c:ptCount val="10"/>
                <c:pt idx="0">
                  <c:v>0.62291833075798619</c:v>
                </c:pt>
                <c:pt idx="1">
                  <c:v>0.56139251923448763</c:v>
                </c:pt>
                <c:pt idx="2">
                  <c:v>0.61477571805450892</c:v>
                </c:pt>
                <c:pt idx="3">
                  <c:v>0.58905197079250726</c:v>
                </c:pt>
                <c:pt idx="4">
                  <c:v>0.59246575252973477</c:v>
                </c:pt>
                <c:pt idx="5">
                  <c:v>0.61968954298708512</c:v>
                </c:pt>
                <c:pt idx="6">
                  <c:v>0.58209308773054036</c:v>
                </c:pt>
                <c:pt idx="7">
                  <c:v>0.60223315511901077</c:v>
                </c:pt>
                <c:pt idx="8">
                  <c:v>0.60541671677438735</c:v>
                </c:pt>
                <c:pt idx="9">
                  <c:v>0.60788866623068338</c:v>
                </c:pt>
              </c:numCache>
            </c:numRef>
          </c:val>
        </c:ser>
        <c:ser>
          <c:idx val="1"/>
          <c:order val="1"/>
          <c:tx>
            <c:strRef>
              <c:f>Gini96!$D$3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Gini96!$B$4:$B$13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Gini96!$D$4:$D$13</c:f>
              <c:numCache>
                <c:formatCode>#,##0.00</c:formatCode>
                <c:ptCount val="10"/>
                <c:pt idx="0">
                  <c:v>0.66307555610801128</c:v>
                </c:pt>
                <c:pt idx="1">
                  <c:v>0.60571696514493156</c:v>
                </c:pt>
                <c:pt idx="2">
                  <c:v>0.65932820944439541</c:v>
                </c:pt>
                <c:pt idx="3">
                  <c:v>0.65979953321798779</c:v>
                </c:pt>
                <c:pt idx="4">
                  <c:v>0.66024301780187766</c:v>
                </c:pt>
                <c:pt idx="5">
                  <c:v>0.66973982520593234</c:v>
                </c:pt>
                <c:pt idx="6">
                  <c:v>0.64712000958245075</c:v>
                </c:pt>
                <c:pt idx="7">
                  <c:v>0.64449061732825208</c:v>
                </c:pt>
                <c:pt idx="8">
                  <c:v>0.66050039001279715</c:v>
                </c:pt>
                <c:pt idx="9">
                  <c:v>0.65375001683026546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363904"/>
        <c:axId val="107561728"/>
      </c:barChart>
      <c:catAx>
        <c:axId val="10636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07561728"/>
        <c:crosses val="autoZero"/>
        <c:auto val="1"/>
        <c:lblAlgn val="ctr"/>
        <c:lblOffset val="100"/>
        <c:noMultiLvlLbl val="0"/>
      </c:catAx>
      <c:valAx>
        <c:axId val="107561728"/>
        <c:scaling>
          <c:orientation val="minMax"/>
        </c:scaling>
        <c:delete val="0"/>
        <c:axPos val="l"/>
        <c:majorGridlines/>
        <c:title>
          <c:overlay val="0"/>
          <c:txPr>
            <a:bodyPr/>
            <a:lstStyle/>
            <a:p>
              <a:pPr>
                <a:defRPr lang="en-ZA"/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063639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ZA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/>
            </a:pPr>
            <a:r>
              <a:rPr lang="en-ZA" sz="1400"/>
              <a:t>Households</a:t>
            </a:r>
            <a:r>
              <a:rPr lang="en-ZA" sz="1400" baseline="0"/>
              <a:t> by Type of Toilet, 2008</a:t>
            </a:r>
          </a:p>
          <a:p>
            <a:pPr>
              <a:defRPr lang="en-US" sz="1400"/>
            </a:pPr>
            <a:endParaRPr lang="en-ZA" sz="14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InfraToilet08!$C$18</c:f>
              <c:strCache>
                <c:ptCount val="1"/>
                <c:pt idx="0">
                  <c:v>Flush Toilet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InfraToilet08!$B$19:$B$28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InfraToilet08!$C$19:$C$28</c:f>
              <c:numCache>
                <c:formatCode>0.0%</c:formatCode>
                <c:ptCount val="10"/>
                <c:pt idx="0">
                  <c:v>0.58363220726922049</c:v>
                </c:pt>
                <c:pt idx="1">
                  <c:v>0.93856807679800469</c:v>
                </c:pt>
                <c:pt idx="2">
                  <c:v>0.38480879037311694</c:v>
                </c:pt>
                <c:pt idx="3">
                  <c:v>0.72221139905977894</c:v>
                </c:pt>
                <c:pt idx="4">
                  <c:v>0.64297967932060196</c:v>
                </c:pt>
                <c:pt idx="5">
                  <c:v>0.46020309412183169</c:v>
                </c:pt>
                <c:pt idx="6">
                  <c:v>0.46913049034882032</c:v>
                </c:pt>
                <c:pt idx="7">
                  <c:v>0.84034910887742786</c:v>
                </c:pt>
                <c:pt idx="8">
                  <c:v>0.42886054714623051</c:v>
                </c:pt>
                <c:pt idx="9">
                  <c:v>0.19287457908370803</c:v>
                </c:pt>
              </c:numCache>
            </c:numRef>
          </c:val>
        </c:ser>
        <c:ser>
          <c:idx val="1"/>
          <c:order val="1"/>
          <c:tx>
            <c:strRef>
              <c:f>InfraToilet08!$D$18</c:f>
              <c:strCache>
                <c:ptCount val="1"/>
                <c:pt idx="0">
                  <c:v>Ventilation Improved (VIP)</c:v>
                </c:pt>
              </c:strCache>
            </c:strRef>
          </c:tx>
          <c:invertIfNegative val="0"/>
          <c:cat>
            <c:strRef>
              <c:f>InfraToilet08!$B$19:$B$28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InfraToilet08!$D$19:$D$28</c:f>
              <c:numCache>
                <c:formatCode>0.0%</c:formatCode>
                <c:ptCount val="10"/>
                <c:pt idx="0">
                  <c:v>7.7104851321920409E-2</c:v>
                </c:pt>
                <c:pt idx="1">
                  <c:v>2.7317631280761802E-3</c:v>
                </c:pt>
                <c:pt idx="2">
                  <c:v>9.2207812443534334E-2</c:v>
                </c:pt>
                <c:pt idx="3">
                  <c:v>6.7848748080315366E-2</c:v>
                </c:pt>
                <c:pt idx="4">
                  <c:v>7.870058701323035E-2</c:v>
                </c:pt>
                <c:pt idx="5">
                  <c:v>0.13458072797924955</c:v>
                </c:pt>
                <c:pt idx="6">
                  <c:v>7.425893459075382E-2</c:v>
                </c:pt>
                <c:pt idx="7">
                  <c:v>2.6780320356559032E-2</c:v>
                </c:pt>
                <c:pt idx="8">
                  <c:v>0.11869110059968668</c:v>
                </c:pt>
                <c:pt idx="9">
                  <c:v>0.12598135188066756</c:v>
                </c:pt>
              </c:numCache>
            </c:numRef>
          </c:val>
        </c:ser>
        <c:ser>
          <c:idx val="2"/>
          <c:order val="2"/>
          <c:tx>
            <c:strRef>
              <c:f>InfraToilet08!$E$18</c:f>
              <c:strCache>
                <c:ptCount val="1"/>
                <c:pt idx="0">
                  <c:v>Pit Toilet</c:v>
                </c:pt>
              </c:strCache>
            </c:strRef>
          </c:tx>
          <c:spPr>
            <a:solidFill>
              <a:srgbClr val="336600"/>
            </a:solidFill>
          </c:spPr>
          <c:invertIfNegative val="0"/>
          <c:cat>
            <c:strRef>
              <c:f>InfraToilet08!$B$19:$B$28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InfraToilet08!$E$19:$E$28</c:f>
              <c:numCache>
                <c:formatCode>0.0%</c:formatCode>
                <c:ptCount val="10"/>
                <c:pt idx="0">
                  <c:v>0.24252134404388764</c:v>
                </c:pt>
                <c:pt idx="1">
                  <c:v>9.7833918345037775E-3</c:v>
                </c:pt>
                <c:pt idx="2">
                  <c:v>0.275996261345411</c:v>
                </c:pt>
                <c:pt idx="3">
                  <c:v>0.10873706299290146</c:v>
                </c:pt>
                <c:pt idx="4">
                  <c:v>0.15016840378713947</c:v>
                </c:pt>
                <c:pt idx="5">
                  <c:v>0.30498592367525079</c:v>
                </c:pt>
                <c:pt idx="6">
                  <c:v>0.37126092611447753</c:v>
                </c:pt>
                <c:pt idx="7">
                  <c:v>0.10724782462094325</c:v>
                </c:pt>
                <c:pt idx="8">
                  <c:v>0.37064624733860452</c:v>
                </c:pt>
                <c:pt idx="9">
                  <c:v>0.56649899373256252</c:v>
                </c:pt>
              </c:numCache>
            </c:numRef>
          </c:val>
        </c:ser>
        <c:ser>
          <c:idx val="3"/>
          <c:order val="3"/>
          <c:tx>
            <c:strRef>
              <c:f>InfraToilet08!$F$18</c:f>
              <c:strCache>
                <c:ptCount val="1"/>
                <c:pt idx="0">
                  <c:v>Bucket System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InfraToilet08!$B$19:$B$28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InfraToilet08!$F$19:$F$28</c:f>
              <c:numCache>
                <c:formatCode>0.0%</c:formatCode>
                <c:ptCount val="10"/>
                <c:pt idx="0">
                  <c:v>1.5031800126800911E-2</c:v>
                </c:pt>
                <c:pt idx="1">
                  <c:v>1.4054630797562287E-2</c:v>
                </c:pt>
                <c:pt idx="2">
                  <c:v>2.1676113098913236E-2</c:v>
                </c:pt>
                <c:pt idx="3">
                  <c:v>2.8236494574499241E-2</c:v>
                </c:pt>
                <c:pt idx="4">
                  <c:v>9.5886504692850108E-2</c:v>
                </c:pt>
                <c:pt idx="5">
                  <c:v>2.7597538825563078E-3</c:v>
                </c:pt>
                <c:pt idx="6">
                  <c:v>2.8184701400746439E-2</c:v>
                </c:pt>
                <c:pt idx="7">
                  <c:v>5.4955158888386896E-3</c:v>
                </c:pt>
                <c:pt idx="8">
                  <c:v>1.4896017089561814E-3</c:v>
                </c:pt>
                <c:pt idx="9">
                  <c:v>5.3111110959607106E-4</c:v>
                </c:pt>
              </c:numCache>
            </c:numRef>
          </c:val>
        </c:ser>
        <c:ser>
          <c:idx val="4"/>
          <c:order val="4"/>
          <c:tx>
            <c:strRef>
              <c:f>InfraToilet08!$G$18</c:f>
              <c:strCache>
                <c:ptCount val="1"/>
                <c:pt idx="0">
                  <c:v>No Toilet</c:v>
                </c:pt>
              </c:strCache>
            </c:strRef>
          </c:tx>
          <c:spPr>
            <a:solidFill>
              <a:srgbClr val="CC0099"/>
            </a:solidFill>
          </c:spPr>
          <c:invertIfNegative val="0"/>
          <c:cat>
            <c:strRef>
              <c:f>InfraToilet08!$B$19:$B$28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InfraToilet08!$G$19:$G$28</c:f>
              <c:numCache>
                <c:formatCode>0.0%</c:formatCode>
                <c:ptCount val="10"/>
                <c:pt idx="0">
                  <c:v>8.1709797238170484E-2</c:v>
                </c:pt>
                <c:pt idx="1">
                  <c:v>3.4862137441853285E-2</c:v>
                </c:pt>
                <c:pt idx="2">
                  <c:v>0.22531102273902878</c:v>
                </c:pt>
                <c:pt idx="3">
                  <c:v>7.2966295292504924E-2</c:v>
                </c:pt>
                <c:pt idx="4">
                  <c:v>3.2264825186184211E-2</c:v>
                </c:pt>
                <c:pt idx="5">
                  <c:v>9.7470500341113445E-2</c:v>
                </c:pt>
                <c:pt idx="6">
                  <c:v>5.7164947545203834E-2</c:v>
                </c:pt>
                <c:pt idx="7">
                  <c:v>2.0127230256231154E-2</c:v>
                </c:pt>
                <c:pt idx="8">
                  <c:v>8.0312503206524999E-2</c:v>
                </c:pt>
                <c:pt idx="9">
                  <c:v>0.11411396419346487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7634048"/>
        <c:axId val="107635840"/>
      </c:barChart>
      <c:catAx>
        <c:axId val="10763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7635840"/>
        <c:crosses val="autoZero"/>
        <c:auto val="1"/>
        <c:lblAlgn val="ctr"/>
        <c:lblOffset val="100"/>
        <c:noMultiLvlLbl val="0"/>
      </c:catAx>
      <c:valAx>
        <c:axId val="1076358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07634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ZA" sz="1200"/>
            </a:pPr>
            <a:r>
              <a:rPr lang="en-ZA" sz="1200"/>
              <a:t>Share of Households with water at or above RDP level(%), 1996 &amp; 2008</a:t>
            </a:r>
          </a:p>
          <a:p>
            <a:pPr>
              <a:defRPr lang="en-ZA" sz="1200"/>
            </a:pPr>
            <a:endParaRPr lang="en-ZA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InfraWaterAboveRDP!$C$4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InfraWaterAboveRDP!$B$5:$B$14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InfraWaterAboveRDP!$C$5:$C$14</c:f>
              <c:numCache>
                <c:formatCode>0.0%</c:formatCode>
                <c:ptCount val="10"/>
                <c:pt idx="0">
                  <c:v>0.73962502436371391</c:v>
                </c:pt>
                <c:pt idx="1">
                  <c:v>0.96432069029539869</c:v>
                </c:pt>
                <c:pt idx="2">
                  <c:v>0.48731504909365903</c:v>
                </c:pt>
                <c:pt idx="3">
                  <c:v>0.88014876828976552</c:v>
                </c:pt>
                <c:pt idx="4">
                  <c:v>0.89690550214348974</c:v>
                </c:pt>
                <c:pt idx="5">
                  <c:v>0.58423412074665004</c:v>
                </c:pt>
                <c:pt idx="6">
                  <c:v>0.70201691281932199</c:v>
                </c:pt>
                <c:pt idx="7">
                  <c:v>0.93879986792745085</c:v>
                </c:pt>
                <c:pt idx="8">
                  <c:v>0.75447514237931834</c:v>
                </c:pt>
                <c:pt idx="9">
                  <c:v>0.54845182630012335</c:v>
                </c:pt>
              </c:numCache>
            </c:numRef>
          </c:val>
        </c:ser>
        <c:ser>
          <c:idx val="1"/>
          <c:order val="1"/>
          <c:tx>
            <c:strRef>
              <c:f>InfraWaterAboveRDP!$D$4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InfraWaterAboveRDP!$B$5:$B$14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InfraWaterAboveRDP!$D$5:$D$14</c:f>
              <c:numCache>
                <c:formatCode>0.0%</c:formatCode>
                <c:ptCount val="10"/>
                <c:pt idx="0">
                  <c:v>0.7904064101277245</c:v>
                </c:pt>
                <c:pt idx="1">
                  <c:v>0.95168346806760551</c:v>
                </c:pt>
                <c:pt idx="2">
                  <c:v>0.62683786343419656</c:v>
                </c:pt>
                <c:pt idx="3">
                  <c:v>0.90040835144618303</c:v>
                </c:pt>
                <c:pt idx="4">
                  <c:v>0.93736407399583122</c:v>
                </c:pt>
                <c:pt idx="5">
                  <c:v>0.70442725934001205</c:v>
                </c:pt>
                <c:pt idx="6">
                  <c:v>0.75064012705309013</c:v>
                </c:pt>
                <c:pt idx="7">
                  <c:v>0.92481541016998836</c:v>
                </c:pt>
                <c:pt idx="8">
                  <c:v>0.76759285136555444</c:v>
                </c:pt>
                <c:pt idx="9">
                  <c:v>0.59332261012160259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7677568"/>
        <c:axId val="107679104"/>
      </c:barChart>
      <c:catAx>
        <c:axId val="10767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07679104"/>
        <c:crosses val="autoZero"/>
        <c:auto val="1"/>
        <c:lblAlgn val="ctr"/>
        <c:lblOffset val="100"/>
        <c:noMultiLvlLbl val="0"/>
      </c:catAx>
      <c:valAx>
        <c:axId val="1076791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ZA"/>
            </a:pPr>
            <a:endParaRPr lang="en-US"/>
          </a:p>
        </c:txPr>
        <c:crossAx val="1076775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ZA" sz="1200"/>
            </a:pPr>
            <a:r>
              <a:rPr lang="en-US" sz="1200" dirty="0"/>
              <a:t>Share of Households with electrical connections, 1996 &amp; 2008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InfraElecConn!$C$4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InfraElecConn!$B$5:$B$14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InfraElecConn!$C$5:$C$14</c:f>
              <c:numCache>
                <c:formatCode>0.0%</c:formatCode>
                <c:ptCount val="10"/>
                <c:pt idx="0">
                  <c:v>0.59639793392052609</c:v>
                </c:pt>
                <c:pt idx="1">
                  <c:v>0.85298126206212255</c:v>
                </c:pt>
                <c:pt idx="2">
                  <c:v>0.33443802614776102</c:v>
                </c:pt>
                <c:pt idx="3">
                  <c:v>0.69743766875946656</c:v>
                </c:pt>
                <c:pt idx="4">
                  <c:v>0.586562751582141</c:v>
                </c:pt>
                <c:pt idx="5">
                  <c:v>0.53933241395735421</c:v>
                </c:pt>
                <c:pt idx="6">
                  <c:v>0.45144247019933931</c:v>
                </c:pt>
                <c:pt idx="7">
                  <c:v>0.81198505212714234</c:v>
                </c:pt>
                <c:pt idx="8">
                  <c:v>0.56771139831111861</c:v>
                </c:pt>
                <c:pt idx="9">
                  <c:v>0.38957824360041127</c:v>
                </c:pt>
              </c:numCache>
            </c:numRef>
          </c:val>
        </c:ser>
        <c:ser>
          <c:idx val="1"/>
          <c:order val="1"/>
          <c:tx>
            <c:strRef>
              <c:f>InfraElecConn!$D$4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InfraElecConn!$B$5:$B$14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InfraElecConn!$D$5:$D$14</c:f>
              <c:numCache>
                <c:formatCode>0.0%</c:formatCode>
                <c:ptCount val="10"/>
                <c:pt idx="0">
                  <c:v>0.80169827348992151</c:v>
                </c:pt>
                <c:pt idx="1">
                  <c:v>0.95165642761739233</c:v>
                </c:pt>
                <c:pt idx="2">
                  <c:v>0.66138678339338064</c:v>
                </c:pt>
                <c:pt idx="3">
                  <c:v>0.85819478122556525</c:v>
                </c:pt>
                <c:pt idx="4">
                  <c:v>0.88066670525243795</c:v>
                </c:pt>
                <c:pt idx="5">
                  <c:v>0.71352042314084863</c:v>
                </c:pt>
                <c:pt idx="6">
                  <c:v>0.82481496051750669</c:v>
                </c:pt>
                <c:pt idx="7">
                  <c:v>0.82649929521602061</c:v>
                </c:pt>
                <c:pt idx="8">
                  <c:v>0.82596959401042602</c:v>
                </c:pt>
                <c:pt idx="9">
                  <c:v>0.82808090506690557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7700608"/>
        <c:axId val="107702144"/>
      </c:barChart>
      <c:catAx>
        <c:axId val="10770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07702144"/>
        <c:crosses val="autoZero"/>
        <c:auto val="1"/>
        <c:lblAlgn val="ctr"/>
        <c:lblOffset val="100"/>
        <c:noMultiLvlLbl val="0"/>
      </c:catAx>
      <c:valAx>
        <c:axId val="1077021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ZA"/>
            </a:pPr>
            <a:endParaRPr lang="en-US"/>
          </a:p>
        </c:txPr>
        <c:crossAx val="107700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1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100" b="1" i="0" strike="noStrike" dirty="0">
                <a:solidFill>
                  <a:srgbClr val="000000"/>
                </a:solidFill>
                <a:latin typeface="VERDANA"/>
              </a:rPr>
              <a:t>Population Pyramid, </a:t>
            </a:r>
            <a:r>
              <a:rPr lang="en-ZA" sz="1100" b="1" i="0" strike="noStrike" dirty="0" smtClean="0">
                <a:solidFill>
                  <a:srgbClr val="000000"/>
                </a:solidFill>
                <a:latin typeface="VERDANA"/>
              </a:rPr>
              <a:t>FS</a:t>
            </a:r>
          </a:p>
          <a:p>
            <a:pPr>
              <a:defRPr lang="en-US" sz="11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100" b="1" i="0" strike="noStrike" dirty="0" smtClean="0">
                <a:solidFill>
                  <a:srgbClr val="000000"/>
                </a:solidFill>
                <a:latin typeface="VERDANA"/>
              </a:rPr>
              <a:t>2008</a:t>
            </a:r>
            <a:endParaRPr lang="en-ZA" sz="1100" b="1" i="0" strike="noStrike" dirty="0">
              <a:solidFill>
                <a:srgbClr val="000000"/>
              </a:solidFill>
              <a:latin typeface="VERDANA"/>
            </a:endParaRPr>
          </a:p>
        </c:rich>
      </c:tx>
      <c:layout>
        <c:manualLayout>
          <c:xMode val="edge"/>
          <c:yMode val="edge"/>
          <c:x val="0.32953466286799854"/>
          <c:y val="1.974612129760246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866096866097248E-2"/>
          <c:y val="0.15655853314527599"/>
          <c:w val="0.84805318138651453"/>
          <c:h val="0.739069111424544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DP04_Pyramid_2008_T_data!$J$2</c:f>
              <c:strCache>
                <c:ptCount val="1"/>
              </c:strCache>
            </c:strRef>
          </c:tx>
          <c:spPr>
            <a:solidFill>
              <a:srgbClr val="400080"/>
            </a:solidFill>
            <a:ln w="25400">
              <a:noFill/>
            </a:ln>
          </c:spPr>
          <c:invertIfNegative val="0"/>
          <c:cat>
            <c:strRef>
              <c:f>DP04_Pyramid_2008_T_data!$A$20:$Q$20</c:f>
              <c:strCache>
                <c:ptCount val="16"/>
                <c:pt idx="0">
                  <c:v>00-04</c:v>
                </c:pt>
                <c:pt idx="1">
                  <c:v>05-09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DP04_Pyramid_2008_T_data!$A$21:$Q$21</c:f>
              <c:numCache>
                <c:formatCode>General</c:formatCode>
                <c:ptCount val="17"/>
                <c:pt idx="0">
                  <c:v>-130233.1</c:v>
                </c:pt>
                <c:pt idx="1">
                  <c:v>-138236.19999999998</c:v>
                </c:pt>
                <c:pt idx="2">
                  <c:v>-143005.20000000001</c:v>
                </c:pt>
                <c:pt idx="3">
                  <c:v>-146768.80000000002</c:v>
                </c:pt>
                <c:pt idx="4">
                  <c:v>-145520.4</c:v>
                </c:pt>
                <c:pt idx="5">
                  <c:v>-128224.9</c:v>
                </c:pt>
                <c:pt idx="6">
                  <c:v>-111127.6</c:v>
                </c:pt>
                <c:pt idx="7">
                  <c:v>-94205.4</c:v>
                </c:pt>
                <c:pt idx="8">
                  <c:v>-86380.9</c:v>
                </c:pt>
                <c:pt idx="9">
                  <c:v>-79163.3</c:v>
                </c:pt>
                <c:pt idx="10">
                  <c:v>-65171.700000000004</c:v>
                </c:pt>
                <c:pt idx="11">
                  <c:v>-50779.600000000006</c:v>
                </c:pt>
                <c:pt idx="12">
                  <c:v>-37915</c:v>
                </c:pt>
                <c:pt idx="13">
                  <c:v>-25920.799999999996</c:v>
                </c:pt>
                <c:pt idx="14">
                  <c:v>-16780.599999999911</c:v>
                </c:pt>
                <c:pt idx="15">
                  <c:v>-18830.400000000001</c:v>
                </c:pt>
              </c:numCache>
            </c:numRef>
          </c:val>
        </c:ser>
        <c:ser>
          <c:idx val="1"/>
          <c:order val="1"/>
          <c:spPr>
            <a:solidFill>
              <a:srgbClr val="400080"/>
            </a:solidFill>
            <a:ln w="25400">
              <a:noFill/>
            </a:ln>
          </c:spPr>
          <c:invertIfNegative val="0"/>
          <c:cat>
            <c:strRef>
              <c:f>DP04_Pyramid_2008_T_data!$A$20:$Q$20</c:f>
              <c:strCache>
                <c:ptCount val="16"/>
                <c:pt idx="0">
                  <c:v>00-04</c:v>
                </c:pt>
                <c:pt idx="1">
                  <c:v>05-09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DP04_Pyramid_2008_T_data!$A$22:$Q$22</c:f>
              <c:numCache>
                <c:formatCode>General</c:formatCode>
                <c:ptCount val="17"/>
                <c:pt idx="0">
                  <c:v>124488.60000000002</c:v>
                </c:pt>
                <c:pt idx="1">
                  <c:v>130815.9</c:v>
                </c:pt>
                <c:pt idx="2">
                  <c:v>134941.80000000002</c:v>
                </c:pt>
                <c:pt idx="3">
                  <c:v>140553.69999999998</c:v>
                </c:pt>
                <c:pt idx="4">
                  <c:v>138136.80000000002</c:v>
                </c:pt>
                <c:pt idx="5">
                  <c:v>117959.9</c:v>
                </c:pt>
                <c:pt idx="6">
                  <c:v>102514.8</c:v>
                </c:pt>
                <c:pt idx="7">
                  <c:v>97079.9</c:v>
                </c:pt>
                <c:pt idx="8">
                  <c:v>93325.8</c:v>
                </c:pt>
                <c:pt idx="9">
                  <c:v>83261.199999999983</c:v>
                </c:pt>
                <c:pt idx="10">
                  <c:v>71578.899999999994</c:v>
                </c:pt>
                <c:pt idx="11">
                  <c:v>58838.400000000001</c:v>
                </c:pt>
                <c:pt idx="12">
                  <c:v>44921.3</c:v>
                </c:pt>
                <c:pt idx="13">
                  <c:v>34210.499999999993</c:v>
                </c:pt>
                <c:pt idx="14">
                  <c:v>26522</c:v>
                </c:pt>
                <c:pt idx="15">
                  <c:v>34633.200000000004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overlap val="100"/>
        <c:axId val="95414912"/>
        <c:axId val="95416704"/>
      </c:barChart>
      <c:catAx>
        <c:axId val="9541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810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FF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5416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16704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#,##0;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5414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60683760683760679"/>
          <c:y val="0.33709449929478436"/>
          <c:w val="5.6980056980057148E-3"/>
          <c:h val="1.4104372355430161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lang="en-US"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ZA"/>
            </a:pPr>
            <a:r>
              <a:rPr lang="en-ZA"/>
              <a:t>HDI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HDI96!$C$3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HDI96!$B$4:$B$13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HDI96!$C$4:$C$13</c:f>
              <c:numCache>
                <c:formatCode>#,##0.00</c:formatCode>
                <c:ptCount val="10"/>
                <c:pt idx="0">
                  <c:v>0.55874678060023852</c:v>
                </c:pt>
                <c:pt idx="1">
                  <c:v>0.65995942758997383</c:v>
                </c:pt>
                <c:pt idx="2">
                  <c:v>0.48809938994541746</c:v>
                </c:pt>
                <c:pt idx="3">
                  <c:v>0.51516054086029206</c:v>
                </c:pt>
                <c:pt idx="4">
                  <c:v>0.53177617464750715</c:v>
                </c:pt>
                <c:pt idx="5">
                  <c:v>0.51901448181333121</c:v>
                </c:pt>
                <c:pt idx="6">
                  <c:v>0.50772099725972464</c:v>
                </c:pt>
                <c:pt idx="7">
                  <c:v>0.67288742071297225</c:v>
                </c:pt>
                <c:pt idx="8">
                  <c:v>0.49667866504223712</c:v>
                </c:pt>
                <c:pt idx="9">
                  <c:v>0.44786122257146693</c:v>
                </c:pt>
              </c:numCache>
            </c:numRef>
          </c:val>
        </c:ser>
        <c:ser>
          <c:idx val="1"/>
          <c:order val="1"/>
          <c:tx>
            <c:strRef>
              <c:f>HDI96!$D$3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HDI96!$B$4:$B$13</c:f>
              <c:strCache>
                <c:ptCount val="10"/>
                <c:pt idx="0">
                  <c:v>National Total</c:v>
                </c:pt>
                <c:pt idx="1">
                  <c:v>Western Cape</c:v>
                </c:pt>
                <c:pt idx="2">
                  <c:v>Eastern Cape</c:v>
                </c:pt>
                <c:pt idx="3">
                  <c:v>Northern Cape</c:v>
                </c:pt>
                <c:pt idx="4">
                  <c:v>Free State</c:v>
                </c:pt>
                <c:pt idx="5">
                  <c:v>KwaZulu-Natal</c:v>
                </c:pt>
                <c:pt idx="6">
                  <c:v>North-West</c:v>
                </c:pt>
                <c:pt idx="7">
                  <c:v>Gauteng</c:v>
                </c:pt>
                <c:pt idx="8">
                  <c:v>Mpumalanga</c:v>
                </c:pt>
                <c:pt idx="9">
                  <c:v>Limpopo</c:v>
                </c:pt>
              </c:strCache>
            </c:strRef>
          </c:cat>
          <c:val>
            <c:numRef>
              <c:f>HDI96!$D$4:$D$13</c:f>
              <c:numCache>
                <c:formatCode>#,##0.00</c:formatCode>
                <c:ptCount val="10"/>
                <c:pt idx="0">
                  <c:v>0.57389610268086444</c:v>
                </c:pt>
                <c:pt idx="1">
                  <c:v>0.68550307723967785</c:v>
                </c:pt>
                <c:pt idx="2">
                  <c:v>0.50853485779760121</c:v>
                </c:pt>
                <c:pt idx="3">
                  <c:v>0.56765518843637064</c:v>
                </c:pt>
                <c:pt idx="4">
                  <c:v>0.55085493342785863</c:v>
                </c:pt>
                <c:pt idx="5">
                  <c:v>0.53223404608907265</c:v>
                </c:pt>
                <c:pt idx="6">
                  <c:v>0.52030531515926537</c:v>
                </c:pt>
                <c:pt idx="7">
                  <c:v>0.66133486100448668</c:v>
                </c:pt>
                <c:pt idx="8">
                  <c:v>0.51396464141791387</c:v>
                </c:pt>
                <c:pt idx="9">
                  <c:v>0.48040646456182523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109440"/>
        <c:axId val="110110976"/>
      </c:barChart>
      <c:catAx>
        <c:axId val="11010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10110976"/>
        <c:crosses val="autoZero"/>
        <c:auto val="1"/>
        <c:lblAlgn val="ctr"/>
        <c:lblOffset val="100"/>
        <c:noMultiLvlLbl val="0"/>
      </c:catAx>
      <c:valAx>
        <c:axId val="11011097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101094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ZA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/>
            </a:pPr>
            <a:r>
              <a:rPr lang="en-US" sz="1400"/>
              <a:t>Free State's % contribution to the economy of South Africa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Sheet1!$B$13</c:f>
              <c:strCache>
                <c:ptCount val="1"/>
                <c:pt idx="0">
                  <c:v>FS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Sheet1!$C$10:$K$12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Sheet1!$C$13:$K$13</c:f>
              <c:numCache>
                <c:formatCode>0.0%</c:formatCode>
                <c:ptCount val="9"/>
                <c:pt idx="0">
                  <c:v>5.4906503468624163E-2</c:v>
                </c:pt>
                <c:pt idx="1">
                  <c:v>5.2873604485393133E-2</c:v>
                </c:pt>
                <c:pt idx="2">
                  <c:v>5.3007173073386073E-2</c:v>
                </c:pt>
                <c:pt idx="3">
                  <c:v>5.2637736964749514E-2</c:v>
                </c:pt>
                <c:pt idx="4">
                  <c:v>5.2341640253831555E-2</c:v>
                </c:pt>
                <c:pt idx="5">
                  <c:v>5.1787239622120514E-2</c:v>
                </c:pt>
                <c:pt idx="6">
                  <c:v>5.1237943924557688E-2</c:v>
                </c:pt>
                <c:pt idx="7">
                  <c:v>5.0813106844656626E-2</c:v>
                </c:pt>
                <c:pt idx="8">
                  <c:v>5.0559348720681657E-2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59200"/>
        <c:axId val="95490048"/>
      </c:lineChart>
      <c:catAx>
        <c:axId val="9545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5490048"/>
        <c:crosses val="autoZero"/>
        <c:auto val="1"/>
        <c:lblAlgn val="ctr"/>
        <c:lblOffset val="100"/>
        <c:noMultiLvlLbl val="0"/>
      </c:catAx>
      <c:valAx>
        <c:axId val="954900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54592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 sz="1200" b="1" i="0" strike="noStrike" dirty="0" smtClean="0">
                <a:solidFill>
                  <a:srgbClr val="000000"/>
                </a:solidFill>
                <a:latin typeface="VERDANA"/>
              </a:rPr>
              <a:t>South Africa</a:t>
            </a:r>
            <a:endParaRPr lang="en-US" sz="1200" b="1" i="0" strike="noStrike" dirty="0">
              <a:solidFill>
                <a:srgbClr val="000000"/>
              </a:solidFill>
              <a:latin typeface="VERDANA"/>
            </a:endParaRPr>
          </a:p>
        </c:rich>
      </c:tx>
      <c:layout>
        <c:manualLayout>
          <c:xMode val="edge"/>
          <c:yMode val="edge"/>
          <c:x val="0.39316239316239537"/>
          <c:y val="1.977401129943517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8765432098766023E-2"/>
          <c:y val="0.17231638418079231"/>
          <c:w val="0.85185185185185264"/>
          <c:h val="0.751412429378531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00080"/>
            </a:solidFill>
            <a:ln w="25400">
              <a:noFill/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cat>
            <c:strRef>
              <c:f>ATOT_GDPR_tot_growth_data!$B$2:$B$18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strCache>
            </c:strRef>
          </c:cat>
          <c:val>
            <c:numRef>
              <c:f>ATOT_GDPR_tot_growth_data!$C$2:$C$18</c:f>
              <c:numCache>
                <c:formatCode>General</c:formatCode>
                <c:ptCount val="17"/>
                <c:pt idx="0">
                  <c:v>3.0387867736661207E-2</c:v>
                </c:pt>
                <c:pt idx="1">
                  <c:v>5.1757143905326753E-3</c:v>
                </c:pt>
                <c:pt idx="2">
                  <c:v>2.3581356989728991E-2</c:v>
                </c:pt>
                <c:pt idx="3">
                  <c:v>4.1549352699891143E-2</c:v>
                </c:pt>
                <c:pt idx="4">
                  <c:v>2.7350427375455011E-2</c:v>
                </c:pt>
                <c:pt idx="5">
                  <c:v>3.6679392434979745E-2</c:v>
                </c:pt>
                <c:pt idx="6">
                  <c:v>3.1199616578195612E-2</c:v>
                </c:pt>
                <c:pt idx="7">
                  <c:v>4.8643507666802345E-2</c:v>
                </c:pt>
                <c:pt idx="8">
                  <c:v>4.9650661305461412E-2</c:v>
                </c:pt>
                <c:pt idx="9">
                  <c:v>5.3213001906013524E-2</c:v>
                </c:pt>
                <c:pt idx="10">
                  <c:v>5.0977541222885683E-2</c:v>
                </c:pt>
                <c:pt idx="11">
                  <c:v>3.0623835646961292E-2</c:v>
                </c:pt>
                <c:pt idx="12">
                  <c:v>-2.1887371401250327E-2</c:v>
                </c:pt>
                <c:pt idx="13">
                  <c:v>2.1409758032059203E-2</c:v>
                </c:pt>
                <c:pt idx="14">
                  <c:v>3.9371851755843019E-2</c:v>
                </c:pt>
                <c:pt idx="15">
                  <c:v>4.3965259292042771E-2</c:v>
                </c:pt>
                <c:pt idx="16">
                  <c:v>4.6758860026555805E-2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5547776"/>
        <c:axId val="95549312"/>
      </c:barChart>
      <c:catAx>
        <c:axId val="9554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5549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493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.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55477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 sz="1200" b="1" i="0" strike="noStrike" dirty="0" smtClean="0">
                <a:solidFill>
                  <a:srgbClr val="000000"/>
                </a:solidFill>
                <a:latin typeface="VERDANA"/>
              </a:rPr>
              <a:t>Free </a:t>
            </a:r>
            <a:r>
              <a:rPr lang="en-US" sz="1200" b="1" i="0" strike="noStrike" dirty="0">
                <a:solidFill>
                  <a:srgbClr val="000000"/>
                </a:solidFill>
                <a:latin typeface="VERDANA"/>
              </a:rPr>
              <a:t>State</a:t>
            </a:r>
          </a:p>
        </c:rich>
      </c:tx>
      <c:layout>
        <c:manualLayout>
          <c:xMode val="edge"/>
          <c:yMode val="edge"/>
          <c:x val="0.39316239316239537"/>
          <c:y val="1.977401129943517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8765432098766023E-2"/>
          <c:y val="0.17231638418079231"/>
          <c:w val="0.85185185185185264"/>
          <c:h val="0.751412429378531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00080"/>
            </a:solidFill>
            <a:ln w="25400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33CC33"/>
              </a:solidFill>
              <a:ln w="25400">
                <a:noFill/>
              </a:ln>
            </c:spPr>
          </c:dPt>
          <c:cat>
            <c:strRef>
              <c:f>DP04_GDPR_tot_growth_data!$B$2:$B$18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strCache>
            </c:strRef>
          </c:cat>
          <c:val>
            <c:numRef>
              <c:f>DP04_GDPR_tot_growth_data!$C$2:$C$18</c:f>
              <c:numCache>
                <c:formatCode>General</c:formatCode>
                <c:ptCount val="17"/>
                <c:pt idx="0">
                  <c:v>1.9083914781682601E-2</c:v>
                </c:pt>
                <c:pt idx="1">
                  <c:v>-3.8040024207434908E-2</c:v>
                </c:pt>
                <c:pt idx="2">
                  <c:v>4.0233872578757018E-2</c:v>
                </c:pt>
                <c:pt idx="3">
                  <c:v>2.1270558123622184E-2</c:v>
                </c:pt>
                <c:pt idx="4">
                  <c:v>-1.1041370256614941E-2</c:v>
                </c:pt>
                <c:pt idx="5">
                  <c:v>3.8627979896257658E-2</c:v>
                </c:pt>
                <c:pt idx="6">
                  <c:v>2.2315368129809294E-2</c:v>
                </c:pt>
                <c:pt idx="7">
                  <c:v>4.2061988110863723E-2</c:v>
                </c:pt>
                <c:pt idx="8">
                  <c:v>3.8275285651912211E-2</c:v>
                </c:pt>
                <c:pt idx="9">
                  <c:v>4.1898678886256813E-2</c:v>
                </c:pt>
                <c:pt idx="10">
                  <c:v>4.1287387312638493E-2</c:v>
                </c:pt>
                <c:pt idx="11">
                  <c:v>2.4177107939025652E-2</c:v>
                </c:pt>
                <c:pt idx="12">
                  <c:v>-2.8714683846437376E-2</c:v>
                </c:pt>
                <c:pt idx="13">
                  <c:v>1.3811383564727563E-2</c:v>
                </c:pt>
                <c:pt idx="14">
                  <c:v>3.1375351798328406E-2</c:v>
                </c:pt>
                <c:pt idx="15">
                  <c:v>3.6133581516820681E-2</c:v>
                </c:pt>
                <c:pt idx="16">
                  <c:v>3.9790708483385291E-2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5589120"/>
        <c:axId val="95590656"/>
      </c:barChart>
      <c:catAx>
        <c:axId val="9558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5590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9065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.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55891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Sheet2!$C$1</c:f>
              <c:strCache>
                <c:ptCount val="1"/>
                <c:pt idx="0">
                  <c:v>Q2:2009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Sheet2!$B$2:$B$11</c:f>
              <c:strCache>
                <c:ptCount val="10"/>
                <c:pt idx="0">
                  <c:v>KwaZulu Natal</c:v>
                </c:pt>
                <c:pt idx="1">
                  <c:v>Western Cape</c:v>
                </c:pt>
                <c:pt idx="2">
                  <c:v>Limpopo</c:v>
                </c:pt>
                <c:pt idx="3">
                  <c:v>South Africa</c:v>
                </c:pt>
                <c:pt idx="4">
                  <c:v>Gauteng</c:v>
                </c:pt>
                <c:pt idx="5">
                  <c:v>Eastern Cape</c:v>
                </c:pt>
                <c:pt idx="6">
                  <c:v>Free State</c:v>
                </c:pt>
                <c:pt idx="7">
                  <c:v>North West</c:v>
                </c:pt>
                <c:pt idx="8">
                  <c:v>Mpumalanga</c:v>
                </c:pt>
                <c:pt idx="9">
                  <c:v>Northern Cape</c:v>
                </c:pt>
              </c:strCache>
            </c:strRef>
          </c:cat>
          <c:val>
            <c:numRef>
              <c:f>Sheet2!$C$2:$C$11</c:f>
              <c:numCache>
                <c:formatCode>General</c:formatCode>
                <c:ptCount val="10"/>
                <c:pt idx="0">
                  <c:v>19.3</c:v>
                </c:pt>
                <c:pt idx="1">
                  <c:v>20.5</c:v>
                </c:pt>
                <c:pt idx="2">
                  <c:v>24.9</c:v>
                </c:pt>
                <c:pt idx="3">
                  <c:v>23.6</c:v>
                </c:pt>
                <c:pt idx="4">
                  <c:v>23.1</c:v>
                </c:pt>
                <c:pt idx="5">
                  <c:v>27.9</c:v>
                </c:pt>
                <c:pt idx="6">
                  <c:v>26.9</c:v>
                </c:pt>
                <c:pt idx="7">
                  <c:v>27.7</c:v>
                </c:pt>
                <c:pt idx="8">
                  <c:v>26.5</c:v>
                </c:pt>
                <c:pt idx="9">
                  <c:v>26.5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Q1:2010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cat>
            <c:strRef>
              <c:f>Sheet2!$B$2:$B$11</c:f>
              <c:strCache>
                <c:ptCount val="10"/>
                <c:pt idx="0">
                  <c:v>KwaZulu Natal</c:v>
                </c:pt>
                <c:pt idx="1">
                  <c:v>Western Cape</c:v>
                </c:pt>
                <c:pt idx="2">
                  <c:v>Limpopo</c:v>
                </c:pt>
                <c:pt idx="3">
                  <c:v>South Africa</c:v>
                </c:pt>
                <c:pt idx="4">
                  <c:v>Gauteng</c:v>
                </c:pt>
                <c:pt idx="5">
                  <c:v>Eastern Cape</c:v>
                </c:pt>
                <c:pt idx="6">
                  <c:v>Free State</c:v>
                </c:pt>
                <c:pt idx="7">
                  <c:v>North West</c:v>
                </c:pt>
                <c:pt idx="8">
                  <c:v>Mpumalanga</c:v>
                </c:pt>
                <c:pt idx="9">
                  <c:v>Northern Cape</c:v>
                </c:pt>
              </c:strCache>
            </c:strRef>
          </c:cat>
          <c:val>
            <c:numRef>
              <c:f>Sheet2!$D$2:$D$11</c:f>
              <c:numCache>
                <c:formatCode>General</c:formatCode>
                <c:ptCount val="10"/>
                <c:pt idx="0">
                  <c:v>19.3</c:v>
                </c:pt>
                <c:pt idx="1">
                  <c:v>20.3</c:v>
                </c:pt>
                <c:pt idx="2">
                  <c:v>26.8</c:v>
                </c:pt>
                <c:pt idx="3">
                  <c:v>25.2</c:v>
                </c:pt>
                <c:pt idx="4">
                  <c:v>27.1</c:v>
                </c:pt>
                <c:pt idx="5">
                  <c:v>29.8</c:v>
                </c:pt>
                <c:pt idx="6">
                  <c:v>27.2</c:v>
                </c:pt>
                <c:pt idx="7">
                  <c:v>26.3</c:v>
                </c:pt>
                <c:pt idx="8">
                  <c:v>29.3</c:v>
                </c:pt>
                <c:pt idx="9">
                  <c:v>27.8</c:v>
                </c:pt>
              </c:numCache>
            </c:numRef>
          </c:val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Q2:2010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Sheet2!$B$2:$B$11</c:f>
              <c:strCache>
                <c:ptCount val="10"/>
                <c:pt idx="0">
                  <c:v>KwaZulu Natal</c:v>
                </c:pt>
                <c:pt idx="1">
                  <c:v>Western Cape</c:v>
                </c:pt>
                <c:pt idx="2">
                  <c:v>Limpopo</c:v>
                </c:pt>
                <c:pt idx="3">
                  <c:v>South Africa</c:v>
                </c:pt>
                <c:pt idx="4">
                  <c:v>Gauteng</c:v>
                </c:pt>
                <c:pt idx="5">
                  <c:v>Eastern Cape</c:v>
                </c:pt>
                <c:pt idx="6">
                  <c:v>Free State</c:v>
                </c:pt>
                <c:pt idx="7">
                  <c:v>North West</c:v>
                </c:pt>
                <c:pt idx="8">
                  <c:v>Mpumalanga</c:v>
                </c:pt>
                <c:pt idx="9">
                  <c:v>Northern Cape</c:v>
                </c:pt>
              </c:strCache>
            </c:strRef>
          </c:cat>
          <c:val>
            <c:numRef>
              <c:f>Sheet2!$E$2:$E$11</c:f>
              <c:numCache>
                <c:formatCode>General</c:formatCode>
                <c:ptCount val="10"/>
                <c:pt idx="0">
                  <c:v>20.8</c:v>
                </c:pt>
                <c:pt idx="1">
                  <c:v>21.8</c:v>
                </c:pt>
                <c:pt idx="2">
                  <c:v>22.6</c:v>
                </c:pt>
                <c:pt idx="3">
                  <c:v>25.3</c:v>
                </c:pt>
                <c:pt idx="4">
                  <c:v>27.1</c:v>
                </c:pt>
                <c:pt idx="5">
                  <c:v>27.7</c:v>
                </c:pt>
                <c:pt idx="6" formatCode="0.0">
                  <c:v>28</c:v>
                </c:pt>
                <c:pt idx="7">
                  <c:v>28.1</c:v>
                </c:pt>
                <c:pt idx="8">
                  <c:v>28.1</c:v>
                </c:pt>
                <c:pt idx="9">
                  <c:v>30.1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161216"/>
        <c:axId val="97162752"/>
        <c:axId val="0"/>
      </c:bar3DChart>
      <c:catAx>
        <c:axId val="971612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7162752"/>
        <c:crosses val="autoZero"/>
        <c:auto val="1"/>
        <c:lblAlgn val="ctr"/>
        <c:lblOffset val="100"/>
        <c:noMultiLvlLbl val="0"/>
      </c:catAx>
      <c:valAx>
        <c:axId val="971627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97161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/>
            </a:pPr>
            <a:r>
              <a:rPr lang="en-US" sz="1400" b="1" dirty="0" smtClean="0"/>
              <a:t>Free State, 2009</a:t>
            </a:r>
            <a:endParaRPr lang="en-US" sz="1400" b="1" dirty="0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66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DP04_Employ_Total09_data!$B$2:$B$11</c:f>
              <c:strCache>
                <c:ptCount val="10"/>
                <c:pt idx="0">
                  <c:v>1 Agriculture</c:v>
                </c:pt>
                <c:pt idx="1">
                  <c:v>2 Mining</c:v>
                </c:pt>
                <c:pt idx="2">
                  <c:v>3 Manufacturing</c:v>
                </c:pt>
                <c:pt idx="3">
                  <c:v>4 Electricity</c:v>
                </c:pt>
                <c:pt idx="4">
                  <c:v>5 Construction</c:v>
                </c:pt>
                <c:pt idx="5">
                  <c:v>6 Trade</c:v>
                </c:pt>
                <c:pt idx="6">
                  <c:v>7 Transport</c:v>
                </c:pt>
                <c:pt idx="7">
                  <c:v>8 Finance</c:v>
                </c:pt>
                <c:pt idx="8">
                  <c:v>9 Community services</c:v>
                </c:pt>
                <c:pt idx="9">
                  <c:v>Households</c:v>
                </c:pt>
              </c:strCache>
            </c:strRef>
          </c:cat>
          <c:val>
            <c:numRef>
              <c:f>DP04_Employ_Total09_data!$C$2:$C$11</c:f>
              <c:numCache>
                <c:formatCode>General</c:formatCode>
                <c:ptCount val="10"/>
                <c:pt idx="0">
                  <c:v>89670.660678487387</c:v>
                </c:pt>
                <c:pt idx="1">
                  <c:v>35581.867342500278</c:v>
                </c:pt>
                <c:pt idx="2">
                  <c:v>46593.778371456188</c:v>
                </c:pt>
                <c:pt idx="3">
                  <c:v>4225.3779865202687</c:v>
                </c:pt>
                <c:pt idx="4">
                  <c:v>33379.603895013584</c:v>
                </c:pt>
                <c:pt idx="5">
                  <c:v>131194.85606217792</c:v>
                </c:pt>
                <c:pt idx="6">
                  <c:v>26194.99111604374</c:v>
                </c:pt>
                <c:pt idx="7">
                  <c:v>41583.153995010274</c:v>
                </c:pt>
                <c:pt idx="8">
                  <c:v>178456.72861581671</c:v>
                </c:pt>
                <c:pt idx="9">
                  <c:v>110810.8451281883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/>
            </a:pPr>
            <a:r>
              <a:rPr lang="en-US" sz="1400" b="1" dirty="0" smtClean="0"/>
              <a:t>Free State, 1996</a:t>
            </a:r>
            <a:endParaRPr lang="en-US" sz="1400" b="1" dirty="0"/>
          </a:p>
        </c:rich>
      </c:tx>
      <c:layout>
        <c:manualLayout>
          <c:xMode val="edge"/>
          <c:yMode val="edge"/>
          <c:x val="0.28661600103027163"/>
          <c:y val="1.6410141553622613E-2"/>
        </c:manualLayout>
      </c:layout>
      <c:overlay val="0"/>
      <c:spPr>
        <a:noFill/>
        <a:ln w="25400">
          <a:noFill/>
        </a:ln>
      </c:sp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66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DP04_Employ_Total96_data!$B$2:$B$11</c:f>
              <c:strCache>
                <c:ptCount val="10"/>
                <c:pt idx="0">
                  <c:v>1 Agriculture</c:v>
                </c:pt>
                <c:pt idx="1">
                  <c:v>2 Mining</c:v>
                </c:pt>
                <c:pt idx="2">
                  <c:v>3 Manufacturing</c:v>
                </c:pt>
                <c:pt idx="3">
                  <c:v>4 Electricity</c:v>
                </c:pt>
                <c:pt idx="4">
                  <c:v>5 Construction</c:v>
                </c:pt>
                <c:pt idx="5">
                  <c:v>6 Trade</c:v>
                </c:pt>
                <c:pt idx="6">
                  <c:v>7 Transport</c:v>
                </c:pt>
                <c:pt idx="7">
                  <c:v>8 Finance</c:v>
                </c:pt>
                <c:pt idx="8">
                  <c:v>9 Community services</c:v>
                </c:pt>
                <c:pt idx="9">
                  <c:v>Households</c:v>
                </c:pt>
              </c:strCache>
            </c:strRef>
          </c:cat>
          <c:val>
            <c:numRef>
              <c:f>DP04_Employ_Total96_data!$C$2:$C$11</c:f>
              <c:numCache>
                <c:formatCode>General</c:formatCode>
                <c:ptCount val="10"/>
                <c:pt idx="0">
                  <c:v>104731.5281379254</c:v>
                </c:pt>
                <c:pt idx="1">
                  <c:v>118025.19243754109</c:v>
                </c:pt>
                <c:pt idx="2">
                  <c:v>52756.950946182442</c:v>
                </c:pt>
                <c:pt idx="3">
                  <c:v>4194.1975149338214</c:v>
                </c:pt>
                <c:pt idx="4">
                  <c:v>25276.51933095025</c:v>
                </c:pt>
                <c:pt idx="5">
                  <c:v>69531.337139286668</c:v>
                </c:pt>
                <c:pt idx="6">
                  <c:v>32024.452685366701</c:v>
                </c:pt>
                <c:pt idx="7">
                  <c:v>25333.601885865661</c:v>
                </c:pt>
                <c:pt idx="8">
                  <c:v>103608.61040065008</c:v>
                </c:pt>
                <c:pt idx="9">
                  <c:v>88354.535151507793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1111111111111"/>
          <c:y val="8.1967426874995017E-2"/>
          <c:w val="0.65906932573599242"/>
          <c:h val="0.813660240683847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DP04_EducChart_T_data!$C$2</c:f>
              <c:strCache>
                <c:ptCount val="1"/>
                <c:pt idx="0">
                  <c:v>No schooling</c:v>
                </c:pt>
              </c:strCache>
            </c:strRef>
          </c:tx>
          <c:spPr>
            <a:solidFill>
              <a:srgbClr val="8000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DP04_EducChart_T_data!$C$3:$C$16</c:f>
              <c:numCache>
                <c:formatCode>General</c:formatCode>
                <c:ptCount val="14"/>
                <c:pt idx="0">
                  <c:v>243939.87801610064</c:v>
                </c:pt>
                <c:pt idx="1">
                  <c:v>247472.41250751051</c:v>
                </c:pt>
                <c:pt idx="2">
                  <c:v>250734.73473423629</c:v>
                </c:pt>
                <c:pt idx="3">
                  <c:v>253637.96804343667</c:v>
                </c:pt>
                <c:pt idx="4">
                  <c:v>256040.81747838031</c:v>
                </c:pt>
                <c:pt idx="5">
                  <c:v>258094.17821395461</c:v>
                </c:pt>
                <c:pt idx="6">
                  <c:v>253158.71836147484</c:v>
                </c:pt>
                <c:pt idx="7">
                  <c:v>243994.83657768968</c:v>
                </c:pt>
                <c:pt idx="8">
                  <c:v>234279.78215558411</c:v>
                </c:pt>
                <c:pt idx="9">
                  <c:v>225938.80183920622</c:v>
                </c:pt>
                <c:pt idx="10">
                  <c:v>217904.29793625421</c:v>
                </c:pt>
                <c:pt idx="11">
                  <c:v>202374.24330698754</c:v>
                </c:pt>
                <c:pt idx="12">
                  <c:v>182132.50454954855</c:v>
                </c:pt>
                <c:pt idx="13">
                  <c:v>169847.8481346115</c:v>
                </c:pt>
              </c:numCache>
            </c:numRef>
          </c:val>
        </c:ser>
        <c:ser>
          <c:idx val="1"/>
          <c:order val="1"/>
          <c:tx>
            <c:strRef>
              <c:f>DP04_EducChart_T_data!$D$2</c:f>
              <c:strCache>
                <c:ptCount val="1"/>
                <c:pt idx="0">
                  <c:v>Grade 0-2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DP04_EducChart_T_data!$D$3:$D$16</c:f>
              <c:numCache>
                <c:formatCode>General</c:formatCode>
                <c:ptCount val="14"/>
                <c:pt idx="0">
                  <c:v>22875.334607568537</c:v>
                </c:pt>
                <c:pt idx="1">
                  <c:v>28939.173027734272</c:v>
                </c:pt>
                <c:pt idx="2">
                  <c:v>35241.179993585487</c:v>
                </c:pt>
                <c:pt idx="3">
                  <c:v>41757.559313668513</c:v>
                </c:pt>
                <c:pt idx="4">
                  <c:v>48445.507232531585</c:v>
                </c:pt>
                <c:pt idx="5">
                  <c:v>55311.131773930174</c:v>
                </c:pt>
                <c:pt idx="6">
                  <c:v>55073.518612224791</c:v>
                </c:pt>
                <c:pt idx="7">
                  <c:v>54880.205526800884</c:v>
                </c:pt>
                <c:pt idx="8">
                  <c:v>53888.408045730153</c:v>
                </c:pt>
                <c:pt idx="9">
                  <c:v>52879.924649281129</c:v>
                </c:pt>
                <c:pt idx="10">
                  <c:v>53005.523692332274</c:v>
                </c:pt>
                <c:pt idx="11">
                  <c:v>53536.963044585733</c:v>
                </c:pt>
                <c:pt idx="12">
                  <c:v>52695.609394157931</c:v>
                </c:pt>
                <c:pt idx="13">
                  <c:v>50399.248816736341</c:v>
                </c:pt>
              </c:numCache>
            </c:numRef>
          </c:val>
        </c:ser>
        <c:ser>
          <c:idx val="2"/>
          <c:order val="2"/>
          <c:tx>
            <c:strRef>
              <c:f>DP04_EducChart_T_data!$E$2</c:f>
              <c:strCache>
                <c:ptCount val="1"/>
                <c:pt idx="0">
                  <c:v>Grade 3-6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DP04_EducChart_T_data!$E$3:$E$16</c:f>
              <c:numCache>
                <c:formatCode>General</c:formatCode>
                <c:ptCount val="14"/>
                <c:pt idx="0">
                  <c:v>368546.61177429103</c:v>
                </c:pt>
                <c:pt idx="1">
                  <c:v>364023.7332869473</c:v>
                </c:pt>
                <c:pt idx="2">
                  <c:v>358895.94364526571</c:v>
                </c:pt>
                <c:pt idx="3">
                  <c:v>353072.11677238782</c:v>
                </c:pt>
                <c:pt idx="4">
                  <c:v>346403.33591765992</c:v>
                </c:pt>
                <c:pt idx="5">
                  <c:v>339155.83926601888</c:v>
                </c:pt>
                <c:pt idx="6">
                  <c:v>332068.12187171786</c:v>
                </c:pt>
                <c:pt idx="7">
                  <c:v>323320.83361179492</c:v>
                </c:pt>
                <c:pt idx="8">
                  <c:v>314509.76803982368</c:v>
                </c:pt>
                <c:pt idx="9">
                  <c:v>304273.52639741992</c:v>
                </c:pt>
                <c:pt idx="10">
                  <c:v>294901.49260037177</c:v>
                </c:pt>
                <c:pt idx="11">
                  <c:v>286389.83593594329</c:v>
                </c:pt>
                <c:pt idx="12">
                  <c:v>274630.500057786</c:v>
                </c:pt>
                <c:pt idx="13">
                  <c:v>266849.2317067656</c:v>
                </c:pt>
              </c:numCache>
            </c:numRef>
          </c:val>
        </c:ser>
        <c:ser>
          <c:idx val="3"/>
          <c:order val="3"/>
          <c:tx>
            <c:strRef>
              <c:f>DP04_EducChart_T_data!$F$2</c:f>
              <c:strCache>
                <c:ptCount val="1"/>
                <c:pt idx="0">
                  <c:v>Grade 7-9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DP04_EducChart_T_data!$F$3:$F$16</c:f>
              <c:numCache>
                <c:formatCode>General</c:formatCode>
                <c:ptCount val="14"/>
                <c:pt idx="0">
                  <c:v>517417.43866875762</c:v>
                </c:pt>
                <c:pt idx="1">
                  <c:v>516939.68336346128</c:v>
                </c:pt>
                <c:pt idx="2">
                  <c:v>515766.84247938119</c:v>
                </c:pt>
                <c:pt idx="3">
                  <c:v>513707.11471635714</c:v>
                </c:pt>
                <c:pt idx="4">
                  <c:v>510517.84124461014</c:v>
                </c:pt>
                <c:pt idx="5">
                  <c:v>506568.32235063554</c:v>
                </c:pt>
                <c:pt idx="6">
                  <c:v>516629.70957859367</c:v>
                </c:pt>
                <c:pt idx="7">
                  <c:v>522283.79362186784</c:v>
                </c:pt>
                <c:pt idx="8">
                  <c:v>523295.96020212513</c:v>
                </c:pt>
                <c:pt idx="9">
                  <c:v>526254.01248876436</c:v>
                </c:pt>
                <c:pt idx="10">
                  <c:v>528665.20192390704</c:v>
                </c:pt>
                <c:pt idx="11">
                  <c:v>529129.87487613142</c:v>
                </c:pt>
                <c:pt idx="12">
                  <c:v>524542.95214301813</c:v>
                </c:pt>
                <c:pt idx="13">
                  <c:v>520347.03737290483</c:v>
                </c:pt>
              </c:numCache>
            </c:numRef>
          </c:val>
        </c:ser>
        <c:ser>
          <c:idx val="4"/>
          <c:order val="4"/>
          <c:tx>
            <c:strRef>
              <c:f>DP04_EducChart_T_data!$G$2</c:f>
              <c:strCache>
                <c:ptCount val="1"/>
                <c:pt idx="0">
                  <c:v>Grade 10-11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DP04_EducChart_T_data!$G$3:$G$16</c:f>
              <c:numCache>
                <c:formatCode>General</c:formatCode>
                <c:ptCount val="14"/>
                <c:pt idx="0">
                  <c:v>285585.77867667365</c:v>
                </c:pt>
                <c:pt idx="1">
                  <c:v>294994.69388540264</c:v>
                </c:pt>
                <c:pt idx="2">
                  <c:v>304452.70852419955</c:v>
                </c:pt>
                <c:pt idx="3">
                  <c:v>313767.62479529314</c:v>
                </c:pt>
                <c:pt idx="4">
                  <c:v>322768.62222549517</c:v>
                </c:pt>
                <c:pt idx="5">
                  <c:v>331674.39311181445</c:v>
                </c:pt>
                <c:pt idx="6">
                  <c:v>338809.56782462919</c:v>
                </c:pt>
                <c:pt idx="7">
                  <c:v>352139.01789131114</c:v>
                </c:pt>
                <c:pt idx="8">
                  <c:v>369185.48069893866</c:v>
                </c:pt>
                <c:pt idx="9">
                  <c:v>385129.30428780761</c:v>
                </c:pt>
                <c:pt idx="10">
                  <c:v>401463.18772292964</c:v>
                </c:pt>
                <c:pt idx="11">
                  <c:v>421891.13693546457</c:v>
                </c:pt>
                <c:pt idx="12">
                  <c:v>444858.53627259599</c:v>
                </c:pt>
                <c:pt idx="13">
                  <c:v>458447.59139222791</c:v>
                </c:pt>
              </c:numCache>
            </c:numRef>
          </c:val>
        </c:ser>
        <c:ser>
          <c:idx val="5"/>
          <c:order val="5"/>
          <c:tx>
            <c:strRef>
              <c:f>DP04_EducChart_T_data!$H$2</c:f>
              <c:strCache>
                <c:ptCount val="1"/>
                <c:pt idx="0">
                  <c:v>Less than matric &amp; certif/dip</c:v>
                </c:pt>
              </c:strCache>
            </c:strRef>
          </c:tx>
          <c:spPr>
            <a:solidFill>
              <a:srgbClr val="99CC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DP04_EducChart_T_data!$H$3:$H$16</c:f>
              <c:numCache>
                <c:formatCode>General</c:formatCode>
                <c:ptCount val="14"/>
                <c:pt idx="0">
                  <c:v>36882.777075212027</c:v>
                </c:pt>
                <c:pt idx="1">
                  <c:v>31403.679667068951</c:v>
                </c:pt>
                <c:pt idx="2">
                  <c:v>25850.440570471492</c:v>
                </c:pt>
                <c:pt idx="3">
                  <c:v>20201.545914455572</c:v>
                </c:pt>
                <c:pt idx="4">
                  <c:v>14465.18945683661</c:v>
                </c:pt>
                <c:pt idx="5">
                  <c:v>8661.8965850360873</c:v>
                </c:pt>
                <c:pt idx="6">
                  <c:v>8369.4049976677397</c:v>
                </c:pt>
                <c:pt idx="7">
                  <c:v>8100.9411141373148</c:v>
                </c:pt>
                <c:pt idx="8">
                  <c:v>8258.1070350429982</c:v>
                </c:pt>
                <c:pt idx="9">
                  <c:v>9014.1078036409017</c:v>
                </c:pt>
                <c:pt idx="10">
                  <c:v>9560.4970590681605</c:v>
                </c:pt>
                <c:pt idx="11">
                  <c:v>10776.317865030655</c:v>
                </c:pt>
                <c:pt idx="12">
                  <c:v>12405.659703741911</c:v>
                </c:pt>
                <c:pt idx="13">
                  <c:v>12395.760523865825</c:v>
                </c:pt>
              </c:numCache>
            </c:numRef>
          </c:val>
        </c:ser>
        <c:ser>
          <c:idx val="6"/>
          <c:order val="6"/>
          <c:tx>
            <c:strRef>
              <c:f>DP04_EducChart_T_data!$I$2</c:f>
              <c:strCache>
                <c:ptCount val="1"/>
                <c:pt idx="0">
                  <c:v>Matric only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DP04_EducChart_T_data!$I$3:$I$16</c:f>
              <c:numCache>
                <c:formatCode>General</c:formatCode>
                <c:ptCount val="14"/>
                <c:pt idx="0">
                  <c:v>220872.83066733598</c:v>
                </c:pt>
                <c:pt idx="1">
                  <c:v>239339.79527196332</c:v>
                </c:pt>
                <c:pt idx="2">
                  <c:v>258329.38231794795</c:v>
                </c:pt>
                <c:pt idx="3">
                  <c:v>277605.60835554008</c:v>
                </c:pt>
                <c:pt idx="4">
                  <c:v>297010.41012651799</c:v>
                </c:pt>
                <c:pt idx="5">
                  <c:v>316754.49275012326</c:v>
                </c:pt>
                <c:pt idx="6">
                  <c:v>334403.36098406377</c:v>
                </c:pt>
                <c:pt idx="7">
                  <c:v>354383.34971321246</c:v>
                </c:pt>
                <c:pt idx="8">
                  <c:v>372570.1693096612</c:v>
                </c:pt>
                <c:pt idx="9">
                  <c:v>384473.84119257855</c:v>
                </c:pt>
                <c:pt idx="10">
                  <c:v>393027.97881967429</c:v>
                </c:pt>
                <c:pt idx="11">
                  <c:v>400079.91576115269</c:v>
                </c:pt>
                <c:pt idx="12">
                  <c:v>412554.57846843364</c:v>
                </c:pt>
                <c:pt idx="13">
                  <c:v>424495.69547012122</c:v>
                </c:pt>
              </c:numCache>
            </c:numRef>
          </c:val>
        </c:ser>
        <c:ser>
          <c:idx val="7"/>
          <c:order val="7"/>
          <c:tx>
            <c:strRef>
              <c:f>DP04_EducChart_T_data!$J$2</c:f>
              <c:strCache>
                <c:ptCount val="1"/>
                <c:pt idx="0">
                  <c:v>Matric &amp; certificate / diploma</c:v>
                </c:pt>
              </c:strCache>
            </c:strRef>
          </c:tx>
          <c:spPr>
            <a:solidFill>
              <a:srgbClr val="7030A0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DP04_EducChart_T_data!$J$3:$J$16</c:f>
              <c:numCache>
                <c:formatCode>General</c:formatCode>
                <c:ptCount val="14"/>
                <c:pt idx="0">
                  <c:v>56186.00955796388</c:v>
                </c:pt>
                <c:pt idx="1">
                  <c:v>59884.810559333666</c:v>
                </c:pt>
                <c:pt idx="2">
                  <c:v>63705.820919822188</c:v>
                </c:pt>
                <c:pt idx="3">
                  <c:v>67586.399022530721</c:v>
                </c:pt>
                <c:pt idx="4">
                  <c:v>71492.532702091281</c:v>
                </c:pt>
                <c:pt idx="5">
                  <c:v>75479.307696734846</c:v>
                </c:pt>
                <c:pt idx="6">
                  <c:v>75642.330650733347</c:v>
                </c:pt>
                <c:pt idx="7">
                  <c:v>75334.640876754449</c:v>
                </c:pt>
                <c:pt idx="8">
                  <c:v>78106.634775156243</c:v>
                </c:pt>
                <c:pt idx="9">
                  <c:v>84654.600285241322</c:v>
                </c:pt>
                <c:pt idx="10">
                  <c:v>89342.281299698254</c:v>
                </c:pt>
                <c:pt idx="11">
                  <c:v>94446.343250735634</c:v>
                </c:pt>
                <c:pt idx="12">
                  <c:v>102586.36840411543</c:v>
                </c:pt>
                <c:pt idx="13">
                  <c:v>108318.75457498422</c:v>
                </c:pt>
              </c:numCache>
            </c:numRef>
          </c:val>
        </c:ser>
        <c:ser>
          <c:idx val="8"/>
          <c:order val="8"/>
          <c:tx>
            <c:strRef>
              <c:f>DP04_EducChart_T_data!$K$2</c:f>
              <c:strCache>
                <c:ptCount val="1"/>
                <c:pt idx="0">
                  <c:v>Matric &amp; Bachelors degree</c:v>
                </c:pt>
              </c:strCache>
            </c:strRef>
          </c:tx>
          <c:spPr>
            <a:solidFill>
              <a:srgbClr val="3366FF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DP04_EducChart_T_data!$K$3:$K$16</c:f>
              <c:numCache>
                <c:formatCode>General</c:formatCode>
                <c:ptCount val="14"/>
                <c:pt idx="0">
                  <c:v>20205.717762838816</c:v>
                </c:pt>
                <c:pt idx="1">
                  <c:v>21156.630382420048</c:v>
                </c:pt>
                <c:pt idx="2">
                  <c:v>22144.848786633658</c:v>
                </c:pt>
                <c:pt idx="3">
                  <c:v>23143.704754303759</c:v>
                </c:pt>
                <c:pt idx="4">
                  <c:v>24146.419454341856</c:v>
                </c:pt>
                <c:pt idx="5">
                  <c:v>25179.123686782645</c:v>
                </c:pt>
                <c:pt idx="6">
                  <c:v>26851.769102508588</c:v>
                </c:pt>
                <c:pt idx="7">
                  <c:v>28781.381198019721</c:v>
                </c:pt>
                <c:pt idx="8">
                  <c:v>29072.252514662185</c:v>
                </c:pt>
                <c:pt idx="9">
                  <c:v>28743.489933296638</c:v>
                </c:pt>
                <c:pt idx="10">
                  <c:v>28623.023343969049</c:v>
                </c:pt>
                <c:pt idx="11">
                  <c:v>29841.653990283459</c:v>
                </c:pt>
                <c:pt idx="12">
                  <c:v>31684.820919533893</c:v>
                </c:pt>
                <c:pt idx="13">
                  <c:v>32618.132171161116</c:v>
                </c:pt>
              </c:numCache>
            </c:numRef>
          </c:val>
        </c:ser>
        <c:ser>
          <c:idx val="9"/>
          <c:order val="9"/>
          <c:tx>
            <c:strRef>
              <c:f>DP04_EducChart_T_data!$L$2</c:f>
              <c:strCache>
                <c:ptCount val="1"/>
                <c:pt idx="0">
                  <c:v>Matric &amp; Postgrad degree</c:v>
                </c:pt>
              </c:strCache>
            </c:strRef>
          </c:tx>
          <c:spPr>
            <a:solidFill>
              <a:srgbClr val="0000FF"/>
            </a:solidFill>
            <a:ln w="25400">
              <a:noFill/>
            </a:ln>
          </c:spPr>
          <c:invertIfNegative val="0"/>
          <c:cat>
            <c:strRef>
              <c:f>DP04_EducChart_T_data!$B$3:$B$16</c:f>
              <c:strCache>
                <c:ptCount val="1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</c:strCache>
            </c:strRef>
          </c:cat>
          <c:val>
            <c:numRef>
              <c:f>DP04_EducChart_T_data!$L$3:$L$16</c:f>
              <c:numCache>
                <c:formatCode>General</c:formatCode>
                <c:ptCount val="14"/>
                <c:pt idx="0">
                  <c:v>5088.5231932578554</c:v>
                </c:pt>
                <c:pt idx="1">
                  <c:v>6282.7880481594884</c:v>
                </c:pt>
                <c:pt idx="2">
                  <c:v>7500.49802845668</c:v>
                </c:pt>
                <c:pt idx="3">
                  <c:v>8732.3583120256953</c:v>
                </c:pt>
                <c:pt idx="4">
                  <c:v>9975.1241615345789</c:v>
                </c:pt>
                <c:pt idx="5">
                  <c:v>11240.814564968709</c:v>
                </c:pt>
                <c:pt idx="6">
                  <c:v>11826.05423237709</c:v>
                </c:pt>
                <c:pt idx="7">
                  <c:v>12037.419073521021</c:v>
                </c:pt>
                <c:pt idx="8">
                  <c:v>11877.13232107879</c:v>
                </c:pt>
                <c:pt idx="9">
                  <c:v>11427.991603681399</c:v>
                </c:pt>
                <c:pt idx="10">
                  <c:v>11326.74409705015</c:v>
                </c:pt>
                <c:pt idx="11">
                  <c:v>11830.525591234471</c:v>
                </c:pt>
                <c:pt idx="12">
                  <c:v>12234.116355341033</c:v>
                </c:pt>
                <c:pt idx="13">
                  <c:v>12548.897697675489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7599872"/>
        <c:axId val="97601408"/>
      </c:barChart>
      <c:catAx>
        <c:axId val="9759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76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0140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75998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272082538048903"/>
          <c:y val="0.26244196040095308"/>
          <c:w val="0.20227920227920229"/>
          <c:h val="0.29760225669957685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lang="en-US" sz="8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38FE9-E60F-42CE-824D-7A16F2F2E50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9CC05-D25B-4006-B3D1-AD8DD954E505}">
      <dgm:prSet phldrT="[Text]" custT="1"/>
      <dgm:spPr/>
      <dgm:t>
        <a:bodyPr/>
        <a:lstStyle/>
        <a:p>
          <a:r>
            <a:rPr lang="en-US" sz="800" dirty="0" smtClean="0"/>
            <a:t>MEC Finance</a:t>
          </a:r>
          <a:endParaRPr lang="en-US" sz="800" dirty="0"/>
        </a:p>
      </dgm:t>
    </dgm:pt>
    <dgm:pt modelId="{593BD65E-4CC3-4376-80A8-E738793B1D52}" type="parTrans" cxnId="{64EAD25A-A85B-4F08-AD77-8951BC7F009A}">
      <dgm:prSet/>
      <dgm:spPr/>
      <dgm:t>
        <a:bodyPr/>
        <a:lstStyle/>
        <a:p>
          <a:endParaRPr lang="en-US" sz="800"/>
        </a:p>
      </dgm:t>
    </dgm:pt>
    <dgm:pt modelId="{B731E8DA-A3FA-4900-9BB9-360BEF5E0079}" type="sibTrans" cxnId="{64EAD25A-A85B-4F08-AD77-8951BC7F009A}">
      <dgm:prSet/>
      <dgm:spPr/>
      <dgm:t>
        <a:bodyPr/>
        <a:lstStyle/>
        <a:p>
          <a:endParaRPr lang="en-US" sz="800"/>
        </a:p>
      </dgm:t>
    </dgm:pt>
    <dgm:pt modelId="{E1B51A21-3A33-4EB5-ABBA-8715BAA00CAF}">
      <dgm:prSet phldrT="[Text]" custT="1"/>
      <dgm:spPr/>
      <dgm:t>
        <a:bodyPr/>
        <a:lstStyle/>
        <a:p>
          <a:r>
            <a:rPr lang="en-US" sz="800" dirty="0" smtClean="0"/>
            <a:t>CEO</a:t>
          </a:r>
          <a:endParaRPr lang="en-US" sz="800" dirty="0"/>
        </a:p>
      </dgm:t>
    </dgm:pt>
    <dgm:pt modelId="{442BD93F-7F15-4582-AC51-8687838B2105}" type="parTrans" cxnId="{AB1A142F-9ADD-4DDE-B397-22BE6EC9FB63}">
      <dgm:prSet/>
      <dgm:spPr/>
      <dgm:t>
        <a:bodyPr/>
        <a:lstStyle/>
        <a:p>
          <a:endParaRPr lang="en-US" sz="800"/>
        </a:p>
      </dgm:t>
    </dgm:pt>
    <dgm:pt modelId="{0A351E8B-9138-4C82-A31C-D2DE5FCD63B3}" type="sibTrans" cxnId="{AB1A142F-9ADD-4DDE-B397-22BE6EC9FB63}">
      <dgm:prSet/>
      <dgm:spPr/>
      <dgm:t>
        <a:bodyPr/>
        <a:lstStyle/>
        <a:p>
          <a:endParaRPr lang="en-US" sz="800"/>
        </a:p>
      </dgm:t>
    </dgm:pt>
    <dgm:pt modelId="{54770FE7-A23D-432B-B871-05C458257159}">
      <dgm:prSet phldrT="[Text]" custT="1"/>
      <dgm:spPr/>
      <dgm:t>
        <a:bodyPr/>
        <a:lstStyle/>
        <a:p>
          <a:r>
            <a:rPr lang="en-US" sz="800" dirty="0" smtClean="0"/>
            <a:t>Administration</a:t>
          </a:r>
          <a:endParaRPr lang="en-US" sz="800" dirty="0"/>
        </a:p>
      </dgm:t>
    </dgm:pt>
    <dgm:pt modelId="{6C12C66C-B716-4024-9F27-4B2629901947}" type="parTrans" cxnId="{D52AF855-AA2A-44C9-9D4B-D88340239B9A}">
      <dgm:prSet/>
      <dgm:spPr/>
      <dgm:t>
        <a:bodyPr/>
        <a:lstStyle/>
        <a:p>
          <a:endParaRPr lang="en-US" sz="800"/>
        </a:p>
      </dgm:t>
    </dgm:pt>
    <dgm:pt modelId="{C0D94EBD-666F-4EC9-96E5-367A6D35E167}" type="sibTrans" cxnId="{D52AF855-AA2A-44C9-9D4B-D88340239B9A}">
      <dgm:prSet/>
      <dgm:spPr/>
      <dgm:t>
        <a:bodyPr/>
        <a:lstStyle/>
        <a:p>
          <a:endParaRPr lang="en-US" sz="800"/>
        </a:p>
      </dgm:t>
    </dgm:pt>
    <dgm:pt modelId="{C53460D5-50E1-4C56-923D-FB61E2B20EBF}">
      <dgm:prSet phldrT="[Text]" custT="1"/>
      <dgm:spPr/>
      <dgm:t>
        <a:bodyPr/>
        <a:lstStyle/>
        <a:p>
          <a:r>
            <a:rPr lang="en-US" sz="800" dirty="0" smtClean="0"/>
            <a:t>Asset &amp; Liability</a:t>
          </a:r>
          <a:endParaRPr lang="en-US" sz="800" dirty="0"/>
        </a:p>
      </dgm:t>
    </dgm:pt>
    <dgm:pt modelId="{BACFB40C-FB7C-4232-A175-A40A6B8A472B}" type="parTrans" cxnId="{BA046D70-C457-495D-8E5A-7E8D32850BE0}">
      <dgm:prSet/>
      <dgm:spPr/>
      <dgm:t>
        <a:bodyPr/>
        <a:lstStyle/>
        <a:p>
          <a:endParaRPr lang="en-US" sz="800"/>
        </a:p>
      </dgm:t>
    </dgm:pt>
    <dgm:pt modelId="{1D2E9BA7-74B2-4972-8BDE-F3F0A17A7985}" type="sibTrans" cxnId="{BA046D70-C457-495D-8E5A-7E8D32850BE0}">
      <dgm:prSet/>
      <dgm:spPr/>
      <dgm:t>
        <a:bodyPr/>
        <a:lstStyle/>
        <a:p>
          <a:endParaRPr lang="en-US" sz="800"/>
        </a:p>
      </dgm:t>
    </dgm:pt>
    <dgm:pt modelId="{723D79DD-1CC1-46C2-8EAE-DE3C4CE7578D}">
      <dgm:prSet custT="1"/>
      <dgm:spPr/>
      <dgm:t>
        <a:bodyPr/>
        <a:lstStyle/>
        <a:p>
          <a:r>
            <a:rPr lang="en-US" sz="800" dirty="0" smtClean="0"/>
            <a:t>Sustainable Resource Management</a:t>
          </a:r>
          <a:endParaRPr lang="en-US" sz="800" dirty="0"/>
        </a:p>
      </dgm:t>
    </dgm:pt>
    <dgm:pt modelId="{0CA98494-008C-4157-959E-44C52BE0B93D}" type="parTrans" cxnId="{2C4EB2E7-C995-4289-ACB2-ED6FAA813804}">
      <dgm:prSet/>
      <dgm:spPr/>
      <dgm:t>
        <a:bodyPr/>
        <a:lstStyle/>
        <a:p>
          <a:endParaRPr lang="en-US" sz="800"/>
        </a:p>
      </dgm:t>
    </dgm:pt>
    <dgm:pt modelId="{5302B84E-86EA-4619-8CA3-F5FA50144658}" type="sibTrans" cxnId="{2C4EB2E7-C995-4289-ACB2-ED6FAA813804}">
      <dgm:prSet/>
      <dgm:spPr/>
      <dgm:t>
        <a:bodyPr/>
        <a:lstStyle/>
        <a:p>
          <a:endParaRPr lang="en-US" sz="800"/>
        </a:p>
      </dgm:t>
    </dgm:pt>
    <dgm:pt modelId="{1D6EDCC9-FCE1-4D58-A41F-252D0773F4AC}">
      <dgm:prSet custT="1"/>
      <dgm:spPr/>
      <dgm:t>
        <a:bodyPr/>
        <a:lstStyle/>
        <a:p>
          <a:r>
            <a:rPr lang="en-US" sz="800" dirty="0" smtClean="0"/>
            <a:t>Governance</a:t>
          </a:r>
          <a:endParaRPr lang="en-US" sz="800" dirty="0"/>
        </a:p>
      </dgm:t>
    </dgm:pt>
    <dgm:pt modelId="{B116CD01-B681-4325-ADF2-2D9C0428609B}" type="parTrans" cxnId="{7F0A2C9F-E4C9-4F2A-8D81-4B9D223EA26D}">
      <dgm:prSet/>
      <dgm:spPr/>
      <dgm:t>
        <a:bodyPr/>
        <a:lstStyle/>
        <a:p>
          <a:endParaRPr lang="en-US" sz="800"/>
        </a:p>
      </dgm:t>
    </dgm:pt>
    <dgm:pt modelId="{9BBE675D-7736-4DAD-95F4-293BB27A45C0}" type="sibTrans" cxnId="{7F0A2C9F-E4C9-4F2A-8D81-4B9D223EA26D}">
      <dgm:prSet/>
      <dgm:spPr/>
      <dgm:t>
        <a:bodyPr/>
        <a:lstStyle/>
        <a:p>
          <a:endParaRPr lang="en-US" sz="800"/>
        </a:p>
      </dgm:t>
    </dgm:pt>
    <dgm:pt modelId="{50003DE7-F338-4FE3-B3EE-433555DAC03A}">
      <dgm:prSet custT="1"/>
      <dgm:spPr/>
      <dgm:t>
        <a:bodyPr/>
        <a:lstStyle/>
        <a:p>
          <a:r>
            <a:rPr lang="en-US" sz="800" dirty="0" smtClean="0"/>
            <a:t>Economic Analysis</a:t>
          </a:r>
          <a:endParaRPr lang="en-US" sz="800" dirty="0"/>
        </a:p>
      </dgm:t>
    </dgm:pt>
    <dgm:pt modelId="{A4568C60-32D6-47DC-82CA-B69663F2FDCA}" type="parTrans" cxnId="{D42DBCC8-57B7-4272-95CD-340841340849}">
      <dgm:prSet/>
      <dgm:spPr/>
      <dgm:t>
        <a:bodyPr/>
        <a:lstStyle/>
        <a:p>
          <a:endParaRPr lang="en-US" sz="800"/>
        </a:p>
      </dgm:t>
    </dgm:pt>
    <dgm:pt modelId="{298D68C1-035F-42D3-A01C-5B6EC305BDD6}" type="sibTrans" cxnId="{D42DBCC8-57B7-4272-95CD-340841340849}">
      <dgm:prSet/>
      <dgm:spPr/>
      <dgm:t>
        <a:bodyPr/>
        <a:lstStyle/>
        <a:p>
          <a:endParaRPr lang="en-US" sz="800"/>
        </a:p>
      </dgm:t>
    </dgm:pt>
    <dgm:pt modelId="{035F864C-F334-4958-BFE4-8DEA3F7A8684}">
      <dgm:prSet custT="1"/>
      <dgm:spPr/>
      <dgm:t>
        <a:bodyPr/>
        <a:lstStyle/>
        <a:p>
          <a:r>
            <a:rPr lang="en-US" sz="800" dirty="0" smtClean="0"/>
            <a:t>Fiscal Policy</a:t>
          </a:r>
          <a:endParaRPr lang="en-US" sz="800" dirty="0"/>
        </a:p>
      </dgm:t>
    </dgm:pt>
    <dgm:pt modelId="{75792657-E0C0-4DA7-A333-A571D55B2B87}" type="parTrans" cxnId="{27FFC183-23BE-4378-AA59-C625AFE351CE}">
      <dgm:prSet/>
      <dgm:spPr/>
      <dgm:t>
        <a:bodyPr/>
        <a:lstStyle/>
        <a:p>
          <a:endParaRPr lang="en-US" sz="800"/>
        </a:p>
      </dgm:t>
    </dgm:pt>
    <dgm:pt modelId="{384F03C0-D0AF-411F-8798-CB65757797C3}" type="sibTrans" cxnId="{27FFC183-23BE-4378-AA59-C625AFE351CE}">
      <dgm:prSet/>
      <dgm:spPr/>
      <dgm:t>
        <a:bodyPr/>
        <a:lstStyle/>
        <a:p>
          <a:endParaRPr lang="en-US" sz="800"/>
        </a:p>
      </dgm:t>
    </dgm:pt>
    <dgm:pt modelId="{71B14639-DE83-4700-A01E-2C7438EE311C}">
      <dgm:prSet custT="1"/>
      <dgm:spPr/>
      <dgm:t>
        <a:bodyPr/>
        <a:lstStyle/>
        <a:p>
          <a:r>
            <a:rPr lang="en-US" sz="800" dirty="0" smtClean="0"/>
            <a:t>Budget Management</a:t>
          </a:r>
          <a:endParaRPr lang="en-US" sz="800" dirty="0"/>
        </a:p>
      </dgm:t>
    </dgm:pt>
    <dgm:pt modelId="{6B87FC25-7F33-46D8-8596-98A8B9D6644A}" type="parTrans" cxnId="{536B2B5B-9617-450A-B856-35B07FF5E8D9}">
      <dgm:prSet/>
      <dgm:spPr/>
      <dgm:t>
        <a:bodyPr/>
        <a:lstStyle/>
        <a:p>
          <a:endParaRPr lang="en-US" sz="800"/>
        </a:p>
      </dgm:t>
    </dgm:pt>
    <dgm:pt modelId="{1235633A-F029-4258-818D-D9427991277B}" type="sibTrans" cxnId="{536B2B5B-9617-450A-B856-35B07FF5E8D9}">
      <dgm:prSet/>
      <dgm:spPr/>
      <dgm:t>
        <a:bodyPr/>
        <a:lstStyle/>
        <a:p>
          <a:endParaRPr lang="en-US" sz="800"/>
        </a:p>
      </dgm:t>
    </dgm:pt>
    <dgm:pt modelId="{82890BAB-98CD-405A-8118-EFA7050C95B7}">
      <dgm:prSet custT="1"/>
      <dgm:spPr/>
      <dgm:t>
        <a:bodyPr/>
        <a:lstStyle/>
        <a:p>
          <a:r>
            <a:rPr lang="en-US" sz="800" dirty="0" smtClean="0"/>
            <a:t>Public Finance</a:t>
          </a:r>
          <a:endParaRPr lang="en-US" sz="800" dirty="0"/>
        </a:p>
      </dgm:t>
    </dgm:pt>
    <dgm:pt modelId="{3BA880A4-DE00-4EF5-B00F-E78091576029}" type="parTrans" cxnId="{2B21F2FA-23D2-432E-B41D-225A788226F2}">
      <dgm:prSet/>
      <dgm:spPr/>
      <dgm:t>
        <a:bodyPr/>
        <a:lstStyle/>
        <a:p>
          <a:endParaRPr lang="en-US" sz="800"/>
        </a:p>
      </dgm:t>
    </dgm:pt>
    <dgm:pt modelId="{3269E90A-C13A-490A-9A47-90C6360BA307}" type="sibTrans" cxnId="{2B21F2FA-23D2-432E-B41D-225A788226F2}">
      <dgm:prSet/>
      <dgm:spPr/>
      <dgm:t>
        <a:bodyPr/>
        <a:lstStyle/>
        <a:p>
          <a:endParaRPr lang="en-US" sz="800"/>
        </a:p>
      </dgm:t>
    </dgm:pt>
    <dgm:pt modelId="{776D679D-168C-4D7D-886A-6F817AA20DC9}" type="pres">
      <dgm:prSet presAssocID="{B7538FE9-E60F-42CE-824D-7A16F2F2E5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196059B9-5959-4988-AD3C-9B2BBA384383}" type="pres">
      <dgm:prSet presAssocID="{B059CC05-D25B-4006-B3D1-AD8DD954E505}" presName="hierRoot1" presStyleCnt="0"/>
      <dgm:spPr/>
    </dgm:pt>
    <dgm:pt modelId="{420FD0D9-11DE-4187-8A1D-ABAEAFBB57CD}" type="pres">
      <dgm:prSet presAssocID="{B059CC05-D25B-4006-B3D1-AD8DD954E505}" presName="composite" presStyleCnt="0"/>
      <dgm:spPr/>
    </dgm:pt>
    <dgm:pt modelId="{63D11B89-FBA1-4D47-935B-B68EC119BD4C}" type="pres">
      <dgm:prSet presAssocID="{B059CC05-D25B-4006-B3D1-AD8DD954E505}" presName="background" presStyleLbl="node0" presStyleIdx="0" presStyleCnt="1"/>
      <dgm:spPr/>
    </dgm:pt>
    <dgm:pt modelId="{6247EDB8-86C7-4FDB-B702-34F74548F16A}" type="pres">
      <dgm:prSet presAssocID="{B059CC05-D25B-4006-B3D1-AD8DD954E50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B0CE9AC-DFB8-405F-A510-90E3EAD2F92E}" type="pres">
      <dgm:prSet presAssocID="{B059CC05-D25B-4006-B3D1-AD8DD954E505}" presName="hierChild2" presStyleCnt="0"/>
      <dgm:spPr/>
    </dgm:pt>
    <dgm:pt modelId="{8ED5F240-27B2-4E33-BECE-5C5B1F354F0B}" type="pres">
      <dgm:prSet presAssocID="{442BD93F-7F15-4582-AC51-8687838B2105}" presName="Name10" presStyleLbl="parChTrans1D2" presStyleIdx="0" presStyleCnt="1"/>
      <dgm:spPr/>
      <dgm:t>
        <a:bodyPr/>
        <a:lstStyle/>
        <a:p>
          <a:endParaRPr lang="en-ZA"/>
        </a:p>
      </dgm:t>
    </dgm:pt>
    <dgm:pt modelId="{D041A279-1D19-46FF-A0F0-F2406A0DFB32}" type="pres">
      <dgm:prSet presAssocID="{E1B51A21-3A33-4EB5-ABBA-8715BAA00CAF}" presName="hierRoot2" presStyleCnt="0"/>
      <dgm:spPr/>
    </dgm:pt>
    <dgm:pt modelId="{51C925B0-F8A3-43E7-BF98-89749588B5DB}" type="pres">
      <dgm:prSet presAssocID="{E1B51A21-3A33-4EB5-ABBA-8715BAA00CAF}" presName="composite2" presStyleCnt="0"/>
      <dgm:spPr/>
    </dgm:pt>
    <dgm:pt modelId="{05BD43A6-41A3-4262-81FD-AA42BC6B8BD8}" type="pres">
      <dgm:prSet presAssocID="{E1B51A21-3A33-4EB5-ABBA-8715BAA00CAF}" presName="background2" presStyleLbl="node2" presStyleIdx="0" presStyleCnt="1"/>
      <dgm:spPr/>
    </dgm:pt>
    <dgm:pt modelId="{E0E166EB-E770-4C69-8683-37967074321E}" type="pres">
      <dgm:prSet presAssocID="{E1B51A21-3A33-4EB5-ABBA-8715BAA00CAF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8AEC1327-BD15-4D9B-A1FE-AD40B997D5E3}" type="pres">
      <dgm:prSet presAssocID="{E1B51A21-3A33-4EB5-ABBA-8715BAA00CAF}" presName="hierChild3" presStyleCnt="0"/>
      <dgm:spPr/>
    </dgm:pt>
    <dgm:pt modelId="{CC6C737D-C4BB-4650-B2A7-101D967D3F11}" type="pres">
      <dgm:prSet presAssocID="{6C12C66C-B716-4024-9F27-4B2629901947}" presName="Name17" presStyleLbl="parChTrans1D3" presStyleIdx="0" presStyleCnt="4"/>
      <dgm:spPr/>
      <dgm:t>
        <a:bodyPr/>
        <a:lstStyle/>
        <a:p>
          <a:endParaRPr lang="en-ZA"/>
        </a:p>
      </dgm:t>
    </dgm:pt>
    <dgm:pt modelId="{A96BA6F0-3D99-4EEC-ABB8-2165F2345B0F}" type="pres">
      <dgm:prSet presAssocID="{54770FE7-A23D-432B-B871-05C458257159}" presName="hierRoot3" presStyleCnt="0"/>
      <dgm:spPr/>
    </dgm:pt>
    <dgm:pt modelId="{EFF3A79D-0530-4115-A6C2-6F420031CC36}" type="pres">
      <dgm:prSet presAssocID="{54770FE7-A23D-432B-B871-05C458257159}" presName="composite3" presStyleCnt="0"/>
      <dgm:spPr/>
    </dgm:pt>
    <dgm:pt modelId="{5819FD0A-70A0-4CF5-A1D2-6BFC09E5D45A}" type="pres">
      <dgm:prSet presAssocID="{54770FE7-A23D-432B-B871-05C458257159}" presName="background3" presStyleLbl="node3" presStyleIdx="0" presStyleCnt="4"/>
      <dgm:spPr/>
    </dgm:pt>
    <dgm:pt modelId="{BC223FD5-391B-420F-8BCB-A557B4ADF8E5}" type="pres">
      <dgm:prSet presAssocID="{54770FE7-A23D-432B-B871-05C45825715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8381B77-C199-43C0-8295-E4820508B435}" type="pres">
      <dgm:prSet presAssocID="{54770FE7-A23D-432B-B871-05C458257159}" presName="hierChild4" presStyleCnt="0"/>
      <dgm:spPr/>
    </dgm:pt>
    <dgm:pt modelId="{98474004-76EE-4DF5-8AF6-ADEC3EC79802}" type="pres">
      <dgm:prSet presAssocID="{0CA98494-008C-4157-959E-44C52BE0B93D}" presName="Name17" presStyleLbl="parChTrans1D3" presStyleIdx="1" presStyleCnt="4"/>
      <dgm:spPr/>
      <dgm:t>
        <a:bodyPr/>
        <a:lstStyle/>
        <a:p>
          <a:endParaRPr lang="en-ZA"/>
        </a:p>
      </dgm:t>
    </dgm:pt>
    <dgm:pt modelId="{EE531D71-7CFC-427A-99FF-E24C2F37B906}" type="pres">
      <dgm:prSet presAssocID="{723D79DD-1CC1-46C2-8EAE-DE3C4CE7578D}" presName="hierRoot3" presStyleCnt="0"/>
      <dgm:spPr/>
    </dgm:pt>
    <dgm:pt modelId="{A16764D7-BA68-4628-BBD2-EA34B0BB6021}" type="pres">
      <dgm:prSet presAssocID="{723D79DD-1CC1-46C2-8EAE-DE3C4CE7578D}" presName="composite3" presStyleCnt="0"/>
      <dgm:spPr/>
    </dgm:pt>
    <dgm:pt modelId="{A407BF94-A122-4A2A-A3F3-610A3B23EFED}" type="pres">
      <dgm:prSet presAssocID="{723D79DD-1CC1-46C2-8EAE-DE3C4CE7578D}" presName="background3" presStyleLbl="node3" presStyleIdx="1" presStyleCnt="4"/>
      <dgm:spPr/>
    </dgm:pt>
    <dgm:pt modelId="{D2D32A8E-C2DD-4AED-9204-F7CEAEB7FC23}" type="pres">
      <dgm:prSet presAssocID="{723D79DD-1CC1-46C2-8EAE-DE3C4CE7578D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858D515B-5510-4656-B498-8ED72AF76962}" type="pres">
      <dgm:prSet presAssocID="{723D79DD-1CC1-46C2-8EAE-DE3C4CE7578D}" presName="hierChild4" presStyleCnt="0"/>
      <dgm:spPr/>
    </dgm:pt>
    <dgm:pt modelId="{8BF879B8-848E-457B-908F-D7BA88C97B48}" type="pres">
      <dgm:prSet presAssocID="{A4568C60-32D6-47DC-82CA-B69663F2FDCA}" presName="Name23" presStyleLbl="parChTrans1D4" presStyleIdx="0" presStyleCnt="4"/>
      <dgm:spPr/>
      <dgm:t>
        <a:bodyPr/>
        <a:lstStyle/>
        <a:p>
          <a:endParaRPr lang="en-ZA"/>
        </a:p>
      </dgm:t>
    </dgm:pt>
    <dgm:pt modelId="{FB7A6D2D-7630-48E7-A303-736F0D825156}" type="pres">
      <dgm:prSet presAssocID="{50003DE7-F338-4FE3-B3EE-433555DAC03A}" presName="hierRoot4" presStyleCnt="0"/>
      <dgm:spPr/>
    </dgm:pt>
    <dgm:pt modelId="{EC7A2830-620D-4E7F-9262-E2598BB6D08F}" type="pres">
      <dgm:prSet presAssocID="{50003DE7-F338-4FE3-B3EE-433555DAC03A}" presName="composite4" presStyleCnt="0"/>
      <dgm:spPr/>
    </dgm:pt>
    <dgm:pt modelId="{63FCE56E-3B6D-4F6A-A481-93984A4D53C0}" type="pres">
      <dgm:prSet presAssocID="{50003DE7-F338-4FE3-B3EE-433555DAC03A}" presName="background4" presStyleLbl="node4" presStyleIdx="0" presStyleCnt="4"/>
      <dgm:spPr/>
    </dgm:pt>
    <dgm:pt modelId="{3AE9871F-9C9B-4D7D-9D9F-785F099E1606}" type="pres">
      <dgm:prSet presAssocID="{50003DE7-F338-4FE3-B3EE-433555DAC03A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DDEF694E-4CD2-417B-AFE5-C39C372BFA56}" type="pres">
      <dgm:prSet presAssocID="{50003DE7-F338-4FE3-B3EE-433555DAC03A}" presName="hierChild5" presStyleCnt="0"/>
      <dgm:spPr/>
    </dgm:pt>
    <dgm:pt modelId="{346EE78E-7BA6-40AA-A025-1B0136EEBBA9}" type="pres">
      <dgm:prSet presAssocID="{75792657-E0C0-4DA7-A333-A571D55B2B87}" presName="Name23" presStyleLbl="parChTrans1D4" presStyleIdx="1" presStyleCnt="4"/>
      <dgm:spPr/>
      <dgm:t>
        <a:bodyPr/>
        <a:lstStyle/>
        <a:p>
          <a:endParaRPr lang="en-ZA"/>
        </a:p>
      </dgm:t>
    </dgm:pt>
    <dgm:pt modelId="{FF850736-7FC0-44B4-A00C-680DBB292601}" type="pres">
      <dgm:prSet presAssocID="{035F864C-F334-4958-BFE4-8DEA3F7A8684}" presName="hierRoot4" presStyleCnt="0"/>
      <dgm:spPr/>
    </dgm:pt>
    <dgm:pt modelId="{95856173-DF96-4ACC-88E4-153CDAD1634F}" type="pres">
      <dgm:prSet presAssocID="{035F864C-F334-4958-BFE4-8DEA3F7A8684}" presName="composite4" presStyleCnt="0"/>
      <dgm:spPr/>
    </dgm:pt>
    <dgm:pt modelId="{FD3119B1-B75D-4A6D-B1AB-3112038BC0B8}" type="pres">
      <dgm:prSet presAssocID="{035F864C-F334-4958-BFE4-8DEA3F7A8684}" presName="background4" presStyleLbl="node4" presStyleIdx="1" presStyleCnt="4"/>
      <dgm:spPr/>
    </dgm:pt>
    <dgm:pt modelId="{EAF23759-40BC-48C6-B05B-AF8837C0559D}" type="pres">
      <dgm:prSet presAssocID="{035F864C-F334-4958-BFE4-8DEA3F7A8684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FF410A3-5308-4A49-906C-1557B4568004}" type="pres">
      <dgm:prSet presAssocID="{035F864C-F334-4958-BFE4-8DEA3F7A8684}" presName="hierChild5" presStyleCnt="0"/>
      <dgm:spPr/>
    </dgm:pt>
    <dgm:pt modelId="{C33A8E1C-A69D-4BDB-B299-CD282C2F59CB}" type="pres">
      <dgm:prSet presAssocID="{6B87FC25-7F33-46D8-8596-98A8B9D6644A}" presName="Name23" presStyleLbl="parChTrans1D4" presStyleIdx="2" presStyleCnt="4"/>
      <dgm:spPr/>
      <dgm:t>
        <a:bodyPr/>
        <a:lstStyle/>
        <a:p>
          <a:endParaRPr lang="en-ZA"/>
        </a:p>
      </dgm:t>
    </dgm:pt>
    <dgm:pt modelId="{D901CF5B-DAD6-4BF2-B082-6428D4892568}" type="pres">
      <dgm:prSet presAssocID="{71B14639-DE83-4700-A01E-2C7438EE311C}" presName="hierRoot4" presStyleCnt="0"/>
      <dgm:spPr/>
    </dgm:pt>
    <dgm:pt modelId="{37ABD63E-760D-4802-AF16-935CD7B1E9EE}" type="pres">
      <dgm:prSet presAssocID="{71B14639-DE83-4700-A01E-2C7438EE311C}" presName="composite4" presStyleCnt="0"/>
      <dgm:spPr/>
    </dgm:pt>
    <dgm:pt modelId="{BB03D6E6-30DC-4B5F-9596-09FD4B76A415}" type="pres">
      <dgm:prSet presAssocID="{71B14639-DE83-4700-A01E-2C7438EE311C}" presName="background4" presStyleLbl="node4" presStyleIdx="2" presStyleCnt="4"/>
      <dgm:spPr/>
    </dgm:pt>
    <dgm:pt modelId="{9BD0AC1E-398F-4091-BE62-8A9EB044E9E0}" type="pres">
      <dgm:prSet presAssocID="{71B14639-DE83-4700-A01E-2C7438EE311C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A3E16E27-08D0-4751-A78C-278920523835}" type="pres">
      <dgm:prSet presAssocID="{71B14639-DE83-4700-A01E-2C7438EE311C}" presName="hierChild5" presStyleCnt="0"/>
      <dgm:spPr/>
    </dgm:pt>
    <dgm:pt modelId="{84CAFDF5-E978-4FB5-8740-4B03F77CEC46}" type="pres">
      <dgm:prSet presAssocID="{3BA880A4-DE00-4EF5-B00F-E78091576029}" presName="Name23" presStyleLbl="parChTrans1D4" presStyleIdx="3" presStyleCnt="4"/>
      <dgm:spPr/>
      <dgm:t>
        <a:bodyPr/>
        <a:lstStyle/>
        <a:p>
          <a:endParaRPr lang="en-ZA"/>
        </a:p>
      </dgm:t>
    </dgm:pt>
    <dgm:pt modelId="{CD69254E-FFC4-4943-9DBF-D3F4FB2E04C7}" type="pres">
      <dgm:prSet presAssocID="{82890BAB-98CD-405A-8118-EFA7050C95B7}" presName="hierRoot4" presStyleCnt="0"/>
      <dgm:spPr/>
    </dgm:pt>
    <dgm:pt modelId="{ACD4A022-70DA-4F74-96FF-D34A6C6A417C}" type="pres">
      <dgm:prSet presAssocID="{82890BAB-98CD-405A-8118-EFA7050C95B7}" presName="composite4" presStyleCnt="0"/>
      <dgm:spPr/>
    </dgm:pt>
    <dgm:pt modelId="{EC980817-0673-4877-A6D3-AF167331BDE0}" type="pres">
      <dgm:prSet presAssocID="{82890BAB-98CD-405A-8118-EFA7050C95B7}" presName="background4" presStyleLbl="node4" presStyleIdx="3" presStyleCnt="4"/>
      <dgm:spPr/>
    </dgm:pt>
    <dgm:pt modelId="{80747A7F-3CBE-4B86-A93D-1AA9736D9DEA}" type="pres">
      <dgm:prSet presAssocID="{82890BAB-98CD-405A-8118-EFA7050C95B7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57BC4A7-2C26-4E88-BD88-6A0BF00EBA76}" type="pres">
      <dgm:prSet presAssocID="{82890BAB-98CD-405A-8118-EFA7050C95B7}" presName="hierChild5" presStyleCnt="0"/>
      <dgm:spPr/>
    </dgm:pt>
    <dgm:pt modelId="{A617854E-3FF3-4F86-A9D6-C7CAF85FBE51}" type="pres">
      <dgm:prSet presAssocID="{BACFB40C-FB7C-4232-A175-A40A6B8A472B}" presName="Name17" presStyleLbl="parChTrans1D3" presStyleIdx="2" presStyleCnt="4"/>
      <dgm:spPr/>
      <dgm:t>
        <a:bodyPr/>
        <a:lstStyle/>
        <a:p>
          <a:endParaRPr lang="en-ZA"/>
        </a:p>
      </dgm:t>
    </dgm:pt>
    <dgm:pt modelId="{601B8A6A-F687-4FF3-AFDB-3433E9E1BD86}" type="pres">
      <dgm:prSet presAssocID="{C53460D5-50E1-4C56-923D-FB61E2B20EBF}" presName="hierRoot3" presStyleCnt="0"/>
      <dgm:spPr/>
    </dgm:pt>
    <dgm:pt modelId="{78B31AEA-01F2-43EE-99DC-1FD35970BC0B}" type="pres">
      <dgm:prSet presAssocID="{C53460D5-50E1-4C56-923D-FB61E2B20EBF}" presName="composite3" presStyleCnt="0"/>
      <dgm:spPr/>
    </dgm:pt>
    <dgm:pt modelId="{A57311D2-7F8D-46E9-B156-FE16CD2EFFEF}" type="pres">
      <dgm:prSet presAssocID="{C53460D5-50E1-4C56-923D-FB61E2B20EBF}" presName="background3" presStyleLbl="node3" presStyleIdx="2" presStyleCnt="4"/>
      <dgm:spPr/>
    </dgm:pt>
    <dgm:pt modelId="{67F98BB0-84CB-44B3-B47C-BB522E585B0B}" type="pres">
      <dgm:prSet presAssocID="{C53460D5-50E1-4C56-923D-FB61E2B20EB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913F58-ADBC-4AEC-82D8-17B8A30B0B4B}" type="pres">
      <dgm:prSet presAssocID="{C53460D5-50E1-4C56-923D-FB61E2B20EBF}" presName="hierChild4" presStyleCnt="0"/>
      <dgm:spPr/>
    </dgm:pt>
    <dgm:pt modelId="{3F97DD9E-014A-4E71-94F7-0958D268AEFE}" type="pres">
      <dgm:prSet presAssocID="{B116CD01-B681-4325-ADF2-2D9C0428609B}" presName="Name17" presStyleLbl="parChTrans1D3" presStyleIdx="3" presStyleCnt="4"/>
      <dgm:spPr/>
      <dgm:t>
        <a:bodyPr/>
        <a:lstStyle/>
        <a:p>
          <a:endParaRPr lang="en-ZA"/>
        </a:p>
      </dgm:t>
    </dgm:pt>
    <dgm:pt modelId="{26A3FE10-9A7E-4586-ABEE-674ED63F4B1A}" type="pres">
      <dgm:prSet presAssocID="{1D6EDCC9-FCE1-4D58-A41F-252D0773F4AC}" presName="hierRoot3" presStyleCnt="0"/>
      <dgm:spPr/>
    </dgm:pt>
    <dgm:pt modelId="{003FBC52-84E7-49B0-9614-DFE4AEBF4BE5}" type="pres">
      <dgm:prSet presAssocID="{1D6EDCC9-FCE1-4D58-A41F-252D0773F4AC}" presName="composite3" presStyleCnt="0"/>
      <dgm:spPr/>
    </dgm:pt>
    <dgm:pt modelId="{B21C0D17-5534-4D20-9360-4FAA05174792}" type="pres">
      <dgm:prSet presAssocID="{1D6EDCC9-FCE1-4D58-A41F-252D0773F4AC}" presName="background3" presStyleLbl="node3" presStyleIdx="3" presStyleCnt="4"/>
      <dgm:spPr/>
    </dgm:pt>
    <dgm:pt modelId="{7F0E00F8-B933-463F-BEA2-45847FCF25AB}" type="pres">
      <dgm:prSet presAssocID="{1D6EDCC9-FCE1-4D58-A41F-252D0773F4AC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1D1EE7-E9AC-4393-BF36-F5B070668863}" type="pres">
      <dgm:prSet presAssocID="{1D6EDCC9-FCE1-4D58-A41F-252D0773F4AC}" presName="hierChild4" presStyleCnt="0"/>
      <dgm:spPr/>
    </dgm:pt>
  </dgm:ptLst>
  <dgm:cxnLst>
    <dgm:cxn modelId="{BD5E7C66-2786-451E-B552-521443AD9E2A}" type="presOf" srcId="{A4568C60-32D6-47DC-82CA-B69663F2FDCA}" destId="{8BF879B8-848E-457B-908F-D7BA88C97B48}" srcOrd="0" destOrd="0" presId="urn:microsoft.com/office/officeart/2005/8/layout/hierarchy1"/>
    <dgm:cxn modelId="{2C4EB2E7-C995-4289-ACB2-ED6FAA813804}" srcId="{E1B51A21-3A33-4EB5-ABBA-8715BAA00CAF}" destId="{723D79DD-1CC1-46C2-8EAE-DE3C4CE7578D}" srcOrd="1" destOrd="0" parTransId="{0CA98494-008C-4157-959E-44C52BE0B93D}" sibTransId="{5302B84E-86EA-4619-8CA3-F5FA50144658}"/>
    <dgm:cxn modelId="{2B21F2FA-23D2-432E-B41D-225A788226F2}" srcId="{71B14639-DE83-4700-A01E-2C7438EE311C}" destId="{82890BAB-98CD-405A-8118-EFA7050C95B7}" srcOrd="0" destOrd="0" parTransId="{3BA880A4-DE00-4EF5-B00F-E78091576029}" sibTransId="{3269E90A-C13A-490A-9A47-90C6360BA307}"/>
    <dgm:cxn modelId="{7D7821FE-C431-47DF-ADA8-FC902314C623}" type="presOf" srcId="{C53460D5-50E1-4C56-923D-FB61E2B20EBF}" destId="{67F98BB0-84CB-44B3-B47C-BB522E585B0B}" srcOrd="0" destOrd="0" presId="urn:microsoft.com/office/officeart/2005/8/layout/hierarchy1"/>
    <dgm:cxn modelId="{64EAD25A-A85B-4F08-AD77-8951BC7F009A}" srcId="{B7538FE9-E60F-42CE-824D-7A16F2F2E507}" destId="{B059CC05-D25B-4006-B3D1-AD8DD954E505}" srcOrd="0" destOrd="0" parTransId="{593BD65E-4CC3-4376-80A8-E738793B1D52}" sibTransId="{B731E8DA-A3FA-4900-9BB9-360BEF5E0079}"/>
    <dgm:cxn modelId="{D52AF855-AA2A-44C9-9D4B-D88340239B9A}" srcId="{E1B51A21-3A33-4EB5-ABBA-8715BAA00CAF}" destId="{54770FE7-A23D-432B-B871-05C458257159}" srcOrd="0" destOrd="0" parTransId="{6C12C66C-B716-4024-9F27-4B2629901947}" sibTransId="{C0D94EBD-666F-4EC9-96E5-367A6D35E167}"/>
    <dgm:cxn modelId="{840161FE-1980-4AAE-87B9-4E7BD86F819F}" type="presOf" srcId="{6C12C66C-B716-4024-9F27-4B2629901947}" destId="{CC6C737D-C4BB-4650-B2A7-101D967D3F11}" srcOrd="0" destOrd="0" presId="urn:microsoft.com/office/officeart/2005/8/layout/hierarchy1"/>
    <dgm:cxn modelId="{EAA11B7C-40AC-4BBB-ABAB-B29F1589CFCB}" type="presOf" srcId="{6B87FC25-7F33-46D8-8596-98A8B9D6644A}" destId="{C33A8E1C-A69D-4BDB-B299-CD282C2F59CB}" srcOrd="0" destOrd="0" presId="urn:microsoft.com/office/officeart/2005/8/layout/hierarchy1"/>
    <dgm:cxn modelId="{A419EB97-BED1-479B-9E26-F4E2E0734BEC}" type="presOf" srcId="{50003DE7-F338-4FE3-B3EE-433555DAC03A}" destId="{3AE9871F-9C9B-4D7D-9D9F-785F099E1606}" srcOrd="0" destOrd="0" presId="urn:microsoft.com/office/officeart/2005/8/layout/hierarchy1"/>
    <dgm:cxn modelId="{AB1A142F-9ADD-4DDE-B397-22BE6EC9FB63}" srcId="{B059CC05-D25B-4006-B3D1-AD8DD954E505}" destId="{E1B51A21-3A33-4EB5-ABBA-8715BAA00CAF}" srcOrd="0" destOrd="0" parTransId="{442BD93F-7F15-4582-AC51-8687838B2105}" sibTransId="{0A351E8B-9138-4C82-A31C-D2DE5FCD63B3}"/>
    <dgm:cxn modelId="{BA046D70-C457-495D-8E5A-7E8D32850BE0}" srcId="{E1B51A21-3A33-4EB5-ABBA-8715BAA00CAF}" destId="{C53460D5-50E1-4C56-923D-FB61E2B20EBF}" srcOrd="2" destOrd="0" parTransId="{BACFB40C-FB7C-4232-A175-A40A6B8A472B}" sibTransId="{1D2E9BA7-74B2-4972-8BDE-F3F0A17A7985}"/>
    <dgm:cxn modelId="{10FA1859-0E4C-4F0D-88F4-ADB8DEBFEB6D}" type="presOf" srcId="{442BD93F-7F15-4582-AC51-8687838B2105}" destId="{8ED5F240-27B2-4E33-BECE-5C5B1F354F0B}" srcOrd="0" destOrd="0" presId="urn:microsoft.com/office/officeart/2005/8/layout/hierarchy1"/>
    <dgm:cxn modelId="{0E9076F9-2676-4BF7-8C53-B73437523B3C}" type="presOf" srcId="{B116CD01-B681-4325-ADF2-2D9C0428609B}" destId="{3F97DD9E-014A-4E71-94F7-0958D268AEFE}" srcOrd="0" destOrd="0" presId="urn:microsoft.com/office/officeart/2005/8/layout/hierarchy1"/>
    <dgm:cxn modelId="{B27665EE-CCB1-446E-BE4F-19C945E9CA35}" type="presOf" srcId="{B7538FE9-E60F-42CE-824D-7A16F2F2E507}" destId="{776D679D-168C-4D7D-886A-6F817AA20DC9}" srcOrd="0" destOrd="0" presId="urn:microsoft.com/office/officeart/2005/8/layout/hierarchy1"/>
    <dgm:cxn modelId="{BDEF790B-8656-4B45-A454-25C2518FA2B3}" type="presOf" srcId="{723D79DD-1CC1-46C2-8EAE-DE3C4CE7578D}" destId="{D2D32A8E-C2DD-4AED-9204-F7CEAEB7FC23}" srcOrd="0" destOrd="0" presId="urn:microsoft.com/office/officeart/2005/8/layout/hierarchy1"/>
    <dgm:cxn modelId="{B8F78754-8E84-44A2-893F-557C4E4FCEF3}" type="presOf" srcId="{71B14639-DE83-4700-A01E-2C7438EE311C}" destId="{9BD0AC1E-398F-4091-BE62-8A9EB044E9E0}" srcOrd="0" destOrd="0" presId="urn:microsoft.com/office/officeart/2005/8/layout/hierarchy1"/>
    <dgm:cxn modelId="{6BE3051D-3B46-496F-8838-19761BA5A55E}" type="presOf" srcId="{E1B51A21-3A33-4EB5-ABBA-8715BAA00CAF}" destId="{E0E166EB-E770-4C69-8683-37967074321E}" srcOrd="0" destOrd="0" presId="urn:microsoft.com/office/officeart/2005/8/layout/hierarchy1"/>
    <dgm:cxn modelId="{F10B0D6D-5954-4D63-8214-42B03FDAC20C}" type="presOf" srcId="{BACFB40C-FB7C-4232-A175-A40A6B8A472B}" destId="{A617854E-3FF3-4F86-A9D6-C7CAF85FBE51}" srcOrd="0" destOrd="0" presId="urn:microsoft.com/office/officeart/2005/8/layout/hierarchy1"/>
    <dgm:cxn modelId="{03EC6ADB-1781-4237-A462-3BA6A9A0B0B6}" type="presOf" srcId="{75792657-E0C0-4DA7-A333-A571D55B2B87}" destId="{346EE78E-7BA6-40AA-A025-1B0136EEBBA9}" srcOrd="0" destOrd="0" presId="urn:microsoft.com/office/officeart/2005/8/layout/hierarchy1"/>
    <dgm:cxn modelId="{ADBF3B35-FE6D-48B3-A322-EBB5372089D8}" type="presOf" srcId="{3BA880A4-DE00-4EF5-B00F-E78091576029}" destId="{84CAFDF5-E978-4FB5-8740-4B03F77CEC46}" srcOrd="0" destOrd="0" presId="urn:microsoft.com/office/officeart/2005/8/layout/hierarchy1"/>
    <dgm:cxn modelId="{D42DBCC8-57B7-4272-95CD-340841340849}" srcId="{723D79DD-1CC1-46C2-8EAE-DE3C4CE7578D}" destId="{50003DE7-F338-4FE3-B3EE-433555DAC03A}" srcOrd="0" destOrd="0" parTransId="{A4568C60-32D6-47DC-82CA-B69663F2FDCA}" sibTransId="{298D68C1-035F-42D3-A01C-5B6EC305BDD6}"/>
    <dgm:cxn modelId="{A916A7D4-0F07-41EF-8FEF-5238C3F0B1CA}" type="presOf" srcId="{82890BAB-98CD-405A-8118-EFA7050C95B7}" destId="{80747A7F-3CBE-4B86-A93D-1AA9736D9DEA}" srcOrd="0" destOrd="0" presId="urn:microsoft.com/office/officeart/2005/8/layout/hierarchy1"/>
    <dgm:cxn modelId="{A534C4B3-3181-454B-AAE7-AAC3B2243071}" type="presOf" srcId="{1D6EDCC9-FCE1-4D58-A41F-252D0773F4AC}" destId="{7F0E00F8-B933-463F-BEA2-45847FCF25AB}" srcOrd="0" destOrd="0" presId="urn:microsoft.com/office/officeart/2005/8/layout/hierarchy1"/>
    <dgm:cxn modelId="{32AEE83A-9110-4552-8356-D4423671E0EF}" type="presOf" srcId="{54770FE7-A23D-432B-B871-05C458257159}" destId="{BC223FD5-391B-420F-8BCB-A557B4ADF8E5}" srcOrd="0" destOrd="0" presId="urn:microsoft.com/office/officeart/2005/8/layout/hierarchy1"/>
    <dgm:cxn modelId="{7F0A2C9F-E4C9-4F2A-8D81-4B9D223EA26D}" srcId="{E1B51A21-3A33-4EB5-ABBA-8715BAA00CAF}" destId="{1D6EDCC9-FCE1-4D58-A41F-252D0773F4AC}" srcOrd="3" destOrd="0" parTransId="{B116CD01-B681-4325-ADF2-2D9C0428609B}" sibTransId="{9BBE675D-7736-4DAD-95F4-293BB27A45C0}"/>
    <dgm:cxn modelId="{EBFA62F1-FC4B-4FAE-849D-80CB3C5BAB22}" type="presOf" srcId="{0CA98494-008C-4157-959E-44C52BE0B93D}" destId="{98474004-76EE-4DF5-8AF6-ADEC3EC79802}" srcOrd="0" destOrd="0" presId="urn:microsoft.com/office/officeart/2005/8/layout/hierarchy1"/>
    <dgm:cxn modelId="{536B2B5B-9617-450A-B856-35B07FF5E8D9}" srcId="{035F864C-F334-4958-BFE4-8DEA3F7A8684}" destId="{71B14639-DE83-4700-A01E-2C7438EE311C}" srcOrd="0" destOrd="0" parTransId="{6B87FC25-7F33-46D8-8596-98A8B9D6644A}" sibTransId="{1235633A-F029-4258-818D-D9427991277B}"/>
    <dgm:cxn modelId="{27FFC183-23BE-4378-AA59-C625AFE351CE}" srcId="{50003DE7-F338-4FE3-B3EE-433555DAC03A}" destId="{035F864C-F334-4958-BFE4-8DEA3F7A8684}" srcOrd="0" destOrd="0" parTransId="{75792657-E0C0-4DA7-A333-A571D55B2B87}" sibTransId="{384F03C0-D0AF-411F-8798-CB65757797C3}"/>
    <dgm:cxn modelId="{32BB7C5A-525C-4B8B-BD44-8D103839B0CA}" type="presOf" srcId="{B059CC05-D25B-4006-B3D1-AD8DD954E505}" destId="{6247EDB8-86C7-4FDB-B702-34F74548F16A}" srcOrd="0" destOrd="0" presId="urn:microsoft.com/office/officeart/2005/8/layout/hierarchy1"/>
    <dgm:cxn modelId="{146FF5B0-4F9D-45C2-AD13-1BDB198DAE80}" type="presOf" srcId="{035F864C-F334-4958-BFE4-8DEA3F7A8684}" destId="{EAF23759-40BC-48C6-B05B-AF8837C0559D}" srcOrd="0" destOrd="0" presId="urn:microsoft.com/office/officeart/2005/8/layout/hierarchy1"/>
    <dgm:cxn modelId="{C5D9DFCE-344E-4752-8EA3-29B051CFA0B7}" type="presParOf" srcId="{776D679D-168C-4D7D-886A-6F817AA20DC9}" destId="{196059B9-5959-4988-AD3C-9B2BBA384383}" srcOrd="0" destOrd="0" presId="urn:microsoft.com/office/officeart/2005/8/layout/hierarchy1"/>
    <dgm:cxn modelId="{95FE8FAC-0EA9-45D0-8B77-26040083DBFB}" type="presParOf" srcId="{196059B9-5959-4988-AD3C-9B2BBA384383}" destId="{420FD0D9-11DE-4187-8A1D-ABAEAFBB57CD}" srcOrd="0" destOrd="0" presId="urn:microsoft.com/office/officeart/2005/8/layout/hierarchy1"/>
    <dgm:cxn modelId="{22313331-5819-48D2-AA03-12C8174A4FE6}" type="presParOf" srcId="{420FD0D9-11DE-4187-8A1D-ABAEAFBB57CD}" destId="{63D11B89-FBA1-4D47-935B-B68EC119BD4C}" srcOrd="0" destOrd="0" presId="urn:microsoft.com/office/officeart/2005/8/layout/hierarchy1"/>
    <dgm:cxn modelId="{B258161E-6ACB-42CE-BA99-BF91F506395C}" type="presParOf" srcId="{420FD0D9-11DE-4187-8A1D-ABAEAFBB57CD}" destId="{6247EDB8-86C7-4FDB-B702-34F74548F16A}" srcOrd="1" destOrd="0" presId="urn:microsoft.com/office/officeart/2005/8/layout/hierarchy1"/>
    <dgm:cxn modelId="{E168091A-331B-4545-8558-E2707D6E6E4B}" type="presParOf" srcId="{196059B9-5959-4988-AD3C-9B2BBA384383}" destId="{3B0CE9AC-DFB8-405F-A510-90E3EAD2F92E}" srcOrd="1" destOrd="0" presId="urn:microsoft.com/office/officeart/2005/8/layout/hierarchy1"/>
    <dgm:cxn modelId="{C8541B02-E6E2-4D78-9F79-EB565899D930}" type="presParOf" srcId="{3B0CE9AC-DFB8-405F-A510-90E3EAD2F92E}" destId="{8ED5F240-27B2-4E33-BECE-5C5B1F354F0B}" srcOrd="0" destOrd="0" presId="urn:microsoft.com/office/officeart/2005/8/layout/hierarchy1"/>
    <dgm:cxn modelId="{C6DE30A7-7810-478B-9194-85E8ACC61F1F}" type="presParOf" srcId="{3B0CE9AC-DFB8-405F-A510-90E3EAD2F92E}" destId="{D041A279-1D19-46FF-A0F0-F2406A0DFB32}" srcOrd="1" destOrd="0" presId="urn:microsoft.com/office/officeart/2005/8/layout/hierarchy1"/>
    <dgm:cxn modelId="{08DA81B3-FB3E-407C-BC09-EA499700C483}" type="presParOf" srcId="{D041A279-1D19-46FF-A0F0-F2406A0DFB32}" destId="{51C925B0-F8A3-43E7-BF98-89749588B5DB}" srcOrd="0" destOrd="0" presId="urn:microsoft.com/office/officeart/2005/8/layout/hierarchy1"/>
    <dgm:cxn modelId="{C98D2523-3258-49F7-B004-317BF21DC0ED}" type="presParOf" srcId="{51C925B0-F8A3-43E7-BF98-89749588B5DB}" destId="{05BD43A6-41A3-4262-81FD-AA42BC6B8BD8}" srcOrd="0" destOrd="0" presId="urn:microsoft.com/office/officeart/2005/8/layout/hierarchy1"/>
    <dgm:cxn modelId="{5E7FC52F-2655-4663-86CC-BEC15145C97A}" type="presParOf" srcId="{51C925B0-F8A3-43E7-BF98-89749588B5DB}" destId="{E0E166EB-E770-4C69-8683-37967074321E}" srcOrd="1" destOrd="0" presId="urn:microsoft.com/office/officeart/2005/8/layout/hierarchy1"/>
    <dgm:cxn modelId="{5DF4F5D2-0FAA-4026-9788-43379EAE7954}" type="presParOf" srcId="{D041A279-1D19-46FF-A0F0-F2406A0DFB32}" destId="{8AEC1327-BD15-4D9B-A1FE-AD40B997D5E3}" srcOrd="1" destOrd="0" presId="urn:microsoft.com/office/officeart/2005/8/layout/hierarchy1"/>
    <dgm:cxn modelId="{90179B3A-AE43-4AF0-BD1F-3AEE0D926E53}" type="presParOf" srcId="{8AEC1327-BD15-4D9B-A1FE-AD40B997D5E3}" destId="{CC6C737D-C4BB-4650-B2A7-101D967D3F11}" srcOrd="0" destOrd="0" presId="urn:microsoft.com/office/officeart/2005/8/layout/hierarchy1"/>
    <dgm:cxn modelId="{102F8BC8-D57E-4961-B281-4C3FA5B47B6F}" type="presParOf" srcId="{8AEC1327-BD15-4D9B-A1FE-AD40B997D5E3}" destId="{A96BA6F0-3D99-4EEC-ABB8-2165F2345B0F}" srcOrd="1" destOrd="0" presId="urn:microsoft.com/office/officeart/2005/8/layout/hierarchy1"/>
    <dgm:cxn modelId="{6952ACFE-E3EB-40B4-B659-8C196782035F}" type="presParOf" srcId="{A96BA6F0-3D99-4EEC-ABB8-2165F2345B0F}" destId="{EFF3A79D-0530-4115-A6C2-6F420031CC36}" srcOrd="0" destOrd="0" presId="urn:microsoft.com/office/officeart/2005/8/layout/hierarchy1"/>
    <dgm:cxn modelId="{1BB04F7E-F094-4529-9A19-B3D14252D090}" type="presParOf" srcId="{EFF3A79D-0530-4115-A6C2-6F420031CC36}" destId="{5819FD0A-70A0-4CF5-A1D2-6BFC09E5D45A}" srcOrd="0" destOrd="0" presId="urn:microsoft.com/office/officeart/2005/8/layout/hierarchy1"/>
    <dgm:cxn modelId="{0CFA9E46-25DC-4500-A13D-874697868AA8}" type="presParOf" srcId="{EFF3A79D-0530-4115-A6C2-6F420031CC36}" destId="{BC223FD5-391B-420F-8BCB-A557B4ADF8E5}" srcOrd="1" destOrd="0" presId="urn:microsoft.com/office/officeart/2005/8/layout/hierarchy1"/>
    <dgm:cxn modelId="{E01D6A9F-6C97-476A-8C42-A1538887C382}" type="presParOf" srcId="{A96BA6F0-3D99-4EEC-ABB8-2165F2345B0F}" destId="{08381B77-C199-43C0-8295-E4820508B435}" srcOrd="1" destOrd="0" presId="urn:microsoft.com/office/officeart/2005/8/layout/hierarchy1"/>
    <dgm:cxn modelId="{9A67A196-432A-4478-88E1-8A0870DB1ECA}" type="presParOf" srcId="{8AEC1327-BD15-4D9B-A1FE-AD40B997D5E3}" destId="{98474004-76EE-4DF5-8AF6-ADEC3EC79802}" srcOrd="2" destOrd="0" presId="urn:microsoft.com/office/officeart/2005/8/layout/hierarchy1"/>
    <dgm:cxn modelId="{4239D1E6-DB49-455C-AF65-1555261C7E8F}" type="presParOf" srcId="{8AEC1327-BD15-4D9B-A1FE-AD40B997D5E3}" destId="{EE531D71-7CFC-427A-99FF-E24C2F37B906}" srcOrd="3" destOrd="0" presId="urn:microsoft.com/office/officeart/2005/8/layout/hierarchy1"/>
    <dgm:cxn modelId="{F7913D85-6984-40AF-B996-341A50B7A135}" type="presParOf" srcId="{EE531D71-7CFC-427A-99FF-E24C2F37B906}" destId="{A16764D7-BA68-4628-BBD2-EA34B0BB6021}" srcOrd="0" destOrd="0" presId="urn:microsoft.com/office/officeart/2005/8/layout/hierarchy1"/>
    <dgm:cxn modelId="{48AA91CB-52FA-4212-A82C-94672433B4FB}" type="presParOf" srcId="{A16764D7-BA68-4628-BBD2-EA34B0BB6021}" destId="{A407BF94-A122-4A2A-A3F3-610A3B23EFED}" srcOrd="0" destOrd="0" presId="urn:microsoft.com/office/officeart/2005/8/layout/hierarchy1"/>
    <dgm:cxn modelId="{C2EA5BBC-7769-4CDA-A5B7-9957345C44E9}" type="presParOf" srcId="{A16764D7-BA68-4628-BBD2-EA34B0BB6021}" destId="{D2D32A8E-C2DD-4AED-9204-F7CEAEB7FC23}" srcOrd="1" destOrd="0" presId="urn:microsoft.com/office/officeart/2005/8/layout/hierarchy1"/>
    <dgm:cxn modelId="{25C560A0-25AC-4F32-8118-B5D9A8F29B27}" type="presParOf" srcId="{EE531D71-7CFC-427A-99FF-E24C2F37B906}" destId="{858D515B-5510-4656-B498-8ED72AF76962}" srcOrd="1" destOrd="0" presId="urn:microsoft.com/office/officeart/2005/8/layout/hierarchy1"/>
    <dgm:cxn modelId="{3BA19D6D-41D7-4E9B-9ABC-10A07F6C8FE2}" type="presParOf" srcId="{858D515B-5510-4656-B498-8ED72AF76962}" destId="{8BF879B8-848E-457B-908F-D7BA88C97B48}" srcOrd="0" destOrd="0" presId="urn:microsoft.com/office/officeart/2005/8/layout/hierarchy1"/>
    <dgm:cxn modelId="{016AD1D2-1FDE-4208-A7D4-E5A42C47383C}" type="presParOf" srcId="{858D515B-5510-4656-B498-8ED72AF76962}" destId="{FB7A6D2D-7630-48E7-A303-736F0D825156}" srcOrd="1" destOrd="0" presId="urn:microsoft.com/office/officeart/2005/8/layout/hierarchy1"/>
    <dgm:cxn modelId="{C76290AB-3525-423D-BE33-1963E85DB3D9}" type="presParOf" srcId="{FB7A6D2D-7630-48E7-A303-736F0D825156}" destId="{EC7A2830-620D-4E7F-9262-E2598BB6D08F}" srcOrd="0" destOrd="0" presId="urn:microsoft.com/office/officeart/2005/8/layout/hierarchy1"/>
    <dgm:cxn modelId="{526FC74E-2D2A-463A-AC4F-DA747C4F8E2D}" type="presParOf" srcId="{EC7A2830-620D-4E7F-9262-E2598BB6D08F}" destId="{63FCE56E-3B6D-4F6A-A481-93984A4D53C0}" srcOrd="0" destOrd="0" presId="urn:microsoft.com/office/officeart/2005/8/layout/hierarchy1"/>
    <dgm:cxn modelId="{4E640D80-1199-480E-9F3F-BADF62F17171}" type="presParOf" srcId="{EC7A2830-620D-4E7F-9262-E2598BB6D08F}" destId="{3AE9871F-9C9B-4D7D-9D9F-785F099E1606}" srcOrd="1" destOrd="0" presId="urn:microsoft.com/office/officeart/2005/8/layout/hierarchy1"/>
    <dgm:cxn modelId="{9E8E251A-B20A-431F-B2CC-7E9D096D7094}" type="presParOf" srcId="{FB7A6D2D-7630-48E7-A303-736F0D825156}" destId="{DDEF694E-4CD2-417B-AFE5-C39C372BFA56}" srcOrd="1" destOrd="0" presId="urn:microsoft.com/office/officeart/2005/8/layout/hierarchy1"/>
    <dgm:cxn modelId="{B0EF71EF-1C3A-415B-BF1C-6082C35FBC90}" type="presParOf" srcId="{DDEF694E-4CD2-417B-AFE5-C39C372BFA56}" destId="{346EE78E-7BA6-40AA-A025-1B0136EEBBA9}" srcOrd="0" destOrd="0" presId="urn:microsoft.com/office/officeart/2005/8/layout/hierarchy1"/>
    <dgm:cxn modelId="{26010741-F69B-464D-A968-924B218DEB26}" type="presParOf" srcId="{DDEF694E-4CD2-417B-AFE5-C39C372BFA56}" destId="{FF850736-7FC0-44B4-A00C-680DBB292601}" srcOrd="1" destOrd="0" presId="urn:microsoft.com/office/officeart/2005/8/layout/hierarchy1"/>
    <dgm:cxn modelId="{B1C10611-DCD2-41AE-9FB8-90E497C048AD}" type="presParOf" srcId="{FF850736-7FC0-44B4-A00C-680DBB292601}" destId="{95856173-DF96-4ACC-88E4-153CDAD1634F}" srcOrd="0" destOrd="0" presId="urn:microsoft.com/office/officeart/2005/8/layout/hierarchy1"/>
    <dgm:cxn modelId="{4376DE8E-1E10-40FA-81A8-D957A4862E9D}" type="presParOf" srcId="{95856173-DF96-4ACC-88E4-153CDAD1634F}" destId="{FD3119B1-B75D-4A6D-B1AB-3112038BC0B8}" srcOrd="0" destOrd="0" presId="urn:microsoft.com/office/officeart/2005/8/layout/hierarchy1"/>
    <dgm:cxn modelId="{26FFC1EE-3769-4984-AACA-6FCC393048CD}" type="presParOf" srcId="{95856173-DF96-4ACC-88E4-153CDAD1634F}" destId="{EAF23759-40BC-48C6-B05B-AF8837C0559D}" srcOrd="1" destOrd="0" presId="urn:microsoft.com/office/officeart/2005/8/layout/hierarchy1"/>
    <dgm:cxn modelId="{5F3A7093-1508-4CF1-8D3E-9BCD1CF9FB57}" type="presParOf" srcId="{FF850736-7FC0-44B4-A00C-680DBB292601}" destId="{3FF410A3-5308-4A49-906C-1557B4568004}" srcOrd="1" destOrd="0" presId="urn:microsoft.com/office/officeart/2005/8/layout/hierarchy1"/>
    <dgm:cxn modelId="{9A590588-A7FA-4A16-9B49-408C4875DEE2}" type="presParOf" srcId="{3FF410A3-5308-4A49-906C-1557B4568004}" destId="{C33A8E1C-A69D-4BDB-B299-CD282C2F59CB}" srcOrd="0" destOrd="0" presId="urn:microsoft.com/office/officeart/2005/8/layout/hierarchy1"/>
    <dgm:cxn modelId="{944639D0-439E-4A4D-84BD-D774FE52BE19}" type="presParOf" srcId="{3FF410A3-5308-4A49-906C-1557B4568004}" destId="{D901CF5B-DAD6-4BF2-B082-6428D4892568}" srcOrd="1" destOrd="0" presId="urn:microsoft.com/office/officeart/2005/8/layout/hierarchy1"/>
    <dgm:cxn modelId="{AF586C13-0D87-495D-B878-DFF0FBA24E0F}" type="presParOf" srcId="{D901CF5B-DAD6-4BF2-B082-6428D4892568}" destId="{37ABD63E-760D-4802-AF16-935CD7B1E9EE}" srcOrd="0" destOrd="0" presId="urn:microsoft.com/office/officeart/2005/8/layout/hierarchy1"/>
    <dgm:cxn modelId="{3B93860E-202D-4E9B-B36E-8D779261BC7C}" type="presParOf" srcId="{37ABD63E-760D-4802-AF16-935CD7B1E9EE}" destId="{BB03D6E6-30DC-4B5F-9596-09FD4B76A415}" srcOrd="0" destOrd="0" presId="urn:microsoft.com/office/officeart/2005/8/layout/hierarchy1"/>
    <dgm:cxn modelId="{7D46AA2C-2B05-488A-8009-88A173A61C1E}" type="presParOf" srcId="{37ABD63E-760D-4802-AF16-935CD7B1E9EE}" destId="{9BD0AC1E-398F-4091-BE62-8A9EB044E9E0}" srcOrd="1" destOrd="0" presId="urn:microsoft.com/office/officeart/2005/8/layout/hierarchy1"/>
    <dgm:cxn modelId="{D21EC6CE-3D98-4861-8148-5C2909770537}" type="presParOf" srcId="{D901CF5B-DAD6-4BF2-B082-6428D4892568}" destId="{A3E16E27-08D0-4751-A78C-278920523835}" srcOrd="1" destOrd="0" presId="urn:microsoft.com/office/officeart/2005/8/layout/hierarchy1"/>
    <dgm:cxn modelId="{7738B44A-7F45-4E1F-BD1B-EEEDE6BA6553}" type="presParOf" srcId="{A3E16E27-08D0-4751-A78C-278920523835}" destId="{84CAFDF5-E978-4FB5-8740-4B03F77CEC46}" srcOrd="0" destOrd="0" presId="urn:microsoft.com/office/officeart/2005/8/layout/hierarchy1"/>
    <dgm:cxn modelId="{6BF16473-85D6-4B93-9554-E25B819A4CFF}" type="presParOf" srcId="{A3E16E27-08D0-4751-A78C-278920523835}" destId="{CD69254E-FFC4-4943-9DBF-D3F4FB2E04C7}" srcOrd="1" destOrd="0" presId="urn:microsoft.com/office/officeart/2005/8/layout/hierarchy1"/>
    <dgm:cxn modelId="{39338D74-BAC3-4DB1-B0E5-D313A2F02508}" type="presParOf" srcId="{CD69254E-FFC4-4943-9DBF-D3F4FB2E04C7}" destId="{ACD4A022-70DA-4F74-96FF-D34A6C6A417C}" srcOrd="0" destOrd="0" presId="urn:microsoft.com/office/officeart/2005/8/layout/hierarchy1"/>
    <dgm:cxn modelId="{45502C0A-EFA8-4856-83B6-33E3AC7DF8C9}" type="presParOf" srcId="{ACD4A022-70DA-4F74-96FF-D34A6C6A417C}" destId="{EC980817-0673-4877-A6D3-AF167331BDE0}" srcOrd="0" destOrd="0" presId="urn:microsoft.com/office/officeart/2005/8/layout/hierarchy1"/>
    <dgm:cxn modelId="{91E3968C-322E-4060-B365-87F7C49772ED}" type="presParOf" srcId="{ACD4A022-70DA-4F74-96FF-D34A6C6A417C}" destId="{80747A7F-3CBE-4B86-A93D-1AA9736D9DEA}" srcOrd="1" destOrd="0" presId="urn:microsoft.com/office/officeart/2005/8/layout/hierarchy1"/>
    <dgm:cxn modelId="{5027DE7B-D724-47BA-9225-C10AFD0F60E2}" type="presParOf" srcId="{CD69254E-FFC4-4943-9DBF-D3F4FB2E04C7}" destId="{957BC4A7-2C26-4E88-BD88-6A0BF00EBA76}" srcOrd="1" destOrd="0" presId="urn:microsoft.com/office/officeart/2005/8/layout/hierarchy1"/>
    <dgm:cxn modelId="{49F105B0-1476-4062-BAF8-0C70BAAA62D4}" type="presParOf" srcId="{8AEC1327-BD15-4D9B-A1FE-AD40B997D5E3}" destId="{A617854E-3FF3-4F86-A9D6-C7CAF85FBE51}" srcOrd="4" destOrd="0" presId="urn:microsoft.com/office/officeart/2005/8/layout/hierarchy1"/>
    <dgm:cxn modelId="{3C5983F5-2FA9-4F1C-8392-2C026FB4EC87}" type="presParOf" srcId="{8AEC1327-BD15-4D9B-A1FE-AD40B997D5E3}" destId="{601B8A6A-F687-4FF3-AFDB-3433E9E1BD86}" srcOrd="5" destOrd="0" presId="urn:microsoft.com/office/officeart/2005/8/layout/hierarchy1"/>
    <dgm:cxn modelId="{D47FB488-D541-43EE-AC70-CB368774334E}" type="presParOf" srcId="{601B8A6A-F687-4FF3-AFDB-3433E9E1BD86}" destId="{78B31AEA-01F2-43EE-99DC-1FD35970BC0B}" srcOrd="0" destOrd="0" presId="urn:microsoft.com/office/officeart/2005/8/layout/hierarchy1"/>
    <dgm:cxn modelId="{6A220142-594C-46BA-AD23-39675A62AA14}" type="presParOf" srcId="{78B31AEA-01F2-43EE-99DC-1FD35970BC0B}" destId="{A57311D2-7F8D-46E9-B156-FE16CD2EFFEF}" srcOrd="0" destOrd="0" presId="urn:microsoft.com/office/officeart/2005/8/layout/hierarchy1"/>
    <dgm:cxn modelId="{58237F80-ADC4-48F5-95EB-B7817C1E9CCA}" type="presParOf" srcId="{78B31AEA-01F2-43EE-99DC-1FD35970BC0B}" destId="{67F98BB0-84CB-44B3-B47C-BB522E585B0B}" srcOrd="1" destOrd="0" presId="urn:microsoft.com/office/officeart/2005/8/layout/hierarchy1"/>
    <dgm:cxn modelId="{0BE2B50E-B6E0-435D-A7AE-6DFE07909140}" type="presParOf" srcId="{601B8A6A-F687-4FF3-AFDB-3433E9E1BD86}" destId="{27913F58-ADBC-4AEC-82D8-17B8A30B0B4B}" srcOrd="1" destOrd="0" presId="urn:microsoft.com/office/officeart/2005/8/layout/hierarchy1"/>
    <dgm:cxn modelId="{E42DFAD6-6495-40C6-81BD-09F33EA19179}" type="presParOf" srcId="{8AEC1327-BD15-4D9B-A1FE-AD40B997D5E3}" destId="{3F97DD9E-014A-4E71-94F7-0958D268AEFE}" srcOrd="6" destOrd="0" presId="urn:microsoft.com/office/officeart/2005/8/layout/hierarchy1"/>
    <dgm:cxn modelId="{3B1A0D5C-32C5-42E2-93AB-D2A97902AE9A}" type="presParOf" srcId="{8AEC1327-BD15-4D9B-A1FE-AD40B997D5E3}" destId="{26A3FE10-9A7E-4586-ABEE-674ED63F4B1A}" srcOrd="7" destOrd="0" presId="urn:microsoft.com/office/officeart/2005/8/layout/hierarchy1"/>
    <dgm:cxn modelId="{6DE45E19-3ECD-4A5A-B9A7-6983CAA449BB}" type="presParOf" srcId="{26A3FE10-9A7E-4586-ABEE-674ED63F4B1A}" destId="{003FBC52-84E7-49B0-9614-DFE4AEBF4BE5}" srcOrd="0" destOrd="0" presId="urn:microsoft.com/office/officeart/2005/8/layout/hierarchy1"/>
    <dgm:cxn modelId="{29CABB4B-FE42-4BD3-83B7-7B19EE8DB120}" type="presParOf" srcId="{003FBC52-84E7-49B0-9614-DFE4AEBF4BE5}" destId="{B21C0D17-5534-4D20-9360-4FAA05174792}" srcOrd="0" destOrd="0" presId="urn:microsoft.com/office/officeart/2005/8/layout/hierarchy1"/>
    <dgm:cxn modelId="{4FE5FB53-F0B3-46B2-B781-0303123F4A0F}" type="presParOf" srcId="{003FBC52-84E7-49B0-9614-DFE4AEBF4BE5}" destId="{7F0E00F8-B933-463F-BEA2-45847FCF25AB}" srcOrd="1" destOrd="0" presId="urn:microsoft.com/office/officeart/2005/8/layout/hierarchy1"/>
    <dgm:cxn modelId="{8127A065-1917-47F9-9C86-9B8336BBF49B}" type="presParOf" srcId="{26A3FE10-9A7E-4586-ABEE-674ED63F4B1A}" destId="{F01D1EE7-E9AC-4393-BF36-F5B07066886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07E491-2185-43CA-89C5-331811B7C39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33903F-A32D-4C94-A44A-6F62780C109E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Economic Analysis</a:t>
          </a:r>
        </a:p>
        <a:p>
          <a:r>
            <a:rPr lang="en-US" i="1" dirty="0" smtClean="0">
              <a:solidFill>
                <a:srgbClr val="FF0000"/>
              </a:solidFill>
            </a:rPr>
            <a:t>Needs &amp; Policy Analysis</a:t>
          </a:r>
          <a:endParaRPr lang="en-US" i="1" dirty="0">
            <a:solidFill>
              <a:srgbClr val="FF0000"/>
            </a:solidFill>
          </a:endParaRPr>
        </a:p>
      </dgm:t>
    </dgm:pt>
    <dgm:pt modelId="{E57DF539-B173-4D3E-95BA-3DBD8F737C4E}" type="parTrans" cxnId="{491FFBB9-14C6-48B3-80E3-E7F35AFC7ECB}">
      <dgm:prSet/>
      <dgm:spPr/>
      <dgm:t>
        <a:bodyPr/>
        <a:lstStyle/>
        <a:p>
          <a:endParaRPr lang="en-US"/>
        </a:p>
      </dgm:t>
    </dgm:pt>
    <dgm:pt modelId="{DCBD014B-6278-40F9-98C2-9246980B4F9A}" type="sibTrans" cxnId="{491FFBB9-14C6-48B3-80E3-E7F35AFC7ECB}">
      <dgm:prSet/>
      <dgm:spPr/>
      <dgm:t>
        <a:bodyPr/>
        <a:lstStyle/>
        <a:p>
          <a:endParaRPr lang="en-US"/>
        </a:p>
      </dgm:t>
    </dgm:pt>
    <dgm:pt modelId="{64EAA7E6-B96B-4605-BBCA-7889D76C2DC9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Fiscal Policy</a:t>
          </a:r>
        </a:p>
        <a:p>
          <a:r>
            <a:rPr lang="en-US" i="1" dirty="0" smtClean="0">
              <a:solidFill>
                <a:srgbClr val="FF0000"/>
              </a:solidFill>
            </a:rPr>
            <a:t>Determine Fiscal Envelope</a:t>
          </a:r>
          <a:endParaRPr lang="en-US" i="1" dirty="0">
            <a:solidFill>
              <a:srgbClr val="FF0000"/>
            </a:solidFill>
          </a:endParaRPr>
        </a:p>
      </dgm:t>
    </dgm:pt>
    <dgm:pt modelId="{4C567B1C-C21E-4493-AACF-A7E3DCF6DB7A}" type="parTrans" cxnId="{A5122C3E-F75F-47B0-B271-BD5F2592CFAC}">
      <dgm:prSet/>
      <dgm:spPr/>
      <dgm:t>
        <a:bodyPr/>
        <a:lstStyle/>
        <a:p>
          <a:endParaRPr lang="en-US"/>
        </a:p>
      </dgm:t>
    </dgm:pt>
    <dgm:pt modelId="{CE15D066-D076-484F-81FB-380D11651077}" type="sibTrans" cxnId="{A5122C3E-F75F-47B0-B271-BD5F2592CFAC}">
      <dgm:prSet/>
      <dgm:spPr/>
      <dgm:t>
        <a:bodyPr/>
        <a:lstStyle/>
        <a:p>
          <a:endParaRPr lang="en-US"/>
        </a:p>
      </dgm:t>
    </dgm:pt>
    <dgm:pt modelId="{3D9BA684-E803-4EEA-8ABD-BFD29B7CF25F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Budget Management</a:t>
          </a:r>
        </a:p>
        <a:p>
          <a:r>
            <a:rPr lang="en-US" i="1" dirty="0" smtClean="0">
              <a:solidFill>
                <a:srgbClr val="FF0000"/>
              </a:solidFill>
            </a:rPr>
            <a:t>Budget Allocation</a:t>
          </a:r>
          <a:endParaRPr lang="en-US" i="1" dirty="0">
            <a:solidFill>
              <a:srgbClr val="FF0000"/>
            </a:solidFill>
          </a:endParaRPr>
        </a:p>
      </dgm:t>
    </dgm:pt>
    <dgm:pt modelId="{6AAD9984-02DB-42C5-B149-69995CA423FA}" type="parTrans" cxnId="{7EA9588B-9112-43E5-8BD9-53D68F26F567}">
      <dgm:prSet/>
      <dgm:spPr/>
      <dgm:t>
        <a:bodyPr/>
        <a:lstStyle/>
        <a:p>
          <a:endParaRPr lang="en-US"/>
        </a:p>
      </dgm:t>
    </dgm:pt>
    <dgm:pt modelId="{DC72C196-C0AE-4B8C-A5D8-04CDF447406C}" type="sibTrans" cxnId="{7EA9588B-9112-43E5-8BD9-53D68F26F567}">
      <dgm:prSet/>
      <dgm:spPr/>
      <dgm:t>
        <a:bodyPr/>
        <a:lstStyle/>
        <a:p>
          <a:endParaRPr lang="en-US"/>
        </a:p>
      </dgm:t>
    </dgm:pt>
    <dgm:pt modelId="{3CAD0B38-536A-4794-8456-9AA2581D2510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Public Finance</a:t>
          </a:r>
        </a:p>
        <a:p>
          <a:r>
            <a:rPr lang="en-US" i="1" dirty="0" smtClean="0">
              <a:solidFill>
                <a:srgbClr val="FF0000"/>
              </a:solidFill>
            </a:rPr>
            <a:t>Monitor Implementation of Budget</a:t>
          </a:r>
          <a:endParaRPr lang="en-US" i="1" dirty="0">
            <a:solidFill>
              <a:srgbClr val="FF0000"/>
            </a:solidFill>
          </a:endParaRPr>
        </a:p>
      </dgm:t>
    </dgm:pt>
    <dgm:pt modelId="{8FCFDD58-6D6A-4840-8575-333321B34F19}" type="parTrans" cxnId="{6C3A232B-09DD-40E2-B813-5B7055446648}">
      <dgm:prSet/>
      <dgm:spPr/>
      <dgm:t>
        <a:bodyPr/>
        <a:lstStyle/>
        <a:p>
          <a:endParaRPr lang="en-US"/>
        </a:p>
      </dgm:t>
    </dgm:pt>
    <dgm:pt modelId="{1F5674CF-A6F7-4102-9C2B-09F9EEB4E44D}" type="sibTrans" cxnId="{6C3A232B-09DD-40E2-B813-5B7055446648}">
      <dgm:prSet/>
      <dgm:spPr/>
      <dgm:t>
        <a:bodyPr/>
        <a:lstStyle/>
        <a:p>
          <a:endParaRPr lang="en-US"/>
        </a:p>
      </dgm:t>
    </dgm:pt>
    <dgm:pt modelId="{933C0447-42A6-4606-B199-3A1B079D3AA9}" type="pres">
      <dgm:prSet presAssocID="{4807E491-2185-43CA-89C5-331811B7C39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2BF99509-9497-4A10-8E4F-40246B37A376}" type="pres">
      <dgm:prSet presAssocID="{E833903F-A32D-4C94-A44A-6F62780C109E}" presName="node" presStyleLbl="node1" presStyleIdx="0" presStyleCnt="4" custRadScaleRad="84575" custRadScaleInc="-4365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B6CB54F-B6EE-4ACF-BBF3-661A8ADED7CE}" type="pres">
      <dgm:prSet presAssocID="{E833903F-A32D-4C94-A44A-6F62780C109E}" presName="spNode" presStyleCnt="0"/>
      <dgm:spPr/>
    </dgm:pt>
    <dgm:pt modelId="{397872CD-7B34-46CA-AB59-77B032F022E0}" type="pres">
      <dgm:prSet presAssocID="{DCBD014B-6278-40F9-98C2-9246980B4F9A}" presName="sibTrans" presStyleLbl="sibTrans1D1" presStyleIdx="0" presStyleCnt="4"/>
      <dgm:spPr/>
      <dgm:t>
        <a:bodyPr/>
        <a:lstStyle/>
        <a:p>
          <a:endParaRPr lang="en-ZA"/>
        </a:p>
      </dgm:t>
    </dgm:pt>
    <dgm:pt modelId="{1B095EBD-000B-417E-A3FD-89B8E5705FAA}" type="pres">
      <dgm:prSet presAssocID="{64EAA7E6-B96B-4605-BBCA-7889D76C2DC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C78DD1D-7F0E-43A4-B938-18F38A4C40C9}" type="pres">
      <dgm:prSet presAssocID="{64EAA7E6-B96B-4605-BBCA-7889D76C2DC9}" presName="spNode" presStyleCnt="0"/>
      <dgm:spPr/>
    </dgm:pt>
    <dgm:pt modelId="{E9EBF871-1507-433A-949B-67E21ACF52AA}" type="pres">
      <dgm:prSet presAssocID="{CE15D066-D076-484F-81FB-380D11651077}" presName="sibTrans" presStyleLbl="sibTrans1D1" presStyleIdx="1" presStyleCnt="4"/>
      <dgm:spPr/>
      <dgm:t>
        <a:bodyPr/>
        <a:lstStyle/>
        <a:p>
          <a:endParaRPr lang="en-ZA"/>
        </a:p>
      </dgm:t>
    </dgm:pt>
    <dgm:pt modelId="{F86D778F-9CF3-4731-8CD8-5E121484D21B}" type="pres">
      <dgm:prSet presAssocID="{3D9BA684-E803-4EEA-8ABD-BFD29B7CF25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60DF5-D0C5-4333-9B32-DB9E81BA0213}" type="pres">
      <dgm:prSet presAssocID="{3D9BA684-E803-4EEA-8ABD-BFD29B7CF25F}" presName="spNode" presStyleCnt="0"/>
      <dgm:spPr/>
    </dgm:pt>
    <dgm:pt modelId="{4DB67EDD-EF29-4FD1-971C-83D281115FB8}" type="pres">
      <dgm:prSet presAssocID="{DC72C196-C0AE-4B8C-A5D8-04CDF447406C}" presName="sibTrans" presStyleLbl="sibTrans1D1" presStyleIdx="2" presStyleCnt="4"/>
      <dgm:spPr/>
      <dgm:t>
        <a:bodyPr/>
        <a:lstStyle/>
        <a:p>
          <a:endParaRPr lang="en-ZA"/>
        </a:p>
      </dgm:t>
    </dgm:pt>
    <dgm:pt modelId="{A75D5F92-F081-419B-AD48-2658EE2F1BF9}" type="pres">
      <dgm:prSet presAssocID="{3CAD0B38-536A-4794-8456-9AA2581D251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F61F6-F75B-45EC-BF0C-EE38188A72B4}" type="pres">
      <dgm:prSet presAssocID="{3CAD0B38-536A-4794-8456-9AA2581D2510}" presName="spNode" presStyleCnt="0"/>
      <dgm:spPr/>
    </dgm:pt>
    <dgm:pt modelId="{766D94FF-04B8-49F8-B8BE-9241094A90DE}" type="pres">
      <dgm:prSet presAssocID="{1F5674CF-A6F7-4102-9C2B-09F9EEB4E44D}" presName="sibTrans" presStyleLbl="sibTrans1D1" presStyleIdx="3" presStyleCnt="4"/>
      <dgm:spPr/>
      <dgm:t>
        <a:bodyPr/>
        <a:lstStyle/>
        <a:p>
          <a:endParaRPr lang="en-ZA"/>
        </a:p>
      </dgm:t>
    </dgm:pt>
  </dgm:ptLst>
  <dgm:cxnLst>
    <dgm:cxn modelId="{3C89A5DC-50CA-4F04-939E-426726C112F3}" type="presOf" srcId="{DCBD014B-6278-40F9-98C2-9246980B4F9A}" destId="{397872CD-7B34-46CA-AB59-77B032F022E0}" srcOrd="0" destOrd="0" presId="urn:microsoft.com/office/officeart/2005/8/layout/cycle6"/>
    <dgm:cxn modelId="{BD0AC94D-7B23-4199-B8F3-AA812F3590BB}" type="presOf" srcId="{E833903F-A32D-4C94-A44A-6F62780C109E}" destId="{2BF99509-9497-4A10-8E4F-40246B37A376}" srcOrd="0" destOrd="0" presId="urn:microsoft.com/office/officeart/2005/8/layout/cycle6"/>
    <dgm:cxn modelId="{F60D2DFE-B606-4DEB-97BB-681E9B26A98E}" type="presOf" srcId="{DC72C196-C0AE-4B8C-A5D8-04CDF447406C}" destId="{4DB67EDD-EF29-4FD1-971C-83D281115FB8}" srcOrd="0" destOrd="0" presId="urn:microsoft.com/office/officeart/2005/8/layout/cycle6"/>
    <dgm:cxn modelId="{A5122C3E-F75F-47B0-B271-BD5F2592CFAC}" srcId="{4807E491-2185-43CA-89C5-331811B7C394}" destId="{64EAA7E6-B96B-4605-BBCA-7889D76C2DC9}" srcOrd="1" destOrd="0" parTransId="{4C567B1C-C21E-4493-AACF-A7E3DCF6DB7A}" sibTransId="{CE15D066-D076-484F-81FB-380D11651077}"/>
    <dgm:cxn modelId="{4BE61802-B800-451A-8916-1426E837B6AD}" type="presOf" srcId="{64EAA7E6-B96B-4605-BBCA-7889D76C2DC9}" destId="{1B095EBD-000B-417E-A3FD-89B8E5705FAA}" srcOrd="0" destOrd="0" presId="urn:microsoft.com/office/officeart/2005/8/layout/cycle6"/>
    <dgm:cxn modelId="{7EA9588B-9112-43E5-8BD9-53D68F26F567}" srcId="{4807E491-2185-43CA-89C5-331811B7C394}" destId="{3D9BA684-E803-4EEA-8ABD-BFD29B7CF25F}" srcOrd="2" destOrd="0" parTransId="{6AAD9984-02DB-42C5-B149-69995CA423FA}" sibTransId="{DC72C196-C0AE-4B8C-A5D8-04CDF447406C}"/>
    <dgm:cxn modelId="{76C3BC80-1FC7-45A7-A642-DCD8DC7A1795}" type="presOf" srcId="{3CAD0B38-536A-4794-8456-9AA2581D2510}" destId="{A75D5F92-F081-419B-AD48-2658EE2F1BF9}" srcOrd="0" destOrd="0" presId="urn:microsoft.com/office/officeart/2005/8/layout/cycle6"/>
    <dgm:cxn modelId="{A6BBF106-0673-41E0-83B8-09769C3225E4}" type="presOf" srcId="{1F5674CF-A6F7-4102-9C2B-09F9EEB4E44D}" destId="{766D94FF-04B8-49F8-B8BE-9241094A90DE}" srcOrd="0" destOrd="0" presId="urn:microsoft.com/office/officeart/2005/8/layout/cycle6"/>
    <dgm:cxn modelId="{6AAC7B82-3275-4C27-BEF3-697987B563E8}" type="presOf" srcId="{3D9BA684-E803-4EEA-8ABD-BFD29B7CF25F}" destId="{F86D778F-9CF3-4731-8CD8-5E121484D21B}" srcOrd="0" destOrd="0" presId="urn:microsoft.com/office/officeart/2005/8/layout/cycle6"/>
    <dgm:cxn modelId="{45F6AD73-B83C-44AC-8344-4B1CCD103122}" type="presOf" srcId="{4807E491-2185-43CA-89C5-331811B7C394}" destId="{933C0447-42A6-4606-B199-3A1B079D3AA9}" srcOrd="0" destOrd="0" presId="urn:microsoft.com/office/officeart/2005/8/layout/cycle6"/>
    <dgm:cxn modelId="{6C3A232B-09DD-40E2-B813-5B7055446648}" srcId="{4807E491-2185-43CA-89C5-331811B7C394}" destId="{3CAD0B38-536A-4794-8456-9AA2581D2510}" srcOrd="3" destOrd="0" parTransId="{8FCFDD58-6D6A-4840-8575-333321B34F19}" sibTransId="{1F5674CF-A6F7-4102-9C2B-09F9EEB4E44D}"/>
    <dgm:cxn modelId="{491FFBB9-14C6-48B3-80E3-E7F35AFC7ECB}" srcId="{4807E491-2185-43CA-89C5-331811B7C394}" destId="{E833903F-A32D-4C94-A44A-6F62780C109E}" srcOrd="0" destOrd="0" parTransId="{E57DF539-B173-4D3E-95BA-3DBD8F737C4E}" sibTransId="{DCBD014B-6278-40F9-98C2-9246980B4F9A}"/>
    <dgm:cxn modelId="{550BA798-6E56-446D-8BAB-AC194091605E}" type="presOf" srcId="{CE15D066-D076-484F-81FB-380D11651077}" destId="{E9EBF871-1507-433A-949B-67E21ACF52AA}" srcOrd="0" destOrd="0" presId="urn:microsoft.com/office/officeart/2005/8/layout/cycle6"/>
    <dgm:cxn modelId="{0D8A5F51-DFB7-404A-BA3E-EF01E3228349}" type="presParOf" srcId="{933C0447-42A6-4606-B199-3A1B079D3AA9}" destId="{2BF99509-9497-4A10-8E4F-40246B37A376}" srcOrd="0" destOrd="0" presId="urn:microsoft.com/office/officeart/2005/8/layout/cycle6"/>
    <dgm:cxn modelId="{0B8ADB09-55A0-4699-BDFF-9F2BF08A52DF}" type="presParOf" srcId="{933C0447-42A6-4606-B199-3A1B079D3AA9}" destId="{EB6CB54F-B6EE-4ACF-BBF3-661A8ADED7CE}" srcOrd="1" destOrd="0" presId="urn:microsoft.com/office/officeart/2005/8/layout/cycle6"/>
    <dgm:cxn modelId="{0D301BBB-E55E-4331-AEE5-FDFD62A7C433}" type="presParOf" srcId="{933C0447-42A6-4606-B199-3A1B079D3AA9}" destId="{397872CD-7B34-46CA-AB59-77B032F022E0}" srcOrd="2" destOrd="0" presId="urn:microsoft.com/office/officeart/2005/8/layout/cycle6"/>
    <dgm:cxn modelId="{402A6E52-7894-4F7F-AD20-413F1607AFB6}" type="presParOf" srcId="{933C0447-42A6-4606-B199-3A1B079D3AA9}" destId="{1B095EBD-000B-417E-A3FD-89B8E5705FAA}" srcOrd="3" destOrd="0" presId="urn:microsoft.com/office/officeart/2005/8/layout/cycle6"/>
    <dgm:cxn modelId="{0DFBACB8-7A93-4AAC-95DE-A0C77B07A48F}" type="presParOf" srcId="{933C0447-42A6-4606-B199-3A1B079D3AA9}" destId="{FC78DD1D-7F0E-43A4-B938-18F38A4C40C9}" srcOrd="4" destOrd="0" presId="urn:microsoft.com/office/officeart/2005/8/layout/cycle6"/>
    <dgm:cxn modelId="{E42687F1-FB07-4A5B-8E20-0EC38F4A4204}" type="presParOf" srcId="{933C0447-42A6-4606-B199-3A1B079D3AA9}" destId="{E9EBF871-1507-433A-949B-67E21ACF52AA}" srcOrd="5" destOrd="0" presId="urn:microsoft.com/office/officeart/2005/8/layout/cycle6"/>
    <dgm:cxn modelId="{50593026-5B79-405D-A10B-63EBD418E290}" type="presParOf" srcId="{933C0447-42A6-4606-B199-3A1B079D3AA9}" destId="{F86D778F-9CF3-4731-8CD8-5E121484D21B}" srcOrd="6" destOrd="0" presId="urn:microsoft.com/office/officeart/2005/8/layout/cycle6"/>
    <dgm:cxn modelId="{8EAA8A41-80D7-4C10-B8E3-ED54F3814BB5}" type="presParOf" srcId="{933C0447-42A6-4606-B199-3A1B079D3AA9}" destId="{45660DF5-D0C5-4333-9B32-DB9E81BA0213}" srcOrd="7" destOrd="0" presId="urn:microsoft.com/office/officeart/2005/8/layout/cycle6"/>
    <dgm:cxn modelId="{4C644F80-1DEC-4CD1-9372-3AABD419D7E5}" type="presParOf" srcId="{933C0447-42A6-4606-B199-3A1B079D3AA9}" destId="{4DB67EDD-EF29-4FD1-971C-83D281115FB8}" srcOrd="8" destOrd="0" presId="urn:microsoft.com/office/officeart/2005/8/layout/cycle6"/>
    <dgm:cxn modelId="{84541856-83E7-46A9-B057-D9240A85186A}" type="presParOf" srcId="{933C0447-42A6-4606-B199-3A1B079D3AA9}" destId="{A75D5F92-F081-419B-AD48-2658EE2F1BF9}" srcOrd="9" destOrd="0" presId="urn:microsoft.com/office/officeart/2005/8/layout/cycle6"/>
    <dgm:cxn modelId="{A4905BAA-865D-4BE2-A34F-7AD099F76908}" type="presParOf" srcId="{933C0447-42A6-4606-B199-3A1B079D3AA9}" destId="{BE4F61F6-F75B-45EC-BF0C-EE38188A72B4}" srcOrd="10" destOrd="0" presId="urn:microsoft.com/office/officeart/2005/8/layout/cycle6"/>
    <dgm:cxn modelId="{FA862EDA-D406-43B8-B040-3032458114B6}" type="presParOf" srcId="{933C0447-42A6-4606-B199-3A1B079D3AA9}" destId="{766D94FF-04B8-49F8-B8BE-9241094A90DE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7DD9E-014A-4E71-94F7-0958D268AEFE}">
      <dsp:nvSpPr>
        <dsp:cNvPr id="0" name=""/>
        <dsp:cNvSpPr/>
      </dsp:nvSpPr>
      <dsp:spPr>
        <a:xfrm>
          <a:off x="4420112" y="1257859"/>
          <a:ext cx="1476640" cy="234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33"/>
              </a:lnTo>
              <a:lnTo>
                <a:pt x="1476640" y="159633"/>
              </a:lnTo>
              <a:lnTo>
                <a:pt x="147664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7854E-3FF3-4F86-A9D6-C7CAF85FBE51}">
      <dsp:nvSpPr>
        <dsp:cNvPr id="0" name=""/>
        <dsp:cNvSpPr/>
      </dsp:nvSpPr>
      <dsp:spPr>
        <a:xfrm>
          <a:off x="4420112" y="1257859"/>
          <a:ext cx="492213" cy="234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33"/>
              </a:lnTo>
              <a:lnTo>
                <a:pt x="492213" y="159633"/>
              </a:lnTo>
              <a:lnTo>
                <a:pt x="492213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AFDF5-E978-4FB5-8740-4B03F77CEC46}">
      <dsp:nvSpPr>
        <dsp:cNvPr id="0" name=""/>
        <dsp:cNvSpPr/>
      </dsp:nvSpPr>
      <dsp:spPr>
        <a:xfrm>
          <a:off x="3882178" y="4240674"/>
          <a:ext cx="91440" cy="234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A8E1C-A69D-4BDB-B299-CD282C2F59CB}">
      <dsp:nvSpPr>
        <dsp:cNvPr id="0" name=""/>
        <dsp:cNvSpPr/>
      </dsp:nvSpPr>
      <dsp:spPr>
        <a:xfrm>
          <a:off x="3882178" y="3494970"/>
          <a:ext cx="91440" cy="234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6EE78E-7BA6-40AA-A025-1B0136EEBBA9}">
      <dsp:nvSpPr>
        <dsp:cNvPr id="0" name=""/>
        <dsp:cNvSpPr/>
      </dsp:nvSpPr>
      <dsp:spPr>
        <a:xfrm>
          <a:off x="3882178" y="2749267"/>
          <a:ext cx="91440" cy="234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879B8-848E-457B-908F-D7BA88C97B48}">
      <dsp:nvSpPr>
        <dsp:cNvPr id="0" name=""/>
        <dsp:cNvSpPr/>
      </dsp:nvSpPr>
      <dsp:spPr>
        <a:xfrm>
          <a:off x="3882178" y="2003563"/>
          <a:ext cx="91440" cy="234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74004-76EE-4DF5-8AF6-ADEC3EC79802}">
      <dsp:nvSpPr>
        <dsp:cNvPr id="0" name=""/>
        <dsp:cNvSpPr/>
      </dsp:nvSpPr>
      <dsp:spPr>
        <a:xfrm>
          <a:off x="3927898" y="1257859"/>
          <a:ext cx="492213" cy="234248"/>
        </a:xfrm>
        <a:custGeom>
          <a:avLst/>
          <a:gdLst/>
          <a:ahLst/>
          <a:cxnLst/>
          <a:rect l="0" t="0" r="0" b="0"/>
          <a:pathLst>
            <a:path>
              <a:moveTo>
                <a:pt x="492213" y="0"/>
              </a:moveTo>
              <a:lnTo>
                <a:pt x="492213" y="159633"/>
              </a:lnTo>
              <a:lnTo>
                <a:pt x="0" y="159633"/>
              </a:lnTo>
              <a:lnTo>
                <a:pt x="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6C737D-C4BB-4650-B2A7-101D967D3F11}">
      <dsp:nvSpPr>
        <dsp:cNvPr id="0" name=""/>
        <dsp:cNvSpPr/>
      </dsp:nvSpPr>
      <dsp:spPr>
        <a:xfrm>
          <a:off x="2943471" y="1257859"/>
          <a:ext cx="1476640" cy="234248"/>
        </a:xfrm>
        <a:custGeom>
          <a:avLst/>
          <a:gdLst/>
          <a:ahLst/>
          <a:cxnLst/>
          <a:rect l="0" t="0" r="0" b="0"/>
          <a:pathLst>
            <a:path>
              <a:moveTo>
                <a:pt x="1476640" y="0"/>
              </a:moveTo>
              <a:lnTo>
                <a:pt x="1476640" y="159633"/>
              </a:lnTo>
              <a:lnTo>
                <a:pt x="0" y="159633"/>
              </a:lnTo>
              <a:lnTo>
                <a:pt x="0" y="2342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5F240-27B2-4E33-BECE-5C5B1F354F0B}">
      <dsp:nvSpPr>
        <dsp:cNvPr id="0" name=""/>
        <dsp:cNvSpPr/>
      </dsp:nvSpPr>
      <dsp:spPr>
        <a:xfrm>
          <a:off x="4374392" y="512155"/>
          <a:ext cx="91440" cy="234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11B89-FBA1-4D47-935B-B68EC119BD4C}">
      <dsp:nvSpPr>
        <dsp:cNvPr id="0" name=""/>
        <dsp:cNvSpPr/>
      </dsp:nvSpPr>
      <dsp:spPr>
        <a:xfrm>
          <a:off x="4017392" y="701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7EDB8-86C7-4FDB-B702-34F74548F16A}">
      <dsp:nvSpPr>
        <dsp:cNvPr id="0" name=""/>
        <dsp:cNvSpPr/>
      </dsp:nvSpPr>
      <dsp:spPr>
        <a:xfrm>
          <a:off x="4106885" y="85719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MEC Finance</a:t>
          </a:r>
          <a:endParaRPr lang="en-US" sz="800" kern="1200" dirty="0"/>
        </a:p>
      </dsp:txBody>
      <dsp:txXfrm>
        <a:off x="4121865" y="100699"/>
        <a:ext cx="775480" cy="481494"/>
      </dsp:txXfrm>
    </dsp:sp>
    <dsp:sp modelId="{05BD43A6-41A3-4262-81FD-AA42BC6B8BD8}">
      <dsp:nvSpPr>
        <dsp:cNvPr id="0" name=""/>
        <dsp:cNvSpPr/>
      </dsp:nvSpPr>
      <dsp:spPr>
        <a:xfrm>
          <a:off x="4017392" y="746404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166EB-E770-4C69-8683-37967074321E}">
      <dsp:nvSpPr>
        <dsp:cNvPr id="0" name=""/>
        <dsp:cNvSpPr/>
      </dsp:nvSpPr>
      <dsp:spPr>
        <a:xfrm>
          <a:off x="4106885" y="831423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CEO</a:t>
          </a:r>
          <a:endParaRPr lang="en-US" sz="800" kern="1200" dirty="0"/>
        </a:p>
      </dsp:txBody>
      <dsp:txXfrm>
        <a:off x="4121865" y="846403"/>
        <a:ext cx="775480" cy="481494"/>
      </dsp:txXfrm>
    </dsp:sp>
    <dsp:sp modelId="{5819FD0A-70A0-4CF5-A1D2-6BFC09E5D45A}">
      <dsp:nvSpPr>
        <dsp:cNvPr id="0" name=""/>
        <dsp:cNvSpPr/>
      </dsp:nvSpPr>
      <dsp:spPr>
        <a:xfrm>
          <a:off x="2540751" y="1492108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23FD5-391B-420F-8BCB-A557B4ADF8E5}">
      <dsp:nvSpPr>
        <dsp:cNvPr id="0" name=""/>
        <dsp:cNvSpPr/>
      </dsp:nvSpPr>
      <dsp:spPr>
        <a:xfrm>
          <a:off x="2630244" y="1577127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Administration</a:t>
          </a:r>
          <a:endParaRPr lang="en-US" sz="800" kern="1200" dirty="0"/>
        </a:p>
      </dsp:txBody>
      <dsp:txXfrm>
        <a:off x="2645224" y="1592107"/>
        <a:ext cx="775480" cy="481494"/>
      </dsp:txXfrm>
    </dsp:sp>
    <dsp:sp modelId="{A407BF94-A122-4A2A-A3F3-610A3B23EFED}">
      <dsp:nvSpPr>
        <dsp:cNvPr id="0" name=""/>
        <dsp:cNvSpPr/>
      </dsp:nvSpPr>
      <dsp:spPr>
        <a:xfrm>
          <a:off x="3525178" y="1492108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32A8E-C2DD-4AED-9204-F7CEAEB7FC23}">
      <dsp:nvSpPr>
        <dsp:cNvPr id="0" name=""/>
        <dsp:cNvSpPr/>
      </dsp:nvSpPr>
      <dsp:spPr>
        <a:xfrm>
          <a:off x="3614671" y="1577127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Sustainable Resource Management</a:t>
          </a:r>
          <a:endParaRPr lang="en-US" sz="800" kern="1200" dirty="0"/>
        </a:p>
      </dsp:txBody>
      <dsp:txXfrm>
        <a:off x="3629651" y="1592107"/>
        <a:ext cx="775480" cy="481494"/>
      </dsp:txXfrm>
    </dsp:sp>
    <dsp:sp modelId="{63FCE56E-3B6D-4F6A-A481-93984A4D53C0}">
      <dsp:nvSpPr>
        <dsp:cNvPr id="0" name=""/>
        <dsp:cNvSpPr/>
      </dsp:nvSpPr>
      <dsp:spPr>
        <a:xfrm>
          <a:off x="3525178" y="2237812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9871F-9C9B-4D7D-9D9F-785F099E1606}">
      <dsp:nvSpPr>
        <dsp:cNvPr id="0" name=""/>
        <dsp:cNvSpPr/>
      </dsp:nvSpPr>
      <dsp:spPr>
        <a:xfrm>
          <a:off x="3614671" y="2322830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Economic Analysis</a:t>
          </a:r>
          <a:endParaRPr lang="en-US" sz="800" kern="1200" dirty="0"/>
        </a:p>
      </dsp:txBody>
      <dsp:txXfrm>
        <a:off x="3629651" y="2337810"/>
        <a:ext cx="775480" cy="481494"/>
      </dsp:txXfrm>
    </dsp:sp>
    <dsp:sp modelId="{FD3119B1-B75D-4A6D-B1AB-3112038BC0B8}">
      <dsp:nvSpPr>
        <dsp:cNvPr id="0" name=""/>
        <dsp:cNvSpPr/>
      </dsp:nvSpPr>
      <dsp:spPr>
        <a:xfrm>
          <a:off x="3525178" y="2983515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23759-40BC-48C6-B05B-AF8837C0559D}">
      <dsp:nvSpPr>
        <dsp:cNvPr id="0" name=""/>
        <dsp:cNvSpPr/>
      </dsp:nvSpPr>
      <dsp:spPr>
        <a:xfrm>
          <a:off x="3614671" y="3068534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Fiscal Policy</a:t>
          </a:r>
          <a:endParaRPr lang="en-US" sz="800" kern="1200" dirty="0"/>
        </a:p>
      </dsp:txBody>
      <dsp:txXfrm>
        <a:off x="3629651" y="3083514"/>
        <a:ext cx="775480" cy="481494"/>
      </dsp:txXfrm>
    </dsp:sp>
    <dsp:sp modelId="{BB03D6E6-30DC-4B5F-9596-09FD4B76A415}">
      <dsp:nvSpPr>
        <dsp:cNvPr id="0" name=""/>
        <dsp:cNvSpPr/>
      </dsp:nvSpPr>
      <dsp:spPr>
        <a:xfrm>
          <a:off x="3525178" y="3729219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0AC1E-398F-4091-BE62-8A9EB044E9E0}">
      <dsp:nvSpPr>
        <dsp:cNvPr id="0" name=""/>
        <dsp:cNvSpPr/>
      </dsp:nvSpPr>
      <dsp:spPr>
        <a:xfrm>
          <a:off x="3614671" y="3814238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Budget Management</a:t>
          </a:r>
          <a:endParaRPr lang="en-US" sz="800" kern="1200" dirty="0"/>
        </a:p>
      </dsp:txBody>
      <dsp:txXfrm>
        <a:off x="3629651" y="3829218"/>
        <a:ext cx="775480" cy="481494"/>
      </dsp:txXfrm>
    </dsp:sp>
    <dsp:sp modelId="{EC980817-0673-4877-A6D3-AF167331BDE0}">
      <dsp:nvSpPr>
        <dsp:cNvPr id="0" name=""/>
        <dsp:cNvSpPr/>
      </dsp:nvSpPr>
      <dsp:spPr>
        <a:xfrm>
          <a:off x="3525178" y="4474923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47A7F-3CBE-4B86-A93D-1AA9736D9DEA}">
      <dsp:nvSpPr>
        <dsp:cNvPr id="0" name=""/>
        <dsp:cNvSpPr/>
      </dsp:nvSpPr>
      <dsp:spPr>
        <a:xfrm>
          <a:off x="3614671" y="4559942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Public Finance</a:t>
          </a:r>
          <a:endParaRPr lang="en-US" sz="800" kern="1200" dirty="0"/>
        </a:p>
      </dsp:txBody>
      <dsp:txXfrm>
        <a:off x="3629651" y="4574922"/>
        <a:ext cx="775480" cy="481494"/>
      </dsp:txXfrm>
    </dsp:sp>
    <dsp:sp modelId="{A57311D2-7F8D-46E9-B156-FE16CD2EFFEF}">
      <dsp:nvSpPr>
        <dsp:cNvPr id="0" name=""/>
        <dsp:cNvSpPr/>
      </dsp:nvSpPr>
      <dsp:spPr>
        <a:xfrm>
          <a:off x="4509605" y="1492108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98BB0-84CB-44B3-B47C-BB522E585B0B}">
      <dsp:nvSpPr>
        <dsp:cNvPr id="0" name=""/>
        <dsp:cNvSpPr/>
      </dsp:nvSpPr>
      <dsp:spPr>
        <a:xfrm>
          <a:off x="4599099" y="1577127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Asset &amp; Liability</a:t>
          </a:r>
          <a:endParaRPr lang="en-US" sz="800" kern="1200" dirty="0"/>
        </a:p>
      </dsp:txBody>
      <dsp:txXfrm>
        <a:off x="4614079" y="1592107"/>
        <a:ext cx="775480" cy="481494"/>
      </dsp:txXfrm>
    </dsp:sp>
    <dsp:sp modelId="{B21C0D17-5534-4D20-9360-4FAA05174792}">
      <dsp:nvSpPr>
        <dsp:cNvPr id="0" name=""/>
        <dsp:cNvSpPr/>
      </dsp:nvSpPr>
      <dsp:spPr>
        <a:xfrm>
          <a:off x="5494032" y="1492108"/>
          <a:ext cx="805440" cy="511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E00F8-B933-463F-BEA2-45847FCF25AB}">
      <dsp:nvSpPr>
        <dsp:cNvPr id="0" name=""/>
        <dsp:cNvSpPr/>
      </dsp:nvSpPr>
      <dsp:spPr>
        <a:xfrm>
          <a:off x="5583526" y="1577127"/>
          <a:ext cx="805440" cy="511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Governance</a:t>
          </a:r>
          <a:endParaRPr lang="en-US" sz="800" kern="1200" dirty="0"/>
        </a:p>
      </dsp:txBody>
      <dsp:txXfrm>
        <a:off x="5598506" y="1592107"/>
        <a:ext cx="775480" cy="481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99509-9497-4A10-8E4F-40246B37A376}">
      <dsp:nvSpPr>
        <dsp:cNvPr id="0" name=""/>
        <dsp:cNvSpPr/>
      </dsp:nvSpPr>
      <dsp:spPr>
        <a:xfrm>
          <a:off x="3286143" y="317483"/>
          <a:ext cx="1669961" cy="1085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FF"/>
              </a:solidFill>
            </a:rPr>
            <a:t>Economic Analysis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0000"/>
              </a:solidFill>
            </a:rPr>
            <a:t>Needs &amp; Policy Analysis</a:t>
          </a:r>
          <a:endParaRPr lang="en-US" sz="1400" i="1" kern="1200" dirty="0">
            <a:solidFill>
              <a:srgbClr val="FF0000"/>
            </a:solidFill>
          </a:endParaRPr>
        </a:p>
      </dsp:txBody>
      <dsp:txXfrm>
        <a:off x="3339132" y="370472"/>
        <a:ext cx="1563983" cy="979497"/>
      </dsp:txXfrm>
    </dsp:sp>
    <dsp:sp modelId="{397872CD-7B34-46CA-AB59-77B032F022E0}">
      <dsp:nvSpPr>
        <dsp:cNvPr id="0" name=""/>
        <dsp:cNvSpPr/>
      </dsp:nvSpPr>
      <dsp:spPr>
        <a:xfrm>
          <a:off x="2810317" y="867569"/>
          <a:ext cx="3586975" cy="3586975"/>
        </a:xfrm>
        <a:custGeom>
          <a:avLst/>
          <a:gdLst/>
          <a:ahLst/>
          <a:cxnLst/>
          <a:rect l="0" t="0" r="0" b="0"/>
          <a:pathLst>
            <a:path>
              <a:moveTo>
                <a:pt x="2160580" y="37970"/>
              </a:moveTo>
              <a:arcTo wR="1793487" hR="1793487" stAng="16908649" swAng="29296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95EBD-000B-417E-A3FD-89B8E5705FAA}">
      <dsp:nvSpPr>
        <dsp:cNvPr id="0" name=""/>
        <dsp:cNvSpPr/>
      </dsp:nvSpPr>
      <dsp:spPr>
        <a:xfrm>
          <a:off x="5423366" y="1794865"/>
          <a:ext cx="1669961" cy="1085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FF"/>
              </a:solidFill>
            </a:rPr>
            <a:t>Fiscal Policy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0000"/>
              </a:solidFill>
            </a:rPr>
            <a:t>Determine Fiscal Envelope</a:t>
          </a:r>
          <a:endParaRPr lang="en-US" sz="1400" i="1" kern="1200" dirty="0">
            <a:solidFill>
              <a:srgbClr val="FF0000"/>
            </a:solidFill>
          </a:endParaRPr>
        </a:p>
      </dsp:txBody>
      <dsp:txXfrm>
        <a:off x="5476355" y="1847854"/>
        <a:ext cx="1563983" cy="979497"/>
      </dsp:txXfrm>
    </dsp:sp>
    <dsp:sp modelId="{E9EBF871-1507-433A-949B-67E21ACF52AA}">
      <dsp:nvSpPr>
        <dsp:cNvPr id="0" name=""/>
        <dsp:cNvSpPr/>
      </dsp:nvSpPr>
      <dsp:spPr>
        <a:xfrm>
          <a:off x="2671371" y="544115"/>
          <a:ext cx="3586975" cy="3586975"/>
        </a:xfrm>
        <a:custGeom>
          <a:avLst/>
          <a:gdLst/>
          <a:ahLst/>
          <a:cxnLst/>
          <a:rect l="0" t="0" r="0" b="0"/>
          <a:pathLst>
            <a:path>
              <a:moveTo>
                <a:pt x="3498712" y="2349193"/>
              </a:moveTo>
              <a:arcTo wR="1793487" hR="1793487" stAng="1082997" swAng="26260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6D778F-9CF3-4731-8CD8-5E121484D21B}">
      <dsp:nvSpPr>
        <dsp:cNvPr id="0" name=""/>
        <dsp:cNvSpPr/>
      </dsp:nvSpPr>
      <dsp:spPr>
        <a:xfrm>
          <a:off x="3629878" y="3588353"/>
          <a:ext cx="1669961" cy="1085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FF"/>
              </a:solidFill>
            </a:rPr>
            <a:t>Budget Management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0000"/>
              </a:solidFill>
            </a:rPr>
            <a:t>Budget Allocation</a:t>
          </a:r>
          <a:endParaRPr lang="en-US" sz="1400" i="1" kern="1200" dirty="0">
            <a:solidFill>
              <a:srgbClr val="FF0000"/>
            </a:solidFill>
          </a:endParaRPr>
        </a:p>
      </dsp:txBody>
      <dsp:txXfrm>
        <a:off x="3682867" y="3641342"/>
        <a:ext cx="1563983" cy="979497"/>
      </dsp:txXfrm>
    </dsp:sp>
    <dsp:sp modelId="{4DB67EDD-EF29-4FD1-971C-83D281115FB8}">
      <dsp:nvSpPr>
        <dsp:cNvPr id="0" name=""/>
        <dsp:cNvSpPr/>
      </dsp:nvSpPr>
      <dsp:spPr>
        <a:xfrm>
          <a:off x="2671371" y="544115"/>
          <a:ext cx="3586975" cy="3586975"/>
        </a:xfrm>
        <a:custGeom>
          <a:avLst/>
          <a:gdLst/>
          <a:ahLst/>
          <a:cxnLst/>
          <a:rect l="0" t="0" r="0" b="0"/>
          <a:pathLst>
            <a:path>
              <a:moveTo>
                <a:pt x="946475" y="3374363"/>
              </a:moveTo>
              <a:arcTo wR="1793487" hR="1793487" stAng="7090909" swAng="26260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D5F92-F081-419B-AD48-2658EE2F1BF9}">
      <dsp:nvSpPr>
        <dsp:cNvPr id="0" name=""/>
        <dsp:cNvSpPr/>
      </dsp:nvSpPr>
      <dsp:spPr>
        <a:xfrm>
          <a:off x="1836390" y="1794865"/>
          <a:ext cx="1669961" cy="1085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FF"/>
              </a:solidFill>
            </a:rPr>
            <a:t>Public Finance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0000"/>
              </a:solidFill>
            </a:rPr>
            <a:t>Monitor Implementation of Budget</a:t>
          </a:r>
          <a:endParaRPr lang="en-US" sz="1400" i="1" kern="1200" dirty="0">
            <a:solidFill>
              <a:srgbClr val="FF0000"/>
            </a:solidFill>
          </a:endParaRPr>
        </a:p>
      </dsp:txBody>
      <dsp:txXfrm>
        <a:off x="1889379" y="1847854"/>
        <a:ext cx="1563983" cy="979497"/>
      </dsp:txXfrm>
    </dsp:sp>
    <dsp:sp modelId="{766D94FF-04B8-49F8-B8BE-9241094A90DE}">
      <dsp:nvSpPr>
        <dsp:cNvPr id="0" name=""/>
        <dsp:cNvSpPr/>
      </dsp:nvSpPr>
      <dsp:spPr>
        <a:xfrm>
          <a:off x="2307625" y="1187051"/>
          <a:ext cx="3586975" cy="3586975"/>
        </a:xfrm>
        <a:custGeom>
          <a:avLst/>
          <a:gdLst/>
          <a:ahLst/>
          <a:cxnLst/>
          <a:rect l="0" t="0" r="0" b="0"/>
          <a:pathLst>
            <a:path>
              <a:moveTo>
                <a:pt x="452288" y="602781"/>
              </a:moveTo>
              <a:arcTo wR="1793487" hR="1793487" stAng="13295905" swAng="126961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0.1155</cdr:x>
      <cdr:y>0.17175</cdr:y>
    </cdr:from>
    <cdr:to>
      <cdr:x>0.16025</cdr:x>
      <cdr:y>0.20725</cdr:y>
    </cdr:to>
    <cdr:sp macro="" textlink="">
      <cdr:nvSpPr>
        <cdr:cNvPr id="512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58445" y="1163243"/>
          <a:ext cx="391163" cy="1806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2860" rIns="27432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ZA" sz="1200" b="1" i="0" strike="noStrike">
              <a:solidFill>
                <a:srgbClr val="000000"/>
              </a:solidFill>
              <a:latin typeface="VERDANA"/>
            </a:rPr>
            <a:t>Male</a:t>
          </a:r>
        </a:p>
      </cdr:txBody>
    </cdr:sp>
  </cdr:relSizeAnchor>
  <cdr:relSizeAnchor xmlns:cdr="http://schemas.openxmlformats.org/drawingml/2006/chartDrawing">
    <cdr:from>
      <cdr:x>0.858</cdr:x>
      <cdr:y>0.17175</cdr:y>
    </cdr:from>
    <cdr:to>
      <cdr:x>0.92325</cdr:x>
      <cdr:y>0.20725</cdr:y>
    </cdr:to>
    <cdr:sp macro="" textlink="">
      <cdr:nvSpPr>
        <cdr:cNvPr id="512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615620" y="1163243"/>
          <a:ext cx="551640" cy="1806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2860" rIns="27432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ZA" sz="1200" b="1" i="0" strike="noStrike">
              <a:solidFill>
                <a:srgbClr val="000000"/>
              </a:solidFill>
              <a:latin typeface="VERDANA"/>
            </a:rPr>
            <a:t>Female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0.1155</cdr:x>
      <cdr:y>0.17175</cdr:y>
    </cdr:from>
    <cdr:to>
      <cdr:x>0.16025</cdr:x>
      <cdr:y>0.20725</cdr:y>
    </cdr:to>
    <cdr:sp macro="" textlink="">
      <cdr:nvSpPr>
        <cdr:cNvPr id="1536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58445" y="1163243"/>
          <a:ext cx="391163" cy="1806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2860" rIns="27432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ZA" sz="1200" b="1" i="0" strike="noStrike">
              <a:solidFill>
                <a:srgbClr val="000000"/>
              </a:solidFill>
              <a:latin typeface="VERDANA"/>
            </a:rPr>
            <a:t>Male</a:t>
          </a:r>
        </a:p>
      </cdr:txBody>
    </cdr:sp>
  </cdr:relSizeAnchor>
  <cdr:relSizeAnchor xmlns:cdr="http://schemas.openxmlformats.org/drawingml/2006/chartDrawing">
    <cdr:from>
      <cdr:x>0.858</cdr:x>
      <cdr:y>0.17175</cdr:y>
    </cdr:from>
    <cdr:to>
      <cdr:x>0.92325</cdr:x>
      <cdr:y>0.20725</cdr:y>
    </cdr:to>
    <cdr:sp macro="" textlink="">
      <cdr:nvSpPr>
        <cdr:cNvPr id="1536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615620" y="1163243"/>
          <a:ext cx="551640" cy="1806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2860" rIns="27432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ZA" sz="1200" b="1" i="0" strike="noStrike">
              <a:solidFill>
                <a:srgbClr val="000000"/>
              </a:solidFill>
              <a:latin typeface="VERDANA"/>
            </a:rPr>
            <a:t>Female</a:t>
          </a:r>
        </a:p>
      </cdr:txBody>
    </cdr:sp>
  </cdr:relSizeAnchor>
  <cdr:relSizeAnchor xmlns:cdr="http://schemas.openxmlformats.org/drawingml/2006/chartDrawing">
    <cdr:from>
      <cdr:x>0.56486</cdr:x>
      <cdr:y>0.97625</cdr:y>
    </cdr:from>
    <cdr:to>
      <cdr:x>0.80661</cdr:x>
      <cdr:y>1</cdr:y>
    </cdr:to>
    <cdr:sp macro="" textlink="">
      <cdr:nvSpPr>
        <cdr:cNvPr id="1536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81254" y="4472006"/>
          <a:ext cx="976332" cy="1074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ZA" sz="800" b="0" i="0" strike="noStrike" dirty="0">
              <a:solidFill>
                <a:srgbClr val="000000"/>
              </a:solidFill>
              <a:latin typeface="VERDANA"/>
            </a:rPr>
            <a:t>Source: Global Insight Regional </a:t>
          </a:r>
          <a:r>
            <a:rPr lang="en-ZA" sz="800" b="0" i="0" strike="noStrike" dirty="0" err="1">
              <a:solidFill>
                <a:srgbClr val="000000"/>
              </a:solidFill>
              <a:latin typeface="VERDANA"/>
            </a:rPr>
            <a:t>eXplorer</a:t>
          </a:r>
          <a:r>
            <a:rPr lang="en-ZA" sz="800" b="0" i="0" strike="noStrike" dirty="0">
              <a:solidFill>
                <a:srgbClr val="000000"/>
              </a:solidFill>
              <a:latin typeface="VERDANA"/>
            </a:rPr>
            <a:t> version 451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0.6855</cdr:x>
      <cdr:y>0.97775</cdr:y>
    </cdr:from>
    <cdr:to>
      <cdr:x>0.8725</cdr:x>
      <cdr:y>0.999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75445" y="6593653"/>
          <a:ext cx="1875577" cy="1433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800" b="0" i="0" strike="noStrike">
              <a:solidFill>
                <a:srgbClr val="000000"/>
              </a:solidFill>
              <a:latin typeface="VERDANA"/>
            </a:rPr>
            <a:t>Source: Global Insight Regional eXplorer version 451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0.6855</cdr:x>
      <cdr:y>0.97775</cdr:y>
    </cdr:from>
    <cdr:to>
      <cdr:x>0.8725</cdr:x>
      <cdr:y>0.999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75445" y="6593653"/>
          <a:ext cx="1875577" cy="1433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800" b="0" i="0" strike="noStrike">
              <a:solidFill>
                <a:srgbClr val="000000"/>
              </a:solidFill>
              <a:latin typeface="VERDANA"/>
            </a:rPr>
            <a:t>Source: Global Insight Regional eXplorer version 451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0.6925</cdr:x>
      <cdr:y>0.965</cdr:y>
    </cdr:from>
    <cdr:to>
      <cdr:x>0.89375</cdr:x>
      <cdr:y>0.98625</cdr:y>
    </cdr:to>
    <cdr:sp macro="" textlink="">
      <cdr:nvSpPr>
        <cdr:cNvPr id="1024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5654" y="6516862"/>
          <a:ext cx="2018502" cy="1435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800" b="0" i="0" strike="noStrike">
              <a:solidFill>
                <a:srgbClr val="000000"/>
              </a:solidFill>
              <a:latin typeface="Verdana"/>
            </a:rPr>
            <a:t>Source: IHS Global Insight Regional eXplorer version 491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0.6955</cdr:x>
      <cdr:y>0.9695</cdr:y>
    </cdr:from>
    <cdr:to>
      <cdr:x>0.89675</cdr:x>
      <cdr:y>0.99075</cdr:y>
    </cdr:to>
    <cdr:sp macro="" textlink="">
      <cdr:nvSpPr>
        <cdr:cNvPr id="819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75743" y="6547252"/>
          <a:ext cx="2018503" cy="1435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800" b="0" i="0" strike="noStrike">
              <a:solidFill>
                <a:srgbClr val="000000"/>
              </a:solidFill>
              <a:latin typeface="Verdana"/>
            </a:rPr>
            <a:t>Source: IHS Global Insight Regional eXplorer version 491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0.10564</cdr:x>
      <cdr:y>0.37934</cdr:y>
    </cdr:from>
    <cdr:to>
      <cdr:x>0.32583</cdr:x>
      <cdr:y>0.46598</cdr:y>
    </cdr:to>
    <cdr:sp macro="" textlink="">
      <cdr:nvSpPr>
        <cdr:cNvPr id="2" name="Rectangular Callout 1"/>
        <cdr:cNvSpPr/>
      </cdr:nvSpPr>
      <cdr:spPr>
        <a:xfrm xmlns:a="http://schemas.openxmlformats.org/drawingml/2006/main">
          <a:off x="909614" y="2081210"/>
          <a:ext cx="1895968" cy="475352"/>
        </a:xfrm>
        <a:prstGeom xmlns:a="http://schemas.openxmlformats.org/drawingml/2006/main" prst="wedgeRectCallout">
          <a:avLst>
            <a:gd name="adj1" fmla="val -21639"/>
            <a:gd name="adj2" fmla="val 277016"/>
          </a:avLst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sz="1200" dirty="0" smtClean="0"/>
            <a:t>National average (1996) = R71,485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3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440" y="0"/>
            <a:ext cx="29823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004"/>
            <a:ext cx="29823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440" y="9409004"/>
            <a:ext cx="29823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2890DA-505B-4E20-A5E2-BFE01C2C1D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7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440" y="0"/>
            <a:ext cx="29823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69" y="4705350"/>
            <a:ext cx="5505462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440" y="9409004"/>
            <a:ext cx="29823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A09E82-92ED-42E1-9C62-2D89169DD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44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A09E82-92ED-42E1-9C62-2D89169DDE4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Unusual increase in  learner numbers due to a variety of reasons, e.g. inclusion Grade R in schools, implementation of compulsory schooling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A09E82-92ED-42E1-9C62-2D89169DDE4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A09E82-92ED-42E1-9C62-2D89169DDE4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reen holding shap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870575"/>
            <a:ext cx="91440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0" y="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215900" y="2159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" name="Text Box 13"/>
          <p:cNvSpPr txBox="1">
            <a:spLocks noChangeArrowheads="1"/>
          </p:cNvSpPr>
          <p:nvPr userDrawn="1"/>
        </p:nvSpPr>
        <p:spPr bwMode="auto">
          <a:xfrm>
            <a:off x="431800" y="4318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647700" y="6477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9" name="Text Box 15"/>
          <p:cNvSpPr txBox="1">
            <a:spLocks noChangeArrowheads="1"/>
          </p:cNvSpPr>
          <p:nvPr userDrawn="1"/>
        </p:nvSpPr>
        <p:spPr bwMode="auto">
          <a:xfrm>
            <a:off x="863600" y="8636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0" name="Text Box 16"/>
          <p:cNvSpPr txBox="1">
            <a:spLocks noChangeArrowheads="1"/>
          </p:cNvSpPr>
          <p:nvPr userDrawn="1"/>
        </p:nvSpPr>
        <p:spPr bwMode="auto">
          <a:xfrm>
            <a:off x="1042988" y="1052513"/>
            <a:ext cx="370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1" name="Text Box 17"/>
          <p:cNvSpPr txBox="1">
            <a:spLocks noChangeArrowheads="1"/>
          </p:cNvSpPr>
          <p:nvPr userDrawn="1"/>
        </p:nvSpPr>
        <p:spPr bwMode="auto">
          <a:xfrm>
            <a:off x="1295400" y="12954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2" name="Text Box 18"/>
          <p:cNvSpPr txBox="1">
            <a:spLocks noChangeArrowheads="1"/>
          </p:cNvSpPr>
          <p:nvPr userDrawn="1"/>
        </p:nvSpPr>
        <p:spPr bwMode="auto">
          <a:xfrm>
            <a:off x="1511300" y="15113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3" name="Text Box 19"/>
          <p:cNvSpPr txBox="1">
            <a:spLocks noChangeArrowheads="1"/>
          </p:cNvSpPr>
          <p:nvPr userDrawn="1"/>
        </p:nvSpPr>
        <p:spPr bwMode="auto">
          <a:xfrm>
            <a:off x="1727200" y="17272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4" name="Text Box 20"/>
          <p:cNvSpPr txBox="1">
            <a:spLocks noChangeArrowheads="1"/>
          </p:cNvSpPr>
          <p:nvPr userDrawn="1"/>
        </p:nvSpPr>
        <p:spPr bwMode="auto">
          <a:xfrm>
            <a:off x="1943100" y="19431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5" name="Text Box 21"/>
          <p:cNvSpPr txBox="1">
            <a:spLocks noChangeArrowheads="1"/>
          </p:cNvSpPr>
          <p:nvPr userDrawn="1"/>
        </p:nvSpPr>
        <p:spPr bwMode="auto">
          <a:xfrm>
            <a:off x="2159000" y="21590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6" name="Text Box 22"/>
          <p:cNvSpPr txBox="1">
            <a:spLocks noChangeArrowheads="1"/>
          </p:cNvSpPr>
          <p:nvPr userDrawn="1"/>
        </p:nvSpPr>
        <p:spPr bwMode="auto">
          <a:xfrm>
            <a:off x="2374900" y="23749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7" name="Text Box 23"/>
          <p:cNvSpPr txBox="1">
            <a:spLocks noChangeArrowheads="1"/>
          </p:cNvSpPr>
          <p:nvPr userDrawn="1"/>
        </p:nvSpPr>
        <p:spPr bwMode="auto">
          <a:xfrm>
            <a:off x="2590800" y="25908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8" name="Text Box 24"/>
          <p:cNvSpPr txBox="1">
            <a:spLocks noChangeArrowheads="1"/>
          </p:cNvSpPr>
          <p:nvPr userDrawn="1"/>
        </p:nvSpPr>
        <p:spPr bwMode="auto">
          <a:xfrm>
            <a:off x="2806700" y="28067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19" name="Text Box 25"/>
          <p:cNvSpPr txBox="1">
            <a:spLocks noChangeArrowheads="1"/>
          </p:cNvSpPr>
          <p:nvPr userDrawn="1"/>
        </p:nvSpPr>
        <p:spPr bwMode="auto">
          <a:xfrm>
            <a:off x="3022600" y="30226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0" name="Text Box 26"/>
          <p:cNvSpPr txBox="1">
            <a:spLocks noChangeArrowheads="1"/>
          </p:cNvSpPr>
          <p:nvPr userDrawn="1"/>
        </p:nvSpPr>
        <p:spPr bwMode="auto">
          <a:xfrm>
            <a:off x="3238500" y="32385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1" name="Text Box 27"/>
          <p:cNvSpPr txBox="1">
            <a:spLocks noChangeArrowheads="1"/>
          </p:cNvSpPr>
          <p:nvPr userDrawn="1"/>
        </p:nvSpPr>
        <p:spPr bwMode="auto">
          <a:xfrm>
            <a:off x="3454400" y="34544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2" name="Text Box 28"/>
          <p:cNvSpPr txBox="1">
            <a:spLocks noChangeArrowheads="1"/>
          </p:cNvSpPr>
          <p:nvPr userDrawn="1"/>
        </p:nvSpPr>
        <p:spPr bwMode="auto">
          <a:xfrm>
            <a:off x="3670300" y="36703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3" name="Text Box 29"/>
          <p:cNvSpPr txBox="1">
            <a:spLocks noChangeArrowheads="1"/>
          </p:cNvSpPr>
          <p:nvPr userDrawn="1"/>
        </p:nvSpPr>
        <p:spPr bwMode="auto">
          <a:xfrm>
            <a:off x="3886200" y="38862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4" name="Text Box 30"/>
          <p:cNvSpPr txBox="1">
            <a:spLocks noChangeArrowheads="1"/>
          </p:cNvSpPr>
          <p:nvPr userDrawn="1"/>
        </p:nvSpPr>
        <p:spPr bwMode="auto">
          <a:xfrm>
            <a:off x="4102100" y="41021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5" name="Text Box 31"/>
          <p:cNvSpPr txBox="1">
            <a:spLocks noChangeArrowheads="1"/>
          </p:cNvSpPr>
          <p:nvPr userDrawn="1"/>
        </p:nvSpPr>
        <p:spPr bwMode="auto">
          <a:xfrm>
            <a:off x="4318000" y="43180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6" name="Text Box 32"/>
          <p:cNvSpPr txBox="1">
            <a:spLocks noChangeArrowheads="1"/>
          </p:cNvSpPr>
          <p:nvPr userDrawn="1"/>
        </p:nvSpPr>
        <p:spPr bwMode="auto">
          <a:xfrm>
            <a:off x="4533900" y="45339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7" name="Text Box 33"/>
          <p:cNvSpPr txBox="1">
            <a:spLocks noChangeArrowheads="1"/>
          </p:cNvSpPr>
          <p:nvPr userDrawn="1"/>
        </p:nvSpPr>
        <p:spPr bwMode="auto">
          <a:xfrm>
            <a:off x="4749800" y="47498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8" name="Text Box 34"/>
          <p:cNvSpPr txBox="1">
            <a:spLocks noChangeArrowheads="1"/>
          </p:cNvSpPr>
          <p:nvPr userDrawn="1"/>
        </p:nvSpPr>
        <p:spPr bwMode="auto">
          <a:xfrm>
            <a:off x="4965700" y="49657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29" name="Text Box 35"/>
          <p:cNvSpPr txBox="1">
            <a:spLocks noChangeArrowheads="1"/>
          </p:cNvSpPr>
          <p:nvPr userDrawn="1"/>
        </p:nvSpPr>
        <p:spPr bwMode="auto">
          <a:xfrm>
            <a:off x="5181600" y="51816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0" name="Text Box 36"/>
          <p:cNvSpPr txBox="1">
            <a:spLocks noChangeArrowheads="1"/>
          </p:cNvSpPr>
          <p:nvPr userDrawn="1"/>
        </p:nvSpPr>
        <p:spPr bwMode="auto">
          <a:xfrm>
            <a:off x="5397500" y="53975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1" name="Text Box 37"/>
          <p:cNvSpPr txBox="1">
            <a:spLocks noChangeArrowheads="1"/>
          </p:cNvSpPr>
          <p:nvPr userDrawn="1"/>
        </p:nvSpPr>
        <p:spPr bwMode="auto">
          <a:xfrm>
            <a:off x="5613400" y="56134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2" name="Text Box 39"/>
          <p:cNvSpPr txBox="1">
            <a:spLocks noChangeArrowheads="1"/>
          </p:cNvSpPr>
          <p:nvPr userDrawn="1"/>
        </p:nvSpPr>
        <p:spPr bwMode="auto">
          <a:xfrm>
            <a:off x="5724525" y="5805488"/>
            <a:ext cx="3419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 </a:t>
            </a:r>
          </a:p>
        </p:txBody>
      </p:sp>
      <p:sp>
        <p:nvSpPr>
          <p:cNvPr id="33" name="Text Box 44"/>
          <p:cNvSpPr txBox="1">
            <a:spLocks noChangeArrowheads="1"/>
          </p:cNvSpPr>
          <p:nvPr userDrawn="1"/>
        </p:nvSpPr>
        <p:spPr bwMode="auto">
          <a:xfrm>
            <a:off x="3419475" y="254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4" name="Text Box 45"/>
          <p:cNvSpPr txBox="1">
            <a:spLocks noChangeArrowheads="1"/>
          </p:cNvSpPr>
          <p:nvPr userDrawn="1"/>
        </p:nvSpPr>
        <p:spPr bwMode="auto">
          <a:xfrm>
            <a:off x="3635375" y="2413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5" name="Text Box 46"/>
          <p:cNvSpPr txBox="1">
            <a:spLocks noChangeArrowheads="1"/>
          </p:cNvSpPr>
          <p:nvPr userDrawn="1"/>
        </p:nvSpPr>
        <p:spPr bwMode="auto">
          <a:xfrm>
            <a:off x="3851275" y="4318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6" name="Text Box 47"/>
          <p:cNvSpPr txBox="1">
            <a:spLocks noChangeArrowheads="1"/>
          </p:cNvSpPr>
          <p:nvPr userDrawn="1"/>
        </p:nvSpPr>
        <p:spPr bwMode="auto">
          <a:xfrm>
            <a:off x="3995738" y="646113"/>
            <a:ext cx="370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7" name="Text Box 48"/>
          <p:cNvSpPr txBox="1">
            <a:spLocks noChangeArrowheads="1"/>
          </p:cNvSpPr>
          <p:nvPr userDrawn="1"/>
        </p:nvSpPr>
        <p:spPr bwMode="auto">
          <a:xfrm>
            <a:off x="4283075" y="8636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8" name="Text Box 49"/>
          <p:cNvSpPr txBox="1">
            <a:spLocks noChangeArrowheads="1"/>
          </p:cNvSpPr>
          <p:nvPr userDrawn="1"/>
        </p:nvSpPr>
        <p:spPr bwMode="auto">
          <a:xfrm>
            <a:off x="4498975" y="11049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39" name="Text Box 50"/>
          <p:cNvSpPr txBox="1">
            <a:spLocks noChangeArrowheads="1"/>
          </p:cNvSpPr>
          <p:nvPr userDrawn="1"/>
        </p:nvSpPr>
        <p:spPr bwMode="auto">
          <a:xfrm>
            <a:off x="4714875" y="13208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40" name="Text Box 51"/>
          <p:cNvSpPr txBox="1">
            <a:spLocks noChangeArrowheads="1"/>
          </p:cNvSpPr>
          <p:nvPr userDrawn="1"/>
        </p:nvSpPr>
        <p:spPr bwMode="auto">
          <a:xfrm>
            <a:off x="4930775" y="15113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41" name="Text Box 52"/>
          <p:cNvSpPr txBox="1">
            <a:spLocks noChangeArrowheads="1"/>
          </p:cNvSpPr>
          <p:nvPr userDrawn="1"/>
        </p:nvSpPr>
        <p:spPr bwMode="auto">
          <a:xfrm>
            <a:off x="5146675" y="17272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42" name="Text Box 53"/>
          <p:cNvSpPr txBox="1">
            <a:spLocks noChangeArrowheads="1"/>
          </p:cNvSpPr>
          <p:nvPr userDrawn="1"/>
        </p:nvSpPr>
        <p:spPr bwMode="auto">
          <a:xfrm>
            <a:off x="5362575" y="19431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43" name="Text Box 54"/>
          <p:cNvSpPr txBox="1">
            <a:spLocks noChangeArrowheads="1"/>
          </p:cNvSpPr>
          <p:nvPr userDrawn="1"/>
        </p:nvSpPr>
        <p:spPr bwMode="auto">
          <a:xfrm>
            <a:off x="5578475" y="21590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44" name="Text Box 55"/>
          <p:cNvSpPr txBox="1">
            <a:spLocks noChangeArrowheads="1"/>
          </p:cNvSpPr>
          <p:nvPr userDrawn="1"/>
        </p:nvSpPr>
        <p:spPr bwMode="auto">
          <a:xfrm>
            <a:off x="5794375" y="2374900"/>
            <a:ext cx="3349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 </a:t>
            </a:r>
          </a:p>
        </p:txBody>
      </p:sp>
      <p:sp>
        <p:nvSpPr>
          <p:cNvPr id="45" name="Text Box 56"/>
          <p:cNvSpPr txBox="1">
            <a:spLocks noChangeArrowheads="1"/>
          </p:cNvSpPr>
          <p:nvPr userDrawn="1"/>
        </p:nvSpPr>
        <p:spPr bwMode="auto">
          <a:xfrm>
            <a:off x="6010275" y="2590800"/>
            <a:ext cx="313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 </a:t>
            </a:r>
          </a:p>
        </p:txBody>
      </p:sp>
      <p:sp>
        <p:nvSpPr>
          <p:cNvPr id="46" name="Text Box 57"/>
          <p:cNvSpPr txBox="1">
            <a:spLocks noChangeArrowheads="1"/>
          </p:cNvSpPr>
          <p:nvPr userDrawn="1"/>
        </p:nvSpPr>
        <p:spPr bwMode="auto">
          <a:xfrm>
            <a:off x="6226175" y="2806700"/>
            <a:ext cx="2917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 </a:t>
            </a:r>
          </a:p>
        </p:txBody>
      </p:sp>
      <p:sp>
        <p:nvSpPr>
          <p:cNvPr id="47" name="Text Box 58"/>
          <p:cNvSpPr txBox="1">
            <a:spLocks noChangeArrowheads="1"/>
          </p:cNvSpPr>
          <p:nvPr userDrawn="1"/>
        </p:nvSpPr>
        <p:spPr bwMode="auto">
          <a:xfrm>
            <a:off x="6442075" y="3022600"/>
            <a:ext cx="2701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 </a:t>
            </a:r>
          </a:p>
        </p:txBody>
      </p:sp>
      <p:sp>
        <p:nvSpPr>
          <p:cNvPr id="48" name="Text Box 59"/>
          <p:cNvSpPr txBox="1">
            <a:spLocks noChangeArrowheads="1"/>
          </p:cNvSpPr>
          <p:nvPr userDrawn="1"/>
        </p:nvSpPr>
        <p:spPr bwMode="auto">
          <a:xfrm>
            <a:off x="6657975" y="3238500"/>
            <a:ext cx="2486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</a:t>
            </a:r>
          </a:p>
        </p:txBody>
      </p:sp>
      <p:sp>
        <p:nvSpPr>
          <p:cNvPr id="49" name="Text Box 60"/>
          <p:cNvSpPr txBox="1">
            <a:spLocks noChangeArrowheads="1"/>
          </p:cNvSpPr>
          <p:nvPr userDrawn="1"/>
        </p:nvSpPr>
        <p:spPr bwMode="auto">
          <a:xfrm>
            <a:off x="6873875" y="3454400"/>
            <a:ext cx="2270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</a:t>
            </a:r>
          </a:p>
        </p:txBody>
      </p:sp>
      <p:sp>
        <p:nvSpPr>
          <p:cNvPr id="50" name="Text Box 61"/>
          <p:cNvSpPr txBox="1">
            <a:spLocks noChangeArrowheads="1"/>
          </p:cNvSpPr>
          <p:nvPr userDrawn="1"/>
        </p:nvSpPr>
        <p:spPr bwMode="auto">
          <a:xfrm>
            <a:off x="6929438" y="3643313"/>
            <a:ext cx="2554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</a:t>
            </a:r>
          </a:p>
        </p:txBody>
      </p:sp>
      <p:sp>
        <p:nvSpPr>
          <p:cNvPr id="51" name="Text Box 62"/>
          <p:cNvSpPr txBox="1">
            <a:spLocks noChangeArrowheads="1"/>
          </p:cNvSpPr>
          <p:nvPr userDrawn="1"/>
        </p:nvSpPr>
        <p:spPr bwMode="auto">
          <a:xfrm>
            <a:off x="7305675" y="3886200"/>
            <a:ext cx="1838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</a:t>
            </a:r>
          </a:p>
        </p:txBody>
      </p:sp>
      <p:sp>
        <p:nvSpPr>
          <p:cNvPr id="52" name="Text Box 63"/>
          <p:cNvSpPr txBox="1">
            <a:spLocks noChangeArrowheads="1"/>
          </p:cNvSpPr>
          <p:nvPr userDrawn="1"/>
        </p:nvSpPr>
        <p:spPr bwMode="auto">
          <a:xfrm>
            <a:off x="7521575" y="4102100"/>
            <a:ext cx="1622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</a:t>
            </a:r>
          </a:p>
        </p:txBody>
      </p:sp>
      <p:sp>
        <p:nvSpPr>
          <p:cNvPr id="53" name="Text Box 64"/>
          <p:cNvSpPr txBox="1">
            <a:spLocks noChangeArrowheads="1"/>
          </p:cNvSpPr>
          <p:nvPr userDrawn="1"/>
        </p:nvSpPr>
        <p:spPr bwMode="auto">
          <a:xfrm>
            <a:off x="7737475" y="43180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</a:t>
            </a:r>
          </a:p>
        </p:txBody>
      </p:sp>
      <p:sp>
        <p:nvSpPr>
          <p:cNvPr id="54" name="Text Box 65"/>
          <p:cNvSpPr txBox="1">
            <a:spLocks noChangeArrowheads="1"/>
          </p:cNvSpPr>
          <p:nvPr userDrawn="1"/>
        </p:nvSpPr>
        <p:spPr bwMode="auto">
          <a:xfrm>
            <a:off x="7953375" y="4533900"/>
            <a:ext cx="1190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</a:t>
            </a:r>
          </a:p>
        </p:txBody>
      </p:sp>
      <p:sp>
        <p:nvSpPr>
          <p:cNvPr id="55" name="Text Box 66"/>
          <p:cNvSpPr txBox="1">
            <a:spLocks noChangeArrowheads="1"/>
          </p:cNvSpPr>
          <p:nvPr userDrawn="1"/>
        </p:nvSpPr>
        <p:spPr bwMode="auto">
          <a:xfrm>
            <a:off x="8169275" y="4749800"/>
            <a:ext cx="974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</a:t>
            </a:r>
          </a:p>
        </p:txBody>
      </p:sp>
      <p:sp>
        <p:nvSpPr>
          <p:cNvPr id="56" name="Text Box 67"/>
          <p:cNvSpPr txBox="1">
            <a:spLocks noChangeArrowheads="1"/>
          </p:cNvSpPr>
          <p:nvPr userDrawn="1"/>
        </p:nvSpPr>
        <p:spPr bwMode="auto">
          <a:xfrm>
            <a:off x="8385175" y="4965700"/>
            <a:ext cx="758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</a:t>
            </a:r>
          </a:p>
        </p:txBody>
      </p:sp>
      <p:sp>
        <p:nvSpPr>
          <p:cNvPr id="57" name="Text Box 68"/>
          <p:cNvSpPr txBox="1">
            <a:spLocks noChangeArrowheads="1"/>
          </p:cNvSpPr>
          <p:nvPr userDrawn="1"/>
        </p:nvSpPr>
        <p:spPr bwMode="auto">
          <a:xfrm>
            <a:off x="8601075" y="5181600"/>
            <a:ext cx="542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</a:t>
            </a:r>
          </a:p>
        </p:txBody>
      </p:sp>
      <p:sp>
        <p:nvSpPr>
          <p:cNvPr id="58" name="Text Box 69"/>
          <p:cNvSpPr txBox="1">
            <a:spLocks noChangeArrowheads="1"/>
          </p:cNvSpPr>
          <p:nvPr userDrawn="1"/>
        </p:nvSpPr>
        <p:spPr bwMode="auto">
          <a:xfrm>
            <a:off x="8816975" y="53975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pic>
        <p:nvPicPr>
          <p:cNvPr id="59" name="Picture 70" descr="Dep-treasury logo colou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260350"/>
            <a:ext cx="198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Text Box 71"/>
          <p:cNvSpPr txBox="1">
            <a:spLocks noChangeArrowheads="1"/>
          </p:cNvSpPr>
          <p:nvPr userDrawn="1"/>
        </p:nvSpPr>
        <p:spPr bwMode="auto">
          <a:xfrm>
            <a:off x="6877050" y="0"/>
            <a:ext cx="240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</a:t>
            </a:r>
          </a:p>
        </p:txBody>
      </p:sp>
      <p:sp>
        <p:nvSpPr>
          <p:cNvPr id="61" name="Text Box 75"/>
          <p:cNvSpPr txBox="1">
            <a:spLocks noChangeArrowheads="1"/>
          </p:cNvSpPr>
          <p:nvPr userDrawn="1"/>
        </p:nvSpPr>
        <p:spPr bwMode="auto">
          <a:xfrm>
            <a:off x="7786688" y="863600"/>
            <a:ext cx="1357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</a:t>
            </a:r>
          </a:p>
        </p:txBody>
      </p:sp>
      <p:sp>
        <p:nvSpPr>
          <p:cNvPr id="62" name="Text Box 76"/>
          <p:cNvSpPr txBox="1">
            <a:spLocks noChangeArrowheads="1"/>
          </p:cNvSpPr>
          <p:nvPr userDrawn="1"/>
        </p:nvSpPr>
        <p:spPr bwMode="auto">
          <a:xfrm>
            <a:off x="7956550" y="1079500"/>
            <a:ext cx="118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</a:t>
            </a:r>
          </a:p>
        </p:txBody>
      </p:sp>
      <p:sp>
        <p:nvSpPr>
          <p:cNvPr id="63" name="Text Box 77"/>
          <p:cNvSpPr txBox="1">
            <a:spLocks noChangeArrowheads="1"/>
          </p:cNvSpPr>
          <p:nvPr userDrawn="1"/>
        </p:nvSpPr>
        <p:spPr bwMode="auto">
          <a:xfrm>
            <a:off x="8172450" y="12954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 </a:t>
            </a:r>
          </a:p>
        </p:txBody>
      </p:sp>
      <p:sp>
        <p:nvSpPr>
          <p:cNvPr id="64" name="Text Box 78"/>
          <p:cNvSpPr txBox="1">
            <a:spLocks noChangeArrowheads="1"/>
          </p:cNvSpPr>
          <p:nvPr userDrawn="1"/>
        </p:nvSpPr>
        <p:spPr bwMode="auto">
          <a:xfrm>
            <a:off x="8388350" y="151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</a:t>
            </a:r>
          </a:p>
        </p:txBody>
      </p:sp>
      <p:sp>
        <p:nvSpPr>
          <p:cNvPr id="65" name="Text Box 79"/>
          <p:cNvSpPr txBox="1">
            <a:spLocks noChangeArrowheads="1"/>
          </p:cNvSpPr>
          <p:nvPr userDrawn="1"/>
        </p:nvSpPr>
        <p:spPr bwMode="auto">
          <a:xfrm>
            <a:off x="8604250" y="17272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</a:t>
            </a:r>
          </a:p>
        </p:txBody>
      </p:sp>
      <p:sp>
        <p:nvSpPr>
          <p:cNvPr id="66" name="Text Box 80"/>
          <p:cNvSpPr txBox="1">
            <a:spLocks noChangeArrowheads="1"/>
          </p:cNvSpPr>
          <p:nvPr userDrawn="1"/>
        </p:nvSpPr>
        <p:spPr bwMode="auto">
          <a:xfrm>
            <a:off x="0" y="34290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67" name="Text Box 81"/>
          <p:cNvSpPr txBox="1">
            <a:spLocks noChangeArrowheads="1"/>
          </p:cNvSpPr>
          <p:nvPr userDrawn="1"/>
        </p:nvSpPr>
        <p:spPr bwMode="auto">
          <a:xfrm>
            <a:off x="215900" y="36449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68" name="Text Box 82"/>
          <p:cNvSpPr txBox="1">
            <a:spLocks noChangeArrowheads="1"/>
          </p:cNvSpPr>
          <p:nvPr userDrawn="1"/>
        </p:nvSpPr>
        <p:spPr bwMode="auto">
          <a:xfrm>
            <a:off x="431800" y="38608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69" name="Text Box 83"/>
          <p:cNvSpPr txBox="1">
            <a:spLocks noChangeArrowheads="1"/>
          </p:cNvSpPr>
          <p:nvPr userDrawn="1"/>
        </p:nvSpPr>
        <p:spPr bwMode="auto">
          <a:xfrm>
            <a:off x="647700" y="40767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0" name="Text Box 84"/>
          <p:cNvSpPr txBox="1">
            <a:spLocks noChangeArrowheads="1"/>
          </p:cNvSpPr>
          <p:nvPr userDrawn="1"/>
        </p:nvSpPr>
        <p:spPr bwMode="auto">
          <a:xfrm>
            <a:off x="863600" y="42926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1" name="Text Box 85"/>
          <p:cNvSpPr txBox="1">
            <a:spLocks noChangeArrowheads="1"/>
          </p:cNvSpPr>
          <p:nvPr userDrawn="1"/>
        </p:nvSpPr>
        <p:spPr bwMode="auto">
          <a:xfrm>
            <a:off x="1079500" y="45085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2" name="Text Box 86"/>
          <p:cNvSpPr txBox="1">
            <a:spLocks noChangeArrowheads="1"/>
          </p:cNvSpPr>
          <p:nvPr userDrawn="1"/>
        </p:nvSpPr>
        <p:spPr bwMode="auto">
          <a:xfrm>
            <a:off x="1295400" y="47244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3" name="Text Box 87"/>
          <p:cNvSpPr txBox="1">
            <a:spLocks noChangeArrowheads="1"/>
          </p:cNvSpPr>
          <p:nvPr userDrawn="1"/>
        </p:nvSpPr>
        <p:spPr bwMode="auto">
          <a:xfrm>
            <a:off x="1511300" y="49403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4" name="Text Box 88"/>
          <p:cNvSpPr txBox="1">
            <a:spLocks noChangeArrowheads="1"/>
          </p:cNvSpPr>
          <p:nvPr userDrawn="1"/>
        </p:nvSpPr>
        <p:spPr bwMode="auto">
          <a:xfrm>
            <a:off x="1727200" y="51562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5" name="Text Box 89"/>
          <p:cNvSpPr txBox="1">
            <a:spLocks noChangeArrowheads="1"/>
          </p:cNvSpPr>
          <p:nvPr userDrawn="1"/>
        </p:nvSpPr>
        <p:spPr bwMode="auto">
          <a:xfrm>
            <a:off x="1943100" y="53721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6" name="Text Box 90"/>
          <p:cNvSpPr txBox="1">
            <a:spLocks noChangeArrowheads="1"/>
          </p:cNvSpPr>
          <p:nvPr userDrawn="1"/>
        </p:nvSpPr>
        <p:spPr bwMode="auto">
          <a:xfrm>
            <a:off x="2159000" y="55880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7" name="Text Box 91"/>
          <p:cNvSpPr txBox="1">
            <a:spLocks noChangeArrowheads="1"/>
          </p:cNvSpPr>
          <p:nvPr userDrawn="1"/>
        </p:nvSpPr>
        <p:spPr bwMode="auto">
          <a:xfrm>
            <a:off x="2374900" y="58039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Analysis Directorate </a:t>
            </a:r>
          </a:p>
        </p:txBody>
      </p:sp>
      <p:sp>
        <p:nvSpPr>
          <p:cNvPr id="78" name="Text Box 92"/>
          <p:cNvSpPr txBox="1">
            <a:spLocks noChangeArrowheads="1"/>
          </p:cNvSpPr>
          <p:nvPr userDrawn="1"/>
        </p:nvSpPr>
        <p:spPr bwMode="auto">
          <a:xfrm>
            <a:off x="2700338" y="6021388"/>
            <a:ext cx="370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 Anal </a:t>
            </a:r>
          </a:p>
        </p:txBody>
      </p:sp>
      <p:sp>
        <p:nvSpPr>
          <p:cNvPr id="79" name="Text Box 93"/>
          <p:cNvSpPr txBox="1">
            <a:spLocks noChangeArrowheads="1"/>
          </p:cNvSpPr>
          <p:nvPr userDrawn="1"/>
        </p:nvSpPr>
        <p:spPr bwMode="auto">
          <a:xfrm>
            <a:off x="-252413" y="3213100"/>
            <a:ext cx="374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conomic Analysis Directorate </a:t>
            </a:r>
          </a:p>
        </p:txBody>
      </p:sp>
      <p:sp>
        <p:nvSpPr>
          <p:cNvPr id="80" name="Text Box 94"/>
          <p:cNvSpPr txBox="1">
            <a:spLocks noChangeArrowheads="1"/>
          </p:cNvSpPr>
          <p:nvPr userDrawn="1"/>
        </p:nvSpPr>
        <p:spPr bwMode="auto">
          <a:xfrm>
            <a:off x="-396875" y="2997200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onomic Analysis Directorate </a:t>
            </a:r>
          </a:p>
        </p:txBody>
      </p:sp>
      <p:sp>
        <p:nvSpPr>
          <p:cNvPr id="81" name="Text Box 95"/>
          <p:cNvSpPr txBox="1">
            <a:spLocks noChangeArrowheads="1"/>
          </p:cNvSpPr>
          <p:nvPr userDrawn="1"/>
        </p:nvSpPr>
        <p:spPr bwMode="auto">
          <a:xfrm>
            <a:off x="-828675" y="2708275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mic Analysis Directorate </a:t>
            </a:r>
          </a:p>
        </p:txBody>
      </p:sp>
      <p:sp>
        <p:nvSpPr>
          <p:cNvPr id="82" name="Text Box 96"/>
          <p:cNvSpPr txBox="1">
            <a:spLocks noChangeArrowheads="1"/>
          </p:cNvSpPr>
          <p:nvPr userDrawn="1"/>
        </p:nvSpPr>
        <p:spPr bwMode="auto">
          <a:xfrm>
            <a:off x="-1189038" y="23495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Analysis Directorate </a:t>
            </a:r>
          </a:p>
        </p:txBody>
      </p:sp>
      <p:sp>
        <p:nvSpPr>
          <p:cNvPr id="83" name="Text Box 97"/>
          <p:cNvSpPr txBox="1">
            <a:spLocks noChangeArrowheads="1"/>
          </p:cNvSpPr>
          <p:nvPr userDrawn="1"/>
        </p:nvSpPr>
        <p:spPr bwMode="auto">
          <a:xfrm>
            <a:off x="-1189038" y="2060575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Analysis Directorate </a:t>
            </a:r>
          </a:p>
        </p:txBody>
      </p:sp>
      <p:sp>
        <p:nvSpPr>
          <p:cNvPr id="84" name="Text Box 98"/>
          <p:cNvSpPr txBox="1">
            <a:spLocks noChangeArrowheads="1"/>
          </p:cNvSpPr>
          <p:nvPr userDrawn="1"/>
        </p:nvSpPr>
        <p:spPr bwMode="auto">
          <a:xfrm>
            <a:off x="-1854200" y="1773238"/>
            <a:ext cx="390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lysis Directorate </a:t>
            </a:r>
          </a:p>
        </p:txBody>
      </p:sp>
      <p:sp>
        <p:nvSpPr>
          <p:cNvPr id="85" name="Text Box 99"/>
          <p:cNvSpPr txBox="1">
            <a:spLocks noChangeArrowheads="1"/>
          </p:cNvSpPr>
          <p:nvPr userDrawn="1"/>
        </p:nvSpPr>
        <p:spPr bwMode="auto">
          <a:xfrm>
            <a:off x="-1854200" y="1484313"/>
            <a:ext cx="370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sis Directorate </a:t>
            </a:r>
          </a:p>
        </p:txBody>
      </p:sp>
      <p:sp>
        <p:nvSpPr>
          <p:cNvPr id="86" name="Text Box 100"/>
          <p:cNvSpPr txBox="1">
            <a:spLocks noChangeArrowheads="1"/>
          </p:cNvSpPr>
          <p:nvPr userDrawn="1"/>
        </p:nvSpPr>
        <p:spPr bwMode="auto">
          <a:xfrm>
            <a:off x="-2071688" y="1214438"/>
            <a:ext cx="3708401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s Directorate </a:t>
            </a:r>
          </a:p>
        </p:txBody>
      </p:sp>
      <p:sp>
        <p:nvSpPr>
          <p:cNvPr id="87" name="Text Box 101"/>
          <p:cNvSpPr txBox="1">
            <a:spLocks noChangeArrowheads="1"/>
          </p:cNvSpPr>
          <p:nvPr userDrawn="1"/>
        </p:nvSpPr>
        <p:spPr bwMode="auto">
          <a:xfrm>
            <a:off x="-1854200" y="981075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sis Directorate </a:t>
            </a:r>
          </a:p>
        </p:txBody>
      </p:sp>
      <p:sp>
        <p:nvSpPr>
          <p:cNvPr id="88" name="Text Box 102"/>
          <p:cNvSpPr txBox="1">
            <a:spLocks noChangeArrowheads="1"/>
          </p:cNvSpPr>
          <p:nvPr userDrawn="1"/>
        </p:nvSpPr>
        <p:spPr bwMode="auto">
          <a:xfrm>
            <a:off x="-2628900" y="765175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      rectorate </a:t>
            </a:r>
          </a:p>
        </p:txBody>
      </p:sp>
      <p:sp>
        <p:nvSpPr>
          <p:cNvPr id="89" name="Text Box 103"/>
          <p:cNvSpPr txBox="1">
            <a:spLocks noChangeArrowheads="1"/>
          </p:cNvSpPr>
          <p:nvPr userDrawn="1"/>
        </p:nvSpPr>
        <p:spPr bwMode="auto">
          <a:xfrm>
            <a:off x="-3060700" y="404813"/>
            <a:ext cx="370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rate </a:t>
            </a:r>
          </a:p>
        </p:txBody>
      </p:sp>
      <p:sp>
        <p:nvSpPr>
          <p:cNvPr id="90" name="Text Box 104"/>
          <p:cNvSpPr txBox="1">
            <a:spLocks noChangeArrowheads="1"/>
          </p:cNvSpPr>
          <p:nvPr userDrawn="1"/>
        </p:nvSpPr>
        <p:spPr bwMode="auto">
          <a:xfrm>
            <a:off x="-3205163" y="36449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ate </a:t>
            </a:r>
          </a:p>
        </p:txBody>
      </p:sp>
      <p:sp>
        <p:nvSpPr>
          <p:cNvPr id="91" name="Text Box 109"/>
          <p:cNvSpPr txBox="1">
            <a:spLocks noChangeArrowheads="1"/>
          </p:cNvSpPr>
          <p:nvPr userDrawn="1"/>
        </p:nvSpPr>
        <p:spPr bwMode="auto">
          <a:xfrm>
            <a:off x="-2989263" y="38608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  orate </a:t>
            </a:r>
          </a:p>
        </p:txBody>
      </p:sp>
      <p:sp>
        <p:nvSpPr>
          <p:cNvPr id="92" name="Text Box 110"/>
          <p:cNvSpPr txBox="1">
            <a:spLocks noChangeArrowheads="1"/>
          </p:cNvSpPr>
          <p:nvPr userDrawn="1"/>
        </p:nvSpPr>
        <p:spPr bwMode="auto">
          <a:xfrm>
            <a:off x="-2773363" y="40767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ctorate </a:t>
            </a:r>
          </a:p>
        </p:txBody>
      </p:sp>
      <p:sp>
        <p:nvSpPr>
          <p:cNvPr id="93" name="Text Box 111"/>
          <p:cNvSpPr txBox="1">
            <a:spLocks noChangeArrowheads="1"/>
          </p:cNvSpPr>
          <p:nvPr userDrawn="1"/>
        </p:nvSpPr>
        <p:spPr bwMode="auto">
          <a:xfrm>
            <a:off x="-2557463" y="42926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     rectorate </a:t>
            </a:r>
          </a:p>
        </p:txBody>
      </p:sp>
      <p:sp>
        <p:nvSpPr>
          <p:cNvPr id="94" name="Text Box 112"/>
          <p:cNvSpPr txBox="1">
            <a:spLocks noChangeArrowheads="1"/>
          </p:cNvSpPr>
          <p:nvPr userDrawn="1"/>
        </p:nvSpPr>
        <p:spPr bwMode="auto">
          <a:xfrm>
            <a:off x="-2341563" y="4508500"/>
            <a:ext cx="3708401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  Directorate </a:t>
            </a:r>
          </a:p>
        </p:txBody>
      </p:sp>
      <p:sp>
        <p:nvSpPr>
          <p:cNvPr id="95" name="Text Box 113"/>
          <p:cNvSpPr txBox="1">
            <a:spLocks noChangeArrowheads="1"/>
          </p:cNvSpPr>
          <p:nvPr userDrawn="1"/>
        </p:nvSpPr>
        <p:spPr bwMode="auto">
          <a:xfrm>
            <a:off x="-2125663" y="47244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Directorate </a:t>
            </a:r>
          </a:p>
        </p:txBody>
      </p:sp>
      <p:sp>
        <p:nvSpPr>
          <p:cNvPr id="96" name="Text Box 114"/>
          <p:cNvSpPr txBox="1">
            <a:spLocks noChangeArrowheads="1"/>
          </p:cNvSpPr>
          <p:nvPr userDrawn="1"/>
        </p:nvSpPr>
        <p:spPr bwMode="auto">
          <a:xfrm>
            <a:off x="-1909763" y="49403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sis Directorate </a:t>
            </a:r>
          </a:p>
        </p:txBody>
      </p:sp>
      <p:sp>
        <p:nvSpPr>
          <p:cNvPr id="97" name="Text Box 115"/>
          <p:cNvSpPr txBox="1">
            <a:spLocks noChangeArrowheads="1"/>
          </p:cNvSpPr>
          <p:nvPr userDrawn="1"/>
        </p:nvSpPr>
        <p:spPr bwMode="auto">
          <a:xfrm>
            <a:off x="-1693863" y="5156200"/>
            <a:ext cx="3708401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   lysis Directorate </a:t>
            </a:r>
          </a:p>
        </p:txBody>
      </p:sp>
      <p:sp>
        <p:nvSpPr>
          <p:cNvPr id="98" name="Text Box 116"/>
          <p:cNvSpPr txBox="1">
            <a:spLocks noChangeArrowheads="1"/>
          </p:cNvSpPr>
          <p:nvPr userDrawn="1"/>
        </p:nvSpPr>
        <p:spPr bwMode="auto">
          <a:xfrm>
            <a:off x="-1477963" y="5372100"/>
            <a:ext cx="3708401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nalysis Directorate </a:t>
            </a:r>
          </a:p>
        </p:txBody>
      </p:sp>
      <p:sp>
        <p:nvSpPr>
          <p:cNvPr id="99" name="Text Box 117"/>
          <p:cNvSpPr txBox="1">
            <a:spLocks noChangeArrowheads="1"/>
          </p:cNvSpPr>
          <p:nvPr userDrawn="1"/>
        </p:nvSpPr>
        <p:spPr bwMode="auto">
          <a:xfrm>
            <a:off x="-1262063" y="55880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   Analysis Directorate </a:t>
            </a:r>
          </a:p>
        </p:txBody>
      </p:sp>
      <p:sp>
        <p:nvSpPr>
          <p:cNvPr id="100" name="Text Box 118"/>
          <p:cNvSpPr txBox="1">
            <a:spLocks noChangeArrowheads="1"/>
          </p:cNvSpPr>
          <p:nvPr userDrawn="1"/>
        </p:nvSpPr>
        <p:spPr bwMode="auto">
          <a:xfrm>
            <a:off x="-1046163" y="58039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ic Analysis Directorate </a:t>
            </a:r>
          </a:p>
        </p:txBody>
      </p:sp>
      <p:sp>
        <p:nvSpPr>
          <p:cNvPr id="101" name="Text Box 119"/>
          <p:cNvSpPr txBox="1">
            <a:spLocks noChangeArrowheads="1"/>
          </p:cNvSpPr>
          <p:nvPr userDrawn="1"/>
        </p:nvSpPr>
        <p:spPr bwMode="auto">
          <a:xfrm>
            <a:off x="-830263" y="6019800"/>
            <a:ext cx="370840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mic Analysis Directorate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10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5ACF-EB7D-46B4-BDFB-9FF1078133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D91B3-76EE-4C36-BF29-F7619A0ECB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572B0-2B81-43DD-8470-95D81A7AE1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500034" y="1071546"/>
            <a:ext cx="8215370" cy="1588"/>
          </a:xfrm>
          <a:prstGeom prst="line">
            <a:avLst/>
          </a:prstGeom>
          <a:ln>
            <a:solidFill>
              <a:srgbClr val="008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6115064" cy="857256"/>
          </a:xfrm>
        </p:spPr>
        <p:txBody>
          <a:bodyPr/>
          <a:lstStyle>
            <a:lvl1pPr>
              <a:defRPr sz="3200" b="1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9E14-0E21-4032-AF52-465C42C33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62274-D2BC-4A92-898D-8CAEA7B0AC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F8885-1A08-4489-9A34-0E0AD6DCA9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10149-0499-498E-BB0D-64F6D2B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908E6-6C4F-4542-83E0-0DF277A60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3EC14-C5BE-4A21-A25D-8C0CAFA75E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DFA93-D4F0-43A9-A782-563BADBF10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0"/>
            <a:ext cx="628654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Economic Analysis Directorate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9190076-045B-434C-9B0D-899E6A33DF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Dep-treasury logo colou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59563" y="260350"/>
            <a:ext cx="198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green holding shap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5876925"/>
            <a:ext cx="91440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8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aramond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Economic Analysis Directorate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E2D8D-3B25-453F-8468-F35836E00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hart" Target="../charts/chart10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chart" Target="../charts/char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mosesj@treasury.fs.gov.z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1917"/>
            <a:ext cx="9144000" cy="1470025"/>
          </a:xfrm>
        </p:spPr>
        <p:txBody>
          <a:bodyPr/>
          <a:lstStyle/>
          <a:p>
            <a:r>
              <a:rPr lang="en-US" sz="4000" dirty="0" smtClean="0">
                <a:solidFill>
                  <a:srgbClr val="0000FF"/>
                </a:solidFill>
              </a:rPr>
              <a:t>Socio-Economic State of FS province: 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Constraints to 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Development and Competitiveness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b="0" i="1" dirty="0" smtClean="0">
                <a:solidFill>
                  <a:srgbClr val="FF0000"/>
                </a:solidFill>
              </a:rPr>
              <a:t/>
            </a:r>
            <a:br>
              <a:rPr lang="en-US" b="0" i="1" dirty="0" smtClean="0">
                <a:solidFill>
                  <a:srgbClr val="FF0000"/>
                </a:solidFill>
              </a:rPr>
            </a:br>
            <a:r>
              <a:rPr lang="en-US" b="0" i="1" dirty="0" smtClean="0">
                <a:solidFill>
                  <a:srgbClr val="FF0000"/>
                </a:solidFill>
              </a:rPr>
              <a:t/>
            </a:r>
            <a:br>
              <a:rPr lang="en-US" b="0" i="1" dirty="0" smtClean="0">
                <a:solidFill>
                  <a:srgbClr val="FF0000"/>
                </a:solidFill>
              </a:rPr>
            </a:br>
            <a:r>
              <a:rPr lang="en-US" sz="1400" dirty="0" smtClean="0"/>
              <a:t>Adaptation of paper presented at the CUT-curriculum conference in May 2010</a:t>
            </a:r>
            <a:br>
              <a:rPr lang="en-US" sz="1400" dirty="0" smtClean="0"/>
            </a:br>
            <a:r>
              <a:rPr lang="en-US" sz="1400" dirty="0" smtClean="0"/>
              <a:t>by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IJ Moses</a:t>
            </a:r>
            <a:br>
              <a:rPr lang="en-US" sz="1400" dirty="0" smtClean="0"/>
            </a:br>
            <a:r>
              <a:rPr lang="en-US" sz="1400" dirty="0" smtClean="0"/>
              <a:t>Chief Economist</a:t>
            </a:r>
            <a:br>
              <a:rPr lang="en-US" sz="1400" dirty="0" smtClean="0"/>
            </a:br>
            <a:r>
              <a:rPr lang="en-US" sz="1400" dirty="0" smtClean="0"/>
              <a:t> Free State Provincial Treasury</a:t>
            </a:r>
            <a:endParaRPr lang="en-US" sz="1400" dirty="0"/>
          </a:p>
        </p:txBody>
      </p:sp>
      <p:pic>
        <p:nvPicPr>
          <p:cNvPr id="3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4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272466" cy="1470025"/>
          </a:xfrm>
        </p:spPr>
        <p:txBody>
          <a:bodyPr/>
          <a:lstStyle/>
          <a:p>
            <a:r>
              <a:rPr lang="en-US" sz="5400" dirty="0" smtClean="0">
                <a:latin typeface="Antique Olive Compact" pitchFamily="34" charset="0"/>
              </a:rPr>
              <a:t> Challenge #2</a:t>
            </a:r>
            <a:endParaRPr lang="en-US" sz="54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143380"/>
            <a:ext cx="8715404" cy="1966914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Small, slow growing young population in small towns</a:t>
            </a:r>
            <a:endParaRPr lang="en-US" sz="5400" b="1" dirty="0">
              <a:solidFill>
                <a:srgbClr val="FF0000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6115064" cy="857256"/>
          </a:xfrm>
        </p:spPr>
        <p:txBody>
          <a:bodyPr/>
          <a:lstStyle/>
          <a:p>
            <a:r>
              <a:rPr lang="en-US" sz="2800" dirty="0" smtClean="0"/>
              <a:t>FS centrally located with population growing very slowly </a:t>
            </a:r>
            <a:endParaRPr lang="en-US" sz="2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14282" y="1071546"/>
            <a:ext cx="892971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doni MT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2</a:t>
            </a:r>
            <a:r>
              <a:rPr kumimoji="0" lang="en-US" sz="1600" b="1" i="0" u="none" strike="noStrike" kern="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nd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 smallest population after Northern Cape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1996 – 2.63 million (6.4% of total)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2007 – 2.77 million (5.9% of total)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endParaRPr lang="en-US" sz="800" b="1" kern="0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dirty="0" smtClean="0">
                <a:latin typeface="Bodoni MT" pitchFamily="18" charset="0"/>
              </a:rPr>
              <a:t>Average growth rate (1996-2007)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 </a:t>
            </a:r>
            <a:r>
              <a:rPr lang="en-US" sz="1600" b="1" kern="0" dirty="0" smtClean="0">
                <a:solidFill>
                  <a:srgbClr val="008000"/>
                </a:solidFill>
                <a:latin typeface="Bodoni MT" pitchFamily="18" charset="0"/>
              </a:rPr>
              <a:t>SA = 1.2%; </a:t>
            </a: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FS = 0.6% (well below replacement levels)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doni MT" pitchFamily="18" charset="0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Gender composition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1996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 &amp; 2007 – 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SA – female 51% &amp; </a:t>
            </a:r>
            <a:r>
              <a:rPr lang="en-US" sz="1600" b="1" kern="0" dirty="0" smtClean="0">
                <a:solidFill>
                  <a:srgbClr val="008000"/>
                </a:solidFill>
                <a:latin typeface="Bodoni MT" pitchFamily="18" charset="0"/>
              </a:rPr>
              <a:t>male 49% (</a:t>
            </a:r>
            <a:r>
              <a:rPr lang="en-US" sz="1600" b="1" kern="0" dirty="0" err="1" smtClean="0">
                <a:solidFill>
                  <a:srgbClr val="008000"/>
                </a:solidFill>
                <a:latin typeface="Bodoni MT" pitchFamily="18" charset="0"/>
              </a:rPr>
              <a:t>ave</a:t>
            </a:r>
            <a:r>
              <a:rPr lang="en-US" sz="1600" b="1" kern="0" dirty="0" smtClean="0">
                <a:solidFill>
                  <a:srgbClr val="008000"/>
                </a:solidFill>
                <a:latin typeface="Bodoni MT" pitchFamily="18" charset="0"/>
              </a:rPr>
              <a:t>)</a:t>
            </a: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; 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FS 49.7% male &amp; 50.3% female</a:t>
            </a:r>
          </a:p>
          <a:p>
            <a:pPr marL="800100" lvl="1" indent="-342900" eaLnBrk="0" hangingPunct="0">
              <a:spcBef>
                <a:spcPct val="20000"/>
              </a:spcBef>
            </a:pP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doni MT" pitchFamily="18" charset="0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baseline="0" dirty="0" smtClean="0">
                <a:latin typeface="Bodoni MT" pitchFamily="18" charset="0"/>
              </a:rPr>
              <a:t>Race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1996 –</a:t>
            </a:r>
            <a:r>
              <a:rPr lang="en-US" sz="1600" b="1" kern="0" dirty="0" smtClean="0">
                <a:solidFill>
                  <a:srgbClr val="008000"/>
                </a:solidFill>
                <a:latin typeface="Bodoni MT" pitchFamily="18" charset="0"/>
              </a:rPr>
              <a:t>SA – 76.9% black, 11.8% white, ± 11.3% others; </a:t>
            </a:r>
          </a:p>
          <a:p>
            <a:pPr marL="1257300" lvl="2" indent="-342900" eaLnBrk="0" hangingPunct="0">
              <a:spcBef>
                <a:spcPct val="20000"/>
              </a:spcBef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	   FS - </a:t>
            </a:r>
            <a:r>
              <a:rPr lang="en-US" sz="1600" b="1" kern="0" baseline="0" dirty="0" smtClean="0">
                <a:solidFill>
                  <a:srgbClr val="0000FF"/>
                </a:solidFill>
                <a:latin typeface="Bodoni MT" pitchFamily="18" charset="0"/>
              </a:rPr>
              <a:t>84.4% black, 12% white, ±3% others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2007 – 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SA – </a:t>
            </a:r>
            <a:r>
              <a:rPr lang="en-US" sz="1600" b="1" kern="0" dirty="0" smtClean="0">
                <a:solidFill>
                  <a:srgbClr val="008000"/>
                </a:solidFill>
                <a:latin typeface="Bodoni MT" pitchFamily="18" charset="0"/>
              </a:rPr>
              <a:t>78.9% black, 10% white, ± 11.3% others</a:t>
            </a:r>
            <a:endParaRPr kumimoji="0" lang="en-US" sz="1600" b="1" i="0" u="none" strike="noStrike" kern="0" cap="none" spc="0" normalizeH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Bodoni MT" pitchFamily="18" charset="0"/>
              <a:ea typeface="+mn-ea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		          FS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 </a:t>
            </a: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87.1% black, 9.6% white, ±3% others </a:t>
            </a:r>
            <a:r>
              <a:rPr lang="en-US" sz="1600" b="1" kern="0" dirty="0" smtClean="0">
                <a:solidFill>
                  <a:srgbClr val="FF0000"/>
                </a:solidFill>
                <a:latin typeface="Bodoni MT" pitchFamily="18" charset="0"/>
              </a:rPr>
              <a:t>(white population declined by 49,000)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Urbanization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 – (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S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doni MT" pitchFamily="18" charset="0"/>
              </a:rPr>
              <a:t>urprising, few </a:t>
            </a:r>
            <a:r>
              <a:rPr lang="en-US" sz="1600" b="1" dirty="0" smtClean="0">
                <a:solidFill>
                  <a:srgbClr val="FF0000"/>
                </a:solidFill>
                <a:latin typeface="Bodoni MT" pitchFamily="18" charset="0"/>
              </a:rPr>
              <a:t>major urban </a:t>
            </a:r>
            <a:r>
              <a:rPr lang="en-US" sz="1600" b="1" dirty="0" err="1" smtClean="0">
                <a:solidFill>
                  <a:srgbClr val="FF0000"/>
                </a:solidFill>
                <a:latin typeface="Bodoni MT" pitchFamily="18" charset="0"/>
              </a:rPr>
              <a:t>centres</a:t>
            </a:r>
            <a:r>
              <a:rPr lang="en-US" sz="1600" b="1" dirty="0" smtClean="0">
                <a:solidFill>
                  <a:srgbClr val="FF0000"/>
                </a:solidFill>
                <a:latin typeface="Bodoni MT" pitchFamily="18" charset="0"/>
              </a:rPr>
              <a:t> and a great deal of wide open space, dry and arid)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doni MT" pitchFamily="18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1996 – </a:t>
            </a:r>
            <a:r>
              <a:rPr lang="en-US" sz="1600" b="1" kern="0" dirty="0" smtClean="0">
                <a:solidFill>
                  <a:srgbClr val="008000"/>
                </a:solidFill>
                <a:latin typeface="Bodoni MT" pitchFamily="18" charset="0"/>
              </a:rPr>
              <a:t>SA = 54.2%</a:t>
            </a:r>
            <a:r>
              <a:rPr lang="en-US" sz="1600" b="1" kern="0" dirty="0" smtClean="0">
                <a:solidFill>
                  <a:srgbClr val="0000FF"/>
                </a:solidFill>
                <a:latin typeface="Bodoni MT" pitchFamily="18" charset="0"/>
              </a:rPr>
              <a:t>; FS = 68.6%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2007 –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SA= 57.2%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" pitchFamily="18" charset="0"/>
                <a:ea typeface="+mn-ea"/>
                <a:cs typeface="+mn-cs"/>
              </a:rPr>
              <a:t>; FS = 79.2%</a:t>
            </a: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71472" y="1428733"/>
          <a:ext cx="8286808" cy="1428763"/>
        </p:xfrm>
        <a:graphic>
          <a:graphicData uri="http://schemas.openxmlformats.org/drawingml/2006/table">
            <a:tbl>
              <a:tblPr/>
              <a:tblGrid>
                <a:gridCol w="2929680"/>
                <a:gridCol w="1339282"/>
                <a:gridCol w="1339282"/>
                <a:gridCol w="1339282"/>
                <a:gridCol w="1339282"/>
              </a:tblGrid>
              <a:tr h="20410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Arial"/>
                        </a:rPr>
                        <a:t>1996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Arial"/>
                        </a:rPr>
                        <a:t>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Arial"/>
                        </a:rPr>
                        <a:t>Age group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00-14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35.2%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33.2%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31.0%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28.5%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15-34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35.6%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36.1%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36.1%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36.1%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35-54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19.4%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21.0%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21.9%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23.6%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55+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6572264" cy="857256"/>
          </a:xfrm>
        </p:spPr>
        <p:txBody>
          <a:bodyPr/>
          <a:lstStyle/>
          <a:p>
            <a:r>
              <a:rPr lang="en-US" sz="2200" dirty="0" smtClean="0"/>
              <a:t>Proportion of school-going age cohort declining, proportion of working age increasing….. 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500034" y="1071546"/>
            <a:ext cx="1965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95288" indent="-395288">
              <a:buFont typeface="Arial" pitchFamily="34" charset="0"/>
              <a:buChar char="•"/>
            </a:pPr>
            <a:r>
              <a:rPr lang="en-US" b="1" kern="0" dirty="0" smtClean="0">
                <a:latin typeface="Bodoni MT" pitchFamily="18" charset="0"/>
              </a:rPr>
              <a:t>Age Structure</a:t>
            </a:r>
            <a:endParaRPr lang="en-US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457200" y="2857496"/>
          <a:ext cx="4038600" cy="326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7"/>
          <p:cNvGraphicFramePr>
            <a:graphicFrameLocks/>
          </p:cNvGraphicFramePr>
          <p:nvPr/>
        </p:nvGraphicFramePr>
        <p:xfrm>
          <a:off x="4648200" y="2857496"/>
          <a:ext cx="4038600" cy="326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11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  <p:sp>
        <p:nvSpPr>
          <p:cNvPr id="12" name="Rounded Rectangular Callout 11"/>
          <p:cNvSpPr/>
          <p:nvPr/>
        </p:nvSpPr>
        <p:spPr>
          <a:xfrm>
            <a:off x="7858148" y="4857760"/>
            <a:ext cx="1285852" cy="928694"/>
          </a:xfrm>
          <a:prstGeom prst="wedgeRoundRectCallout">
            <a:avLst>
              <a:gd name="adj1" fmla="val -58169"/>
              <a:gd name="adj2" fmla="val 38888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50" b="1" dirty="0" smtClean="0">
                <a:solidFill>
                  <a:schemeClr val="tx1"/>
                </a:solidFill>
              </a:rPr>
              <a:t>Low birth rate, combination of low fertility rates &amp; high child mortality rates</a:t>
            </a:r>
            <a:endParaRPr lang="en-US" sz="950" b="1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7500958" y="3786190"/>
            <a:ext cx="1285852" cy="928694"/>
          </a:xfrm>
          <a:prstGeom prst="wedgeRoundRectCallout">
            <a:avLst>
              <a:gd name="adj1" fmla="val -50739"/>
              <a:gd name="adj2" fmla="val 6534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50" b="1" dirty="0" smtClean="0">
                <a:solidFill>
                  <a:schemeClr val="tx1"/>
                </a:solidFill>
              </a:rPr>
              <a:t>High death rates (HIV-Aids-related) &amp; migration</a:t>
            </a:r>
            <a:endParaRPr lang="en-US" sz="950" b="1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5000628" y="3714752"/>
            <a:ext cx="1000132" cy="428628"/>
          </a:xfrm>
          <a:prstGeom prst="wedgeRoundRectCallout">
            <a:avLst>
              <a:gd name="adj1" fmla="val 63890"/>
              <a:gd name="adj2" fmla="val -15486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50" b="1" dirty="0" smtClean="0">
                <a:solidFill>
                  <a:schemeClr val="tx1"/>
                </a:solidFill>
              </a:rPr>
              <a:t>Old age home</a:t>
            </a:r>
            <a:endParaRPr lang="en-US" sz="95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285860"/>
            <a:ext cx="8031191" cy="1470025"/>
          </a:xfrm>
        </p:spPr>
        <p:txBody>
          <a:bodyPr/>
          <a:lstStyle/>
          <a:p>
            <a:r>
              <a:rPr lang="en-US" sz="5400" dirty="0" smtClean="0">
                <a:latin typeface="Antique Olive Compact" pitchFamily="34" charset="0"/>
              </a:rPr>
              <a:t>Challenge #3</a:t>
            </a:r>
            <a:endParaRPr lang="en-US" sz="54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714752"/>
            <a:ext cx="8715404" cy="19669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Small, poor performing economy reliant on government…...</a:t>
            </a:r>
            <a:endParaRPr lang="en-US" sz="5400" b="1" dirty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6572264" cy="857256"/>
          </a:xfrm>
        </p:spPr>
        <p:txBody>
          <a:bodyPr/>
          <a:lstStyle/>
          <a:p>
            <a:r>
              <a:rPr lang="en-US" sz="2600" dirty="0" smtClean="0"/>
              <a:t>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smallest economy, relative contribution to GDP declining (R91,7 billion in 2008)</a:t>
            </a:r>
            <a:endParaRPr lang="en-US" sz="2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142985"/>
          <a:ext cx="8229600" cy="471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8596" y="5857892"/>
            <a:ext cx="3500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Stats SA, 2009</a:t>
            </a:r>
            <a:endParaRPr lang="en-US" sz="1200" i="1" dirty="0"/>
          </a:p>
        </p:txBody>
      </p:sp>
      <p:pic>
        <p:nvPicPr>
          <p:cNvPr id="7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11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6429420" cy="785794"/>
          </a:xfrm>
        </p:spPr>
        <p:txBody>
          <a:bodyPr/>
          <a:lstStyle/>
          <a:p>
            <a:r>
              <a:rPr lang="en-US" sz="2400" dirty="0" smtClean="0"/>
              <a:t>Poor performance in relation to target….6%?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28600" y="685800"/>
          <a:ext cx="8534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14282" y="3357562"/>
          <a:ext cx="8534401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Oval Callout 12"/>
          <p:cNvSpPr/>
          <p:nvPr/>
        </p:nvSpPr>
        <p:spPr>
          <a:xfrm>
            <a:off x="6715140" y="5214950"/>
            <a:ext cx="1447800" cy="762000"/>
          </a:xfrm>
          <a:prstGeom prst="wedgeEllipseCallout">
            <a:avLst>
              <a:gd name="adj1" fmla="val -61198"/>
              <a:gd name="adj2" fmla="val -284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Deeper recession</a:t>
            </a:r>
            <a:endParaRPr lang="en-US" sz="1200" dirty="0"/>
          </a:p>
        </p:txBody>
      </p:sp>
      <p:sp>
        <p:nvSpPr>
          <p:cNvPr id="14" name="Oval Callout 13"/>
          <p:cNvSpPr/>
          <p:nvPr/>
        </p:nvSpPr>
        <p:spPr>
          <a:xfrm>
            <a:off x="6429388" y="3357562"/>
            <a:ext cx="1447800" cy="762000"/>
          </a:xfrm>
          <a:prstGeom prst="wedgeEllipseCallout">
            <a:avLst>
              <a:gd name="adj1" fmla="val 25390"/>
              <a:gd name="adj2" fmla="val 66371"/>
            </a:avLst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Sluggish recovery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705600" y="4114800"/>
            <a:ext cx="1447800" cy="609600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Callout 8"/>
          <p:cNvSpPr/>
          <p:nvPr/>
        </p:nvSpPr>
        <p:spPr>
          <a:xfrm>
            <a:off x="5715008" y="1000108"/>
            <a:ext cx="1571636" cy="857256"/>
          </a:xfrm>
          <a:prstGeom prst="wedgeEllipseCallout">
            <a:avLst>
              <a:gd name="adj1" fmla="val 34074"/>
              <a:gd name="adj2" fmla="val 73535"/>
            </a:avLst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IMF Projections</a:t>
            </a:r>
          </a:p>
          <a:p>
            <a:pPr algn="ctr"/>
            <a:r>
              <a:rPr lang="en-US" sz="1200" dirty="0" smtClean="0"/>
              <a:t>2010 - 2.6%</a:t>
            </a:r>
          </a:p>
          <a:p>
            <a:pPr algn="ctr"/>
            <a:r>
              <a:rPr lang="en-US" sz="1200" dirty="0" smtClean="0"/>
              <a:t>2011 – 3.6%</a:t>
            </a:r>
            <a:endParaRPr lang="en-US" sz="1200" dirty="0"/>
          </a:p>
        </p:txBody>
      </p:sp>
      <p:pic>
        <p:nvPicPr>
          <p:cNvPr id="10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11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1285860"/>
            <a:ext cx="7772400" cy="1470025"/>
          </a:xfrm>
        </p:spPr>
        <p:txBody>
          <a:bodyPr/>
          <a:lstStyle/>
          <a:p>
            <a:r>
              <a:rPr lang="en-US" sz="5400" dirty="0" smtClean="0">
                <a:latin typeface="Antique Olive Compact" pitchFamily="34" charset="0"/>
              </a:rPr>
              <a:t>Challenge #4</a:t>
            </a:r>
            <a:endParaRPr lang="en-US" sz="54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748102"/>
            <a:ext cx="8715404" cy="19669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High rates of unemployment, especially among African females…...</a:t>
            </a:r>
            <a:endParaRPr lang="en-US" sz="5400" b="1" dirty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142844" y="1214422"/>
          <a:ext cx="900115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43702" cy="914400"/>
          </a:xfrm>
        </p:spPr>
        <p:txBody>
          <a:bodyPr/>
          <a:lstStyle/>
          <a:p>
            <a:r>
              <a:rPr lang="en-US" sz="2800" dirty="0" smtClean="0"/>
              <a:t>Unemployment in FS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highest….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4571967" y="1214422"/>
          <a:ext cx="4572033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285720" y="1428736"/>
          <a:ext cx="471490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42908" y="85708"/>
            <a:ext cx="6929454" cy="914400"/>
          </a:xfrm>
        </p:spPr>
        <p:txBody>
          <a:bodyPr/>
          <a:lstStyle/>
          <a:p>
            <a:r>
              <a:rPr lang="en-US" sz="2600" dirty="0" smtClean="0"/>
              <a:t>Government increasingly becoming employment agency or is it employer of choice?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7158" y="1172529"/>
          <a:ext cx="8501122" cy="2638425"/>
        </p:xfrm>
        <a:graphic>
          <a:graphicData uri="http://schemas.openxmlformats.org/drawingml/2006/table">
            <a:tbl>
              <a:tblPr/>
              <a:tblGrid>
                <a:gridCol w="2665606"/>
                <a:gridCol w="720434"/>
                <a:gridCol w="720434"/>
                <a:gridCol w="720434"/>
                <a:gridCol w="720434"/>
                <a:gridCol w="864521"/>
                <a:gridCol w="864521"/>
                <a:gridCol w="1224738"/>
              </a:tblGrid>
              <a:tr h="2354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State </a:t>
                      </a:r>
                    </a:p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Labour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Market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Indicators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Jan–Mar 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Oct–Dec 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Jan–Mar 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Qtr-to-Qtr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Year-on-Year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Qtr-to-Qtr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Year-on-Year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0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Population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15–64 yrs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Labour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Employed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Unemployed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Not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economically active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Discouraged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work-seekers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Rates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Unemployment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Employed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 population ratio (absorption)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Labour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force participation 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6215082"/>
            <a:ext cx="3500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Stats SA, 2009</a:t>
            </a:r>
            <a:endParaRPr lang="en-US" sz="1200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7158" y="3786190"/>
          <a:ext cx="8501124" cy="2421216"/>
        </p:xfrm>
        <a:graphic>
          <a:graphicData uri="http://schemas.openxmlformats.org/drawingml/2006/table">
            <a:tbl>
              <a:tblPr/>
              <a:tblGrid>
                <a:gridCol w="2692022"/>
                <a:gridCol w="708427"/>
                <a:gridCol w="779270"/>
                <a:gridCol w="708427"/>
                <a:gridCol w="708427"/>
                <a:gridCol w="839246"/>
                <a:gridCol w="860979"/>
                <a:gridCol w="1204326"/>
              </a:tblGrid>
              <a:tr h="312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Free State 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Employment by Sector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Jan–Mar 2009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Oct–Dec 2009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Jan–Mar 2010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Qtr-to-Qtr change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Year-on-Year change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Qtr-to-Qtr change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Year-on-Year change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59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Thousand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cent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cent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Agriculture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-15.7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Mining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-10.8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Manufacturing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-12.3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-13.4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Utilities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Construction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-19.6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-30.8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Trade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-4.2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Transport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Finance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-13.6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Community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social services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3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Private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households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-5.3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57158" y="3071810"/>
            <a:ext cx="8501122" cy="1588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43702" cy="914400"/>
          </a:xfrm>
        </p:spPr>
        <p:txBody>
          <a:bodyPr/>
          <a:lstStyle/>
          <a:p>
            <a:r>
              <a:rPr lang="en-US" sz="2800" dirty="0" smtClean="0"/>
              <a:t>Growing masses of the unemployed and discouraged….trend persistent</a:t>
            </a:r>
            <a:endParaRPr lang="en-US" sz="2800" dirty="0"/>
          </a:p>
        </p:txBody>
      </p:sp>
      <p:pic>
        <p:nvPicPr>
          <p:cNvPr id="9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11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Presentation Layout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42984"/>
            <a:ext cx="8572560" cy="4840303"/>
          </a:xfrm>
        </p:spPr>
        <p:txBody>
          <a:bodyPr/>
          <a:lstStyle/>
          <a:p>
            <a:pPr marL="355600" indent="-355600" eaLnBrk="1" hangingPunct="1">
              <a:buAutoNum type="arabicPeriod"/>
            </a:pPr>
            <a:r>
              <a:rPr lang="en-US" sz="2200" b="1" dirty="0" smtClean="0">
                <a:latin typeface="Bodoni MT Black" pitchFamily="18" charset="0"/>
              </a:rPr>
              <a:t>Introduction</a:t>
            </a:r>
          </a:p>
          <a:p>
            <a:pPr marL="755650" lvl="1" indent="-355600" eaLnBrk="1" hangingPunct="1"/>
            <a:r>
              <a:rPr lang="en-US" sz="1800" b="1" dirty="0" smtClean="0">
                <a:solidFill>
                  <a:srgbClr val="0000FF"/>
                </a:solidFill>
                <a:latin typeface="Bodoni MT Black" pitchFamily="18" charset="0"/>
              </a:rPr>
              <a:t>Purpose</a:t>
            </a:r>
          </a:p>
          <a:p>
            <a:pPr marL="755650" lvl="1" indent="-355600" eaLnBrk="1" hangingPunct="1"/>
            <a:r>
              <a:rPr lang="en-US" sz="1800" b="1" dirty="0" smtClean="0">
                <a:solidFill>
                  <a:srgbClr val="0000FF"/>
                </a:solidFill>
                <a:latin typeface="Bodoni MT Black" pitchFamily="18" charset="0"/>
              </a:rPr>
              <a:t>Economic Analysis in Perspective</a:t>
            </a:r>
            <a:r>
              <a:rPr lang="en-US" sz="1400" b="1" dirty="0" smtClean="0">
                <a:latin typeface="Bodoni MT Black" pitchFamily="18" charset="0"/>
              </a:rPr>
              <a:t>	</a:t>
            </a:r>
          </a:p>
          <a:p>
            <a:pPr marL="755650" lvl="1" indent="-355600" eaLnBrk="1" hangingPunct="1"/>
            <a:endParaRPr lang="en-US" sz="2200" b="1" dirty="0" smtClean="0">
              <a:latin typeface="Bodoni MT Black" pitchFamily="18" charset="0"/>
            </a:endParaRPr>
          </a:p>
          <a:p>
            <a:pPr marL="457200" lvl="1" indent="-457200" eaLnBrk="1" hangingPunct="1">
              <a:buAutoNum type="arabicPeriod" startAt="2"/>
            </a:pPr>
            <a:r>
              <a:rPr lang="en-US" sz="2200" b="1" dirty="0" smtClean="0">
                <a:latin typeface="Bodoni MT Black" pitchFamily="18" charset="0"/>
              </a:rPr>
              <a:t>7 + 1 key socio-economic challenges of the Free State	</a:t>
            </a:r>
          </a:p>
          <a:p>
            <a:pPr marL="857250" lvl="2" indent="-457200" eaLnBrk="1" hangingPunct="1"/>
            <a:r>
              <a:rPr lang="en-US" sz="1800" b="1" dirty="0" smtClean="0">
                <a:solidFill>
                  <a:srgbClr val="0000FF"/>
                </a:solidFill>
                <a:latin typeface="Bodoni MT Black" pitchFamily="18" charset="0"/>
              </a:rPr>
              <a:t>Demographics</a:t>
            </a:r>
          </a:p>
          <a:p>
            <a:pPr marL="857250" lvl="2" indent="-457200" eaLnBrk="1" hangingPunct="1"/>
            <a:r>
              <a:rPr lang="en-US" sz="1800" b="1" dirty="0" smtClean="0">
                <a:solidFill>
                  <a:srgbClr val="FF0000"/>
                </a:solidFill>
                <a:latin typeface="Bodoni MT Black" pitchFamily="18" charset="0"/>
              </a:rPr>
              <a:t>Economy</a:t>
            </a:r>
          </a:p>
          <a:p>
            <a:pPr marL="857250" lvl="2" indent="-457200" eaLnBrk="1" hangingPunct="1"/>
            <a:r>
              <a:rPr lang="en-US" sz="1800" b="1" dirty="0" smtClean="0">
                <a:solidFill>
                  <a:srgbClr val="0000FF"/>
                </a:solidFill>
                <a:latin typeface="Bodoni MT Black" pitchFamily="18" charset="0"/>
              </a:rPr>
              <a:t>Labour</a:t>
            </a:r>
          </a:p>
          <a:p>
            <a:pPr marL="857250" lvl="2" indent="-457200" eaLnBrk="1" hangingPunct="1"/>
            <a:r>
              <a:rPr lang="en-US" sz="1800" b="1" dirty="0" smtClean="0">
                <a:solidFill>
                  <a:srgbClr val="0000FF"/>
                </a:solidFill>
                <a:latin typeface="Bodoni MT Black" pitchFamily="18" charset="0"/>
              </a:rPr>
              <a:t>Welfare and poverty</a:t>
            </a:r>
          </a:p>
          <a:p>
            <a:pPr marL="857250" lvl="2" indent="-457200" eaLnBrk="1" hangingPunct="1"/>
            <a:r>
              <a:rPr lang="en-US" sz="1800" b="1" dirty="0" smtClean="0">
                <a:solidFill>
                  <a:srgbClr val="0000FF"/>
                </a:solidFill>
                <a:latin typeface="Bodoni MT Black" pitchFamily="18" charset="0"/>
              </a:rPr>
              <a:t>Quality of life</a:t>
            </a:r>
          </a:p>
          <a:p>
            <a:pPr marL="857250" lvl="2" indent="-457200" eaLnBrk="1" hangingPunct="1"/>
            <a:endParaRPr lang="en-US" sz="2200" b="1" dirty="0" smtClean="0">
              <a:latin typeface="Bodoni MT Black" pitchFamily="18" charset="0"/>
            </a:endParaRPr>
          </a:p>
          <a:p>
            <a:pPr marL="457200" lvl="1" indent="-457200" eaLnBrk="1" hangingPunct="1">
              <a:buAutoNum type="arabicPeriod" startAt="3"/>
            </a:pPr>
            <a:r>
              <a:rPr lang="en-US" sz="2200" b="1" dirty="0" smtClean="0">
                <a:latin typeface="Bodoni MT Black" pitchFamily="18" charset="0"/>
              </a:rPr>
              <a:t>Conclusion</a:t>
            </a:r>
          </a:p>
          <a:p>
            <a:pPr marL="857250" lvl="2" indent="-457200" eaLnBrk="1" hangingPunct="1"/>
            <a:r>
              <a:rPr lang="en-US" sz="1800" b="1" dirty="0" smtClean="0">
                <a:latin typeface="Bodoni MT Black" pitchFamily="18" charset="0"/>
              </a:rPr>
              <a:t>Summary</a:t>
            </a:r>
          </a:p>
          <a:p>
            <a:pPr marL="857250" lvl="2" indent="-457200" eaLnBrk="1" hangingPunct="1"/>
            <a:r>
              <a:rPr lang="en-US" sz="1800" b="1" dirty="0" smtClean="0">
                <a:latin typeface="Bodoni MT Black" pitchFamily="18" charset="0"/>
              </a:rPr>
              <a:t>Challenges</a:t>
            </a:r>
          </a:p>
          <a:p>
            <a:pPr marL="857250" lvl="2" indent="-457200" eaLnBrk="1" hangingPunct="1"/>
            <a:r>
              <a:rPr lang="en-US" sz="1800" b="1" dirty="0" smtClean="0">
                <a:latin typeface="Bodoni MT Black" pitchFamily="18" charset="0"/>
              </a:rPr>
              <a:t>Responses </a:t>
            </a:r>
          </a:p>
          <a:p>
            <a:pPr marL="457200" lvl="1" indent="-457200" eaLnBrk="1" hangingPunct="1">
              <a:buNone/>
            </a:pPr>
            <a:r>
              <a:rPr lang="en-US" sz="2200" b="1" dirty="0" smtClean="0">
                <a:latin typeface="Bodoni MT Black" pitchFamily="18" charset="0"/>
              </a:rPr>
              <a:t>	</a:t>
            </a:r>
            <a:endParaRPr lang="en-US" sz="2200" b="1" dirty="0" smtClean="0">
              <a:solidFill>
                <a:schemeClr val="accent2"/>
              </a:solidFill>
              <a:latin typeface="Bodoni MT Black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Antique Olive Compact" pitchFamily="34" charset="0"/>
              </a:rPr>
              <a:t> Challenge #5</a:t>
            </a:r>
            <a:endParaRPr lang="en-US" sz="48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8715404" cy="1966914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Low literacy and educational attainment levels .....</a:t>
            </a:r>
            <a:endParaRPr lang="en-US" sz="5400" b="1" dirty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1" y="857232"/>
          <a:ext cx="9144001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6115064" cy="857256"/>
          </a:xfrm>
        </p:spPr>
        <p:txBody>
          <a:bodyPr/>
          <a:lstStyle/>
          <a:p>
            <a:r>
              <a:rPr lang="en-US" sz="2800" dirty="0" smtClean="0"/>
              <a:t>50% of LF in FS have completed Grade 9….need for skill development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Some explanatory factors….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357686" y="121442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14282" y="38576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0" y="1142984"/>
          <a:ext cx="485775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37147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8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9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133600"/>
            <a:ext cx="7959753" cy="1470025"/>
          </a:xfrm>
        </p:spPr>
        <p:txBody>
          <a:bodyPr/>
          <a:lstStyle/>
          <a:p>
            <a:r>
              <a:rPr lang="en-US" sz="5400" dirty="0" smtClean="0">
                <a:latin typeface="Antique Olive Compact" pitchFamily="34" charset="0"/>
              </a:rPr>
              <a:t> Challenge #6</a:t>
            </a:r>
            <a:endParaRPr lang="en-US" sz="54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462482"/>
            <a:ext cx="8715404" cy="1966914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High  poverty levels and rising inequality…...</a:t>
            </a:r>
            <a:endParaRPr lang="en-US" sz="5400" b="1" dirty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6572264" cy="857256"/>
          </a:xfrm>
        </p:spPr>
        <p:txBody>
          <a:bodyPr/>
          <a:lstStyle/>
          <a:p>
            <a:r>
              <a:rPr lang="en-US" sz="2500" dirty="0" smtClean="0"/>
              <a:t>Though falling, poverty levels remain extremely high…grants have become a vital source of relief</a:t>
            </a:r>
            <a:endParaRPr lang="en-US" sz="25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0" y="1142984"/>
          <a:ext cx="914400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4143380"/>
            <a:ext cx="9144000" cy="2357454"/>
          </a:xfrm>
        </p:spPr>
        <p:txBody>
          <a:bodyPr/>
          <a:lstStyle/>
          <a:p>
            <a:r>
              <a:rPr lang="en-US" sz="1600" b="1" dirty="0" smtClean="0">
                <a:latin typeface="Bodoni MT" pitchFamily="18" charset="0"/>
              </a:rPr>
              <a:t>Between 2003 and 2007, households:</a:t>
            </a:r>
          </a:p>
          <a:p>
            <a:pPr lvl="1"/>
            <a:r>
              <a:rPr lang="en-US" sz="1500" b="1" dirty="0" smtClean="0">
                <a:solidFill>
                  <a:srgbClr val="0000FF"/>
                </a:solidFill>
                <a:latin typeface="Bodoni MT" pitchFamily="18" charset="0"/>
              </a:rPr>
              <a:t>with at least one grant recipient increased  from 46.7% to 68.1%;</a:t>
            </a:r>
          </a:p>
          <a:p>
            <a:pPr lvl="1"/>
            <a:r>
              <a:rPr lang="en-US" sz="1500" b="1" dirty="0" smtClean="0">
                <a:solidFill>
                  <a:srgbClr val="0000FF"/>
                </a:solidFill>
                <a:latin typeface="Bodoni MT" pitchFamily="18" charset="0"/>
              </a:rPr>
              <a:t>with no grant recipient decreased from 53.3% to 31.9%;</a:t>
            </a:r>
          </a:p>
          <a:p>
            <a:pPr lvl="1"/>
            <a:r>
              <a:rPr lang="en-US" sz="1500" b="1" dirty="0" smtClean="0">
                <a:solidFill>
                  <a:srgbClr val="0000FF"/>
                </a:solidFill>
                <a:latin typeface="Bodoni MT" pitchFamily="18" charset="0"/>
              </a:rPr>
              <a:t>with at least one Child Support Grant recipient increased from 38.6% to 75.7%;</a:t>
            </a:r>
          </a:p>
          <a:p>
            <a:pPr lvl="1"/>
            <a:r>
              <a:rPr lang="en-US" sz="1500" b="1" dirty="0" smtClean="0">
                <a:solidFill>
                  <a:srgbClr val="0000FF"/>
                </a:solidFill>
                <a:latin typeface="Bodoni MT" pitchFamily="18" charset="0"/>
              </a:rPr>
              <a:t>with children aged 5-19 for which all children attend school increased from 77.5% to 85.5%.</a:t>
            </a:r>
          </a:p>
          <a:p>
            <a:r>
              <a:rPr lang="en-GB" sz="1600" b="1" dirty="0" smtClean="0">
                <a:solidFill>
                  <a:srgbClr val="000000"/>
                </a:solidFill>
                <a:latin typeface="Bodoni MT" pitchFamily="18" charset="0"/>
              </a:rPr>
              <a:t>The number of grant recipients rose from 93,757 people in 1994 to 747,262 people in 2007;</a:t>
            </a:r>
          </a:p>
          <a:p>
            <a:r>
              <a:rPr lang="en-GB" sz="1600" b="1" dirty="0" smtClean="0">
                <a:solidFill>
                  <a:srgbClr val="000000"/>
                </a:solidFill>
                <a:latin typeface="Bodoni MT" pitchFamily="18" charset="0"/>
              </a:rPr>
              <a:t>Expenditure on grants in the province rose from R800 million in 1995/06 to R3,7 billion in 2006/07.</a:t>
            </a:r>
            <a:endParaRPr lang="en-US" sz="1600" b="1" dirty="0" smtClean="0">
              <a:solidFill>
                <a:srgbClr val="000000"/>
              </a:solidFill>
              <a:latin typeface="Bodoni MT" pitchFamily="18" charset="0"/>
            </a:endParaRPr>
          </a:p>
        </p:txBody>
      </p:sp>
      <p:pic>
        <p:nvPicPr>
          <p:cNvPr id="5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8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42844" y="-71462"/>
            <a:ext cx="6429420" cy="1143000"/>
          </a:xfrm>
        </p:spPr>
        <p:txBody>
          <a:bodyPr/>
          <a:lstStyle/>
          <a:p>
            <a:r>
              <a:rPr lang="en-US" sz="2500" dirty="0" smtClean="0"/>
              <a:t>Rising income inequality, average income of white household in FS now 5 times that of a black household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071546"/>
          <a:ext cx="8610600" cy="5405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143000" y="4648200"/>
            <a:ext cx="3810000" cy="1588"/>
          </a:xfrm>
          <a:prstGeom prst="line">
            <a:avLst/>
          </a:prstGeom>
          <a:ln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0" y="3503612"/>
            <a:ext cx="3810000" cy="1588"/>
          </a:xfrm>
          <a:prstGeom prst="line">
            <a:avLst/>
          </a:prstGeom>
          <a:ln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6858016" y="2357430"/>
            <a:ext cx="1828800" cy="533408"/>
          </a:xfrm>
          <a:prstGeom prst="wedgeRectCallout">
            <a:avLst>
              <a:gd name="adj1" fmla="val -15669"/>
              <a:gd name="adj2" fmla="val 16699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National average (2008) = R191,359</a:t>
            </a:r>
            <a:endParaRPr lang="en-US" sz="1200" dirty="0"/>
          </a:p>
        </p:txBody>
      </p:sp>
      <p:pic>
        <p:nvPicPr>
          <p:cNvPr id="9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10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Further confirmation of worsening income inequality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48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6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latin typeface="Antique Olive Compact" pitchFamily="34" charset="0"/>
              </a:rPr>
              <a:t> Challenge #7</a:t>
            </a:r>
            <a:endParaRPr lang="en-US" sz="54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714752"/>
            <a:ext cx="8715404" cy="1966914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Inadequate access to basic services &amp; infrastructure backlogs…...</a:t>
            </a:r>
            <a:endParaRPr lang="en-US" sz="5400" b="1" dirty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6115064" cy="857256"/>
          </a:xfrm>
        </p:spPr>
        <p:txBody>
          <a:bodyPr/>
          <a:lstStyle/>
          <a:p>
            <a:r>
              <a:rPr lang="en-US" sz="2400" dirty="0" smtClean="0"/>
              <a:t>Unbeknown to many, this is one area where the province performance is well above the rest, despite challenges at municipalities…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4000496" cy="435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071934" y="1071547"/>
          <a:ext cx="485778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428960" y="4071942"/>
          <a:ext cx="5715040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8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Antique Olive Compact" pitchFamily="34" charset="0"/>
              </a:rPr>
              <a:t> Challenge #8</a:t>
            </a:r>
            <a:endParaRPr lang="en-US" sz="48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571876"/>
            <a:ext cx="8715404" cy="1966914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Low quality of life.....</a:t>
            </a:r>
            <a:endParaRPr lang="en-US" sz="5400" b="1" dirty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14282" y="1214422"/>
          <a:ext cx="892971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6643702" cy="857256"/>
          </a:xfrm>
        </p:spPr>
        <p:txBody>
          <a:bodyPr/>
          <a:lstStyle/>
          <a:p>
            <a:r>
              <a:rPr lang="en-US" sz="2700" dirty="0" smtClean="0"/>
              <a:t>Economic Analysis in FSPT Context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6858016" cy="857256"/>
          </a:xfrm>
        </p:spPr>
        <p:txBody>
          <a:bodyPr/>
          <a:lstStyle/>
          <a:p>
            <a:r>
              <a:rPr lang="en-US" sz="2800" dirty="0" smtClean="0"/>
              <a:t>Quality of life in FS is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highest and improving, </a:t>
            </a:r>
            <a:r>
              <a:rPr lang="en-US" sz="2800" dirty="0" smtClean="0">
                <a:solidFill>
                  <a:srgbClr val="FF0000"/>
                </a:solidFill>
              </a:rPr>
              <a:t>BUT</a:t>
            </a:r>
            <a:r>
              <a:rPr lang="en-US" sz="2800" dirty="0" smtClean="0"/>
              <a:t> below national average….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329642" cy="48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929222"/>
          </a:xfrm>
        </p:spPr>
        <p:txBody>
          <a:bodyPr/>
          <a:lstStyle/>
          <a:p>
            <a:pPr algn="just"/>
            <a:r>
              <a:rPr lang="en-US" sz="1800" dirty="0" smtClean="0">
                <a:latin typeface="Bodoni MT" pitchFamily="18" charset="0"/>
              </a:rPr>
              <a:t>Dwindling recorded population has adverse fiscal implications, but what is the extent of “unrecorded” population?</a:t>
            </a:r>
          </a:p>
          <a:p>
            <a:pPr algn="just"/>
            <a:endParaRPr lang="en-US" sz="1800" dirty="0" smtClean="0">
              <a:latin typeface="Bodoni MT" pitchFamily="18" charset="0"/>
            </a:endParaRPr>
          </a:p>
          <a:p>
            <a:pPr algn="just"/>
            <a:r>
              <a:rPr lang="en-US" sz="1800" dirty="0" smtClean="0">
                <a:latin typeface="Bodoni MT" pitchFamily="18" charset="0"/>
              </a:rPr>
              <a:t>Economic recovery ongoing, but will take a bit longer to return to initial levels, what is it that is needed to accelerate recovery? What is the role of government in general and treasury specifically in economic growth?</a:t>
            </a:r>
          </a:p>
          <a:p>
            <a:pPr algn="just"/>
            <a:endParaRPr lang="en-US" sz="1800" dirty="0" smtClean="0">
              <a:latin typeface="Bodoni MT" pitchFamily="18" charset="0"/>
            </a:endParaRPr>
          </a:p>
          <a:p>
            <a:pPr algn="just"/>
            <a:r>
              <a:rPr lang="en-US" sz="1800" dirty="0" smtClean="0">
                <a:latin typeface="Bodoni MT" pitchFamily="18" charset="0"/>
              </a:rPr>
              <a:t>Economic growth not sufficiently pro-poor, why? Is it structural or a reflection of a policy gap?</a:t>
            </a:r>
          </a:p>
          <a:p>
            <a:pPr algn="just"/>
            <a:endParaRPr lang="en-US" sz="1800" dirty="0" smtClean="0">
              <a:latin typeface="Bodoni MT" pitchFamily="18" charset="0"/>
            </a:endParaRPr>
          </a:p>
          <a:p>
            <a:pPr algn="just"/>
            <a:r>
              <a:rPr lang="en-US" sz="1800" dirty="0" smtClean="0">
                <a:latin typeface="Bodoni MT" pitchFamily="18" charset="0"/>
              </a:rPr>
              <a:t>Not much improvement has happened over the past 15 yrs, is the time not ripe for a critical reflection? Is there a need to review the provincial allocation of resources? Can we dare be different or is compliance the name of the game?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625794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625794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Some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8915400" cy="5572164"/>
          </a:xfrm>
        </p:spPr>
        <p:txBody>
          <a:bodyPr>
            <a:noAutofit/>
          </a:bodyPr>
          <a:lstStyle/>
          <a:p>
            <a:r>
              <a:rPr lang="en-US" sz="1600" b="1" i="1" dirty="0" smtClean="0">
                <a:solidFill>
                  <a:srgbClr val="0000FF"/>
                </a:solidFill>
                <a:latin typeface="Bodoni MT" pitchFamily="18" charset="0"/>
              </a:rPr>
              <a:t>Inherent unavailability of data 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Time lag between actual event and the release of data too long</a:t>
            </a:r>
          </a:p>
          <a:p>
            <a:pPr lvl="2"/>
            <a:r>
              <a:rPr lang="en-US" sz="1400" i="1" dirty="0" smtClean="0">
                <a:latin typeface="Bodoni MT" pitchFamily="18" charset="0"/>
              </a:rPr>
              <a:t>GGP – quarterly data used to be available, but has been discontinued</a:t>
            </a:r>
          </a:p>
          <a:p>
            <a:pPr lvl="2"/>
            <a:r>
              <a:rPr lang="en-US" sz="1400" i="1" dirty="0" smtClean="0">
                <a:latin typeface="Bodoni MT" pitchFamily="18" charset="0"/>
              </a:rPr>
              <a:t>GDP – only quarterly data available, monthly data not available</a:t>
            </a:r>
          </a:p>
          <a:p>
            <a:pPr lvl="2"/>
            <a:r>
              <a:rPr lang="en-US" sz="1400" i="1" dirty="0" smtClean="0">
                <a:latin typeface="Bodoni MT" pitchFamily="18" charset="0"/>
              </a:rPr>
              <a:t>2010 FIFA WC statistics available end Sept 2010</a:t>
            </a:r>
          </a:p>
          <a:p>
            <a:pPr lvl="2">
              <a:buNone/>
            </a:pPr>
            <a:endParaRPr lang="en-US" sz="600" i="1" dirty="0" smtClean="0">
              <a:latin typeface="Bodoni MT" pitchFamily="18" charset="0"/>
            </a:endParaRPr>
          </a:p>
          <a:p>
            <a:r>
              <a:rPr lang="en-US" sz="1600" b="1" i="1" dirty="0" smtClean="0">
                <a:solidFill>
                  <a:srgbClr val="0000FF"/>
                </a:solidFill>
                <a:latin typeface="Bodoni MT" pitchFamily="18" charset="0"/>
              </a:rPr>
              <a:t>Increased use of unofficial data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Dearth of official data at sub-national level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Unofficial not </a:t>
            </a:r>
            <a:r>
              <a:rPr lang="en-US" sz="1400" i="1" dirty="0" err="1" smtClean="0">
                <a:latin typeface="Bodoni MT" pitchFamily="18" charset="0"/>
              </a:rPr>
              <a:t>recognised</a:t>
            </a:r>
            <a:r>
              <a:rPr lang="en-US" sz="1400" i="1" dirty="0" smtClean="0">
                <a:latin typeface="Bodoni MT" pitchFamily="18" charset="0"/>
              </a:rPr>
              <a:t> (esp. by NT) for policy-making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Different data suppliers, different models, different assumptions, different statistics </a:t>
            </a:r>
          </a:p>
          <a:p>
            <a:pPr lvl="2"/>
            <a:r>
              <a:rPr lang="en-US" sz="1400" i="1" dirty="0" smtClean="0">
                <a:latin typeface="Bodoni MT" pitchFamily="18" charset="0"/>
              </a:rPr>
              <a:t>Global Insight, </a:t>
            </a:r>
            <a:r>
              <a:rPr lang="en-US" sz="1400" i="1" dirty="0" err="1" smtClean="0">
                <a:latin typeface="Bodoni MT" pitchFamily="18" charset="0"/>
              </a:rPr>
              <a:t>Quantec</a:t>
            </a:r>
            <a:r>
              <a:rPr lang="en-US" sz="1400" i="1" dirty="0" smtClean="0">
                <a:latin typeface="Bodoni MT" pitchFamily="18" charset="0"/>
              </a:rPr>
              <a:t> &amp; Barometer</a:t>
            </a:r>
          </a:p>
          <a:p>
            <a:pPr lvl="2"/>
            <a:endParaRPr lang="en-US" sz="600" i="1" dirty="0" smtClean="0">
              <a:latin typeface="Bodoni MT" pitchFamily="18" charset="0"/>
            </a:endParaRPr>
          </a:p>
          <a:p>
            <a:r>
              <a:rPr lang="en-US" sz="1600" b="1" i="1" dirty="0" smtClean="0">
                <a:solidFill>
                  <a:srgbClr val="0000FF"/>
                </a:solidFill>
                <a:latin typeface="Bodoni MT" pitchFamily="18" charset="0"/>
              </a:rPr>
              <a:t>Limited human &amp; financial resources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Small pool of economists with high turnover rate  (No/Low return on public sector investment on capacity building)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Non-personnel budget for research</a:t>
            </a:r>
          </a:p>
          <a:p>
            <a:pPr lvl="2"/>
            <a:r>
              <a:rPr lang="en-US" sz="1400" i="1" dirty="0" smtClean="0">
                <a:latin typeface="Bodoni MT" pitchFamily="18" charset="0"/>
              </a:rPr>
              <a:t>2% of </a:t>
            </a:r>
            <a:r>
              <a:rPr lang="en-US" sz="1400" i="1" dirty="0" err="1" smtClean="0">
                <a:latin typeface="Bodoni MT" pitchFamily="18" charset="0"/>
              </a:rPr>
              <a:t>Programme</a:t>
            </a:r>
            <a:r>
              <a:rPr lang="en-US" sz="1400" i="1" dirty="0" smtClean="0">
                <a:latin typeface="Bodoni MT" pitchFamily="18" charset="0"/>
              </a:rPr>
              <a:t> 2 = R1,3m out of R66,9m over MTEF</a:t>
            </a:r>
          </a:p>
          <a:p>
            <a:pPr lvl="2"/>
            <a:r>
              <a:rPr lang="en-US" sz="1400" i="1" dirty="0" smtClean="0">
                <a:latin typeface="Bodoni MT" pitchFamily="18" charset="0"/>
              </a:rPr>
              <a:t>8% of Economic Analysis = R1,3m out of R17,5m over MTEF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Insufficient interest by local HEIs</a:t>
            </a:r>
          </a:p>
          <a:p>
            <a:endParaRPr lang="en-US" sz="600" i="1" dirty="0">
              <a:latin typeface="Bodoni MT" pitchFamily="18" charset="0"/>
            </a:endParaRPr>
          </a:p>
          <a:p>
            <a:r>
              <a:rPr lang="en-US" sz="1600" b="1" i="1" dirty="0" smtClean="0">
                <a:solidFill>
                  <a:srgbClr val="0000FF"/>
                </a:solidFill>
                <a:latin typeface="Bodoni MT" pitchFamily="18" charset="0"/>
              </a:rPr>
              <a:t>Collaboration as opposed to Competition 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Duplication (meeting with </a:t>
            </a:r>
            <a:r>
              <a:rPr lang="en-US" sz="1400" i="1" dirty="0" err="1" smtClean="0">
                <a:latin typeface="Bodoni MT" pitchFamily="18" charset="0"/>
              </a:rPr>
              <a:t>StatsSA</a:t>
            </a:r>
            <a:r>
              <a:rPr lang="en-US" sz="1400" i="1" dirty="0" smtClean="0">
                <a:latin typeface="Bodoni MT" pitchFamily="18" charset="0"/>
              </a:rPr>
              <a:t>)</a:t>
            </a:r>
          </a:p>
          <a:p>
            <a:pPr lvl="1"/>
            <a:r>
              <a:rPr lang="en-US" sz="1400" i="1" dirty="0" smtClean="0">
                <a:latin typeface="Bodoni MT" pitchFamily="18" charset="0"/>
              </a:rPr>
              <a:t>Waste of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EA’s response to the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840303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00FF"/>
                </a:solidFill>
                <a:latin typeface="Bodoni MT" pitchFamily="18" charset="0"/>
              </a:rPr>
              <a:t>Capacity-building 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TIPS CGE Training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UP CGE Training</a:t>
            </a:r>
          </a:p>
          <a:p>
            <a:pPr lvl="1"/>
            <a:r>
              <a:rPr lang="en-US" sz="1600" dirty="0" err="1" smtClean="0">
                <a:latin typeface="Bodoni MT" pitchFamily="18" charset="0"/>
              </a:rPr>
              <a:t>Conningarth</a:t>
            </a:r>
            <a:r>
              <a:rPr lang="en-US" sz="1600" dirty="0" smtClean="0">
                <a:latin typeface="Bodoni MT" pitchFamily="18" charset="0"/>
              </a:rPr>
              <a:t> CBA Training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DBSA/</a:t>
            </a:r>
            <a:r>
              <a:rPr lang="en-US" sz="1600" dirty="0" err="1" smtClean="0">
                <a:latin typeface="Bodoni MT" pitchFamily="18" charset="0"/>
              </a:rPr>
              <a:t>Conningarth</a:t>
            </a:r>
            <a:r>
              <a:rPr lang="en-US" sz="1600" dirty="0" smtClean="0">
                <a:latin typeface="Bodoni MT" pitchFamily="18" charset="0"/>
              </a:rPr>
              <a:t> SAM Training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Bodoni MT" pitchFamily="18" charset="0"/>
              </a:rPr>
              <a:t>Tools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E-views</a:t>
            </a:r>
          </a:p>
          <a:p>
            <a:pPr lvl="1"/>
            <a:r>
              <a:rPr lang="en-US" sz="1600" dirty="0" err="1" smtClean="0">
                <a:latin typeface="Bodoni MT" pitchFamily="18" charset="0"/>
              </a:rPr>
              <a:t>Stata</a:t>
            </a:r>
            <a:endParaRPr lang="en-US" sz="1600" dirty="0" smtClean="0">
              <a:latin typeface="Bodoni MT" pitchFamily="18" charset="0"/>
            </a:endParaRPr>
          </a:p>
          <a:p>
            <a:pPr lvl="1"/>
            <a:r>
              <a:rPr lang="en-US" sz="1600" dirty="0" smtClean="0">
                <a:latin typeface="Bodoni MT" pitchFamily="18" charset="0"/>
              </a:rPr>
              <a:t>Rex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CGE Model, in collaboration with UP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Bodoni MT" pitchFamily="18" charset="0"/>
              </a:rPr>
              <a:t>Research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Funding Adequacy for Health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Funding Adequacy for Education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Pilot CGE-based studies</a:t>
            </a:r>
          </a:p>
          <a:p>
            <a:pPr lvl="2"/>
            <a:r>
              <a:rPr lang="en-US" sz="1200" dirty="0" smtClean="0">
                <a:latin typeface="Bodoni MT" pitchFamily="18" charset="0"/>
              </a:rPr>
              <a:t>Tourism  </a:t>
            </a:r>
          </a:p>
          <a:p>
            <a:pPr lvl="2"/>
            <a:r>
              <a:rPr lang="en-US" sz="1200" dirty="0" smtClean="0">
                <a:latin typeface="Bodoni MT" pitchFamily="18" charset="0"/>
              </a:rPr>
              <a:t>Transport sector</a:t>
            </a:r>
          </a:p>
          <a:p>
            <a:pPr lvl="1"/>
            <a:r>
              <a:rPr lang="en-US" sz="1600" dirty="0" smtClean="0">
                <a:latin typeface="Bodoni MT" pitchFamily="18" charset="0"/>
              </a:rPr>
              <a:t>CGE-based study on impact of the recession in FS, in collaboration with FFC</a:t>
            </a:r>
            <a:endParaRPr lang="en-US" sz="16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6" y="1195406"/>
          <a:ext cx="8929718" cy="5134862"/>
        </p:xfrm>
        <a:graphic>
          <a:graphicData uri="http://schemas.openxmlformats.org/drawingml/2006/table">
            <a:tbl>
              <a:tblPr/>
              <a:tblGrid>
                <a:gridCol w="2571736"/>
                <a:gridCol w="4500594"/>
                <a:gridCol w="1000132"/>
                <a:gridCol w="857256"/>
              </a:tblGrid>
              <a:tr h="215519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Project Title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Brief Description/Purpose</a:t>
                      </a:r>
                      <a:endParaRPr lang="en-US" sz="105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Mode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Implementation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437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Fiscal Implications of undocumented Migration in the Free State</a:t>
                      </a:r>
                      <a:endParaRPr lang="en-US" sz="1050" b="1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Quantify the extent of undocumented migration and service delivery implications. Quantify the extent of under-funding from Equitable Share arsing from this anomaly.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Outsourced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2010/11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1437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Critical Success Factors for School Education in the Free State</a:t>
                      </a:r>
                      <a:endParaRPr lang="en-US" sz="1050" b="1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Based on the Pareto Principle, identify key interventions in basic education in the province as well as the fiscal implications of such interventions.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Depend</a:t>
                      </a:r>
                      <a:r>
                        <a:rPr lang="en-US" sz="1050" baseline="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 on outcome of roundtable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2011/12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698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 dirty="0" smtClean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Utilization </a:t>
                      </a: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of new schools completed in the past 5 years in the Free State</a:t>
                      </a:r>
                      <a:endParaRPr lang="en-US" sz="1050" b="1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Against the backdrop of declining learner numbers, research the utilization of newly completed/constructed schools in the past years. Should we still building new schools or should we upgrade existing facilities and concentrate on resource centres and laboratories? 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Internal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2010/11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1437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Impact of the 2010 FIFA World Cup on the (economy?) Free State</a:t>
                      </a:r>
                      <a:endParaRPr lang="en-US" sz="1050" b="1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Impact Assessment of the 2010 FIFA Soccer World Cup on </a:t>
                      </a:r>
                      <a:r>
                        <a:rPr lang="en-GB" sz="1050" dirty="0" err="1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Mangaung</a:t>
                      </a: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 as host city and Free State province in general.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JV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2011/12??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863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Critical Review of the Agricultural Sector in the Free State, including funding, CGE-</a:t>
                      </a:r>
                      <a:r>
                        <a:rPr lang="en-GB" sz="1050" b="1" dirty="0" err="1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modeling</a:t>
                      </a:r>
                      <a:endParaRPr lang="en-US" sz="1050" b="1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With government’s commitment to revive agriculture in the Free State, use CGE modelling to quantify the amount of resources needed and the investment outcomes </a:t>
                      </a:r>
                      <a:r>
                        <a:rPr lang="en-GB" sz="1050" dirty="0" err="1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i.t.o</a:t>
                      </a: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 output, employment and pro-poor income distribution. 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JV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2010/11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972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Employment/Job creation Survey</a:t>
                      </a:r>
                      <a:endParaRPr lang="en-US" sz="1050" b="1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Bodoni MT" pitchFamily="18" charset="0"/>
                          <a:ea typeface="Calibri"/>
                          <a:cs typeface="Arial"/>
                        </a:rPr>
                        <a:t>In preparation for the State of the Province Address, there might be a need to independently ascertain the number and types of jobs created for the preceding financial year so as to inform the following year’s target.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JV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2011/12?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972">
                <a:tc>
                  <a:txBody>
                    <a:bodyPr/>
                    <a:lstStyle/>
                    <a:p>
                      <a:pPr marL="0" marR="5461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Impact</a:t>
                      </a:r>
                      <a:r>
                        <a:rPr lang="en-US" sz="1050" b="1" baseline="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 of Land Reform on the economy of the Free State</a:t>
                      </a:r>
                      <a:endParaRPr lang="en-US" sz="1050" b="1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US" sz="1050" baseline="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 sustained decline in agricultural output, value-add and employment in FS has had serious impact on the poverty in the Free State. What has been the role of land reform in this? 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Internal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2010/11</a:t>
                      </a:r>
                      <a:endParaRPr lang="en-US" sz="105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63207" marR="63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6115064" cy="857256"/>
          </a:xfrm>
        </p:spPr>
        <p:txBody>
          <a:bodyPr/>
          <a:lstStyle/>
          <a:p>
            <a:r>
              <a:rPr lang="en-US" dirty="0" smtClean="0"/>
              <a:t>Planned Studies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5984" y="4286256"/>
            <a:ext cx="364333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Black" pitchFamily="18" charset="0"/>
                <a:ea typeface="+mn-ea"/>
                <a:cs typeface="+mn-cs"/>
                <a:hlinkClick r:id="rId3"/>
              </a:rPr>
              <a:t>mosesj@treasury.fs.gov.za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doni MT Black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Black" pitchFamily="18" charset="0"/>
                <a:ea typeface="+mn-ea"/>
                <a:cs typeface="+mn-cs"/>
              </a:rPr>
              <a:t>+27-51-405-5978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doni MT Black" pitchFamily="18" charset="0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285984" y="1571612"/>
            <a:ext cx="335758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doni MT Black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Black" pitchFamily="18" charset="0"/>
                <a:ea typeface="+mn-ea"/>
                <a:cs typeface="+mn-cs"/>
              </a:rPr>
              <a:t>Thank you!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doni MT Black" pitchFamily="18" charset="0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14282" y="1397000"/>
          <a:ext cx="892971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6643702" cy="857256"/>
          </a:xfrm>
        </p:spPr>
        <p:txBody>
          <a:bodyPr/>
          <a:lstStyle/>
          <a:p>
            <a:r>
              <a:rPr lang="en-US" sz="2700" dirty="0" smtClean="0"/>
              <a:t>Core function…provision of budget-related research-based advice…</a:t>
            </a:r>
            <a:endParaRPr lang="en-US" sz="2700" dirty="0"/>
          </a:p>
        </p:txBody>
      </p:sp>
      <p:sp>
        <p:nvSpPr>
          <p:cNvPr id="6" name="Oval 5"/>
          <p:cNvSpPr/>
          <p:nvPr/>
        </p:nvSpPr>
        <p:spPr>
          <a:xfrm>
            <a:off x="7500958" y="1728782"/>
            <a:ext cx="15716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Municipalities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286512" y="1157278"/>
            <a:ext cx="15001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Economic Development Department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43834" y="2728914"/>
            <a:ext cx="15001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Planning Commission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Striped Right Arrow 8"/>
          <p:cNvSpPr/>
          <p:nvPr/>
        </p:nvSpPr>
        <p:spPr>
          <a:xfrm rot="20465394">
            <a:off x="5245841" y="1623853"/>
            <a:ext cx="1071570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/>
          <p:cNvSpPr/>
          <p:nvPr/>
        </p:nvSpPr>
        <p:spPr>
          <a:xfrm>
            <a:off x="5286380" y="2000240"/>
            <a:ext cx="2214578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/>
          <p:cNvSpPr/>
          <p:nvPr/>
        </p:nvSpPr>
        <p:spPr>
          <a:xfrm rot="759919">
            <a:off x="5244459" y="2234328"/>
            <a:ext cx="2634496" cy="561625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2910" y="1214422"/>
            <a:ext cx="15001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MEC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57224" y="2214554"/>
            <a:ext cx="15001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EXCO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Striped Right Arrow 13"/>
          <p:cNvSpPr/>
          <p:nvPr/>
        </p:nvSpPr>
        <p:spPr>
          <a:xfrm rot="11506043">
            <a:off x="2180159" y="1617968"/>
            <a:ext cx="1208642" cy="518695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riped Right Arrow 14"/>
          <p:cNvSpPr/>
          <p:nvPr/>
        </p:nvSpPr>
        <p:spPr>
          <a:xfrm rot="9786832">
            <a:off x="2376872" y="2134679"/>
            <a:ext cx="1005223" cy="536008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Products/Services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0" y="1214419"/>
          <a:ext cx="8786876" cy="492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19"/>
                <a:gridCol w="2196719"/>
                <a:gridCol w="2196719"/>
                <a:gridCol w="2196719"/>
              </a:tblGrid>
              <a:tr h="5376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Output/Service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Purpose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Frequency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How Far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SERO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Impact</a:t>
                      </a:r>
                      <a:r>
                        <a:rPr lang="en-US" sz="1400" baseline="0" dirty="0" smtClean="0">
                          <a:latin typeface="Bodoni MT" pitchFamily="18" charset="0"/>
                        </a:rPr>
                        <a:t> assessment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5 years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Inaugural</a:t>
                      </a:r>
                      <a:r>
                        <a:rPr lang="en-US" sz="1400" baseline="0" dirty="0" smtClean="0">
                          <a:latin typeface="Bodoni MT" pitchFamily="18" charset="0"/>
                        </a:rPr>
                        <a:t> publication - 2008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PERO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Economic assessment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Annually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Bodoni MT" pitchFamily="18" charset="0"/>
                        </a:rPr>
                        <a:t>Inaugral</a:t>
                      </a:r>
                      <a:r>
                        <a:rPr lang="en-US" sz="1400" dirty="0" smtClean="0">
                          <a:latin typeface="Bodoni MT" pitchFamily="18" charset="0"/>
                        </a:rPr>
                        <a:t> publication – 2008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MTBPS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Fiscal Policy Analysis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Annually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Bodoni MT" pitchFamily="18" charset="0"/>
                        </a:rPr>
                        <a:t>Inaguaral</a:t>
                      </a:r>
                      <a:r>
                        <a:rPr lang="en-US" sz="1400" baseline="0" dirty="0" smtClean="0">
                          <a:latin typeface="Bodoni MT" pitchFamily="18" charset="0"/>
                        </a:rPr>
                        <a:t> publication – 2009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376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Newspaper Articles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Economic Literacy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Monthly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Since 2008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S3</a:t>
                      </a:r>
                      <a:r>
                        <a:rPr lang="en-US" sz="1400" baseline="0" dirty="0" smtClean="0">
                          <a:latin typeface="Bodoni MT" pitchFamily="18" charset="0"/>
                        </a:rPr>
                        <a:t> of BS1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Socio-economic state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Annually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Since 2007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QLMR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Bodoni MT" pitchFamily="18" charset="0"/>
                        </a:rPr>
                        <a:t>Labour</a:t>
                      </a:r>
                      <a:r>
                        <a:rPr lang="en-US" sz="1400" baseline="0" dirty="0" smtClean="0">
                          <a:latin typeface="Bodoni MT" pitchFamily="18" charset="0"/>
                        </a:rPr>
                        <a:t> Market Reviews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Quarterly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Since 2009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(Policy) Briefs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Briefings to MEC/EXCO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Bodoni MT" pitchFamily="18" charset="0"/>
                        </a:rPr>
                        <a:t>Quartely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Since 2010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  <a:tr h="550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Round Tables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Focused </a:t>
                      </a:r>
                      <a:r>
                        <a:rPr lang="en-US" sz="1400" dirty="0" err="1" smtClean="0">
                          <a:latin typeface="Bodoni MT" pitchFamily="18" charset="0"/>
                        </a:rPr>
                        <a:t>sectoral</a:t>
                      </a:r>
                      <a:r>
                        <a:rPr lang="en-US" sz="1400" baseline="0" dirty="0" smtClean="0">
                          <a:latin typeface="Bodoni MT" pitchFamily="18" charset="0"/>
                        </a:rPr>
                        <a:t> discussions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Annually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odoni MT" pitchFamily="18" charset="0"/>
                        </a:rPr>
                        <a:t>Since 2010</a:t>
                      </a:r>
                      <a:endParaRPr lang="en-US" sz="1400" dirty="0">
                        <a:latin typeface="Bodoni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Introduction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840303"/>
          </a:xfrm>
        </p:spPr>
        <p:txBody>
          <a:bodyPr/>
          <a:lstStyle/>
          <a:p>
            <a:r>
              <a:rPr lang="en-US" sz="1800" dirty="0" smtClean="0">
                <a:latin typeface="Bodoni MT Black" pitchFamily="18" charset="0"/>
              </a:rPr>
              <a:t>Purpose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  <a:latin typeface="Bodoni MT Black" pitchFamily="18" charset="0"/>
              </a:rPr>
              <a:t>Provide an overview of FS’s socio-economic challenges as evidence of our collective failure to use the resources and confidence placed on us to make this a better province;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  <a:latin typeface="Bodoni MT Black" pitchFamily="18" charset="0"/>
              </a:rPr>
              <a:t>Combination of trend analysis and snapshots (1996 &amp; 2007)</a:t>
            </a:r>
          </a:p>
          <a:p>
            <a:pPr lvl="1"/>
            <a:endParaRPr lang="en-US" sz="1600" dirty="0" smtClean="0">
              <a:solidFill>
                <a:srgbClr val="0000FF"/>
              </a:solidFill>
              <a:latin typeface="Bodoni MT Black" pitchFamily="18" charset="0"/>
            </a:endParaRPr>
          </a:p>
          <a:p>
            <a:pPr>
              <a:buNone/>
            </a:pPr>
            <a:endParaRPr lang="en-US" sz="800" dirty="0" smtClean="0">
              <a:latin typeface="Bodoni MT Black" pitchFamily="18" charset="0"/>
            </a:endParaRPr>
          </a:p>
          <a:p>
            <a:r>
              <a:rPr lang="en-US" sz="1800" dirty="0" smtClean="0">
                <a:latin typeface="Bodoni MT Black" pitchFamily="18" charset="0"/>
              </a:rPr>
              <a:t>Data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  <a:latin typeface="Bodoni MT Black" pitchFamily="18" charset="0"/>
              </a:rPr>
              <a:t>Secondary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  <a:latin typeface="Bodoni MT Black" pitchFamily="18" charset="0"/>
              </a:rPr>
              <a:t>Major source - </a:t>
            </a:r>
            <a:r>
              <a:rPr lang="en-US" sz="1600" dirty="0" err="1" smtClean="0">
                <a:solidFill>
                  <a:srgbClr val="0000FF"/>
                </a:solidFill>
                <a:latin typeface="Bodoni MT Black" pitchFamily="18" charset="0"/>
              </a:rPr>
              <a:t>StatsSA</a:t>
            </a:r>
            <a:endParaRPr lang="en-US" sz="1600" dirty="0" smtClean="0">
              <a:solidFill>
                <a:srgbClr val="0000FF"/>
              </a:solidFill>
              <a:latin typeface="Bodoni MT Black" pitchFamily="18" charset="0"/>
            </a:endParaRPr>
          </a:p>
          <a:p>
            <a:pPr lvl="1"/>
            <a:r>
              <a:rPr lang="en-US" sz="1600" dirty="0" smtClean="0">
                <a:solidFill>
                  <a:srgbClr val="0000FF"/>
                </a:solidFill>
                <a:latin typeface="Bodoni MT Black" pitchFamily="18" charset="0"/>
              </a:rPr>
              <a:t>Others</a:t>
            </a:r>
          </a:p>
          <a:p>
            <a:pPr lvl="2"/>
            <a:r>
              <a:rPr lang="en-US" sz="1200" dirty="0" smtClean="0">
                <a:solidFill>
                  <a:srgbClr val="0000FF"/>
                </a:solidFill>
                <a:latin typeface="Bodoni MT Black" pitchFamily="18" charset="0"/>
              </a:rPr>
              <a:t>Global Insight</a:t>
            </a:r>
          </a:p>
          <a:p>
            <a:pPr lvl="2"/>
            <a:r>
              <a:rPr lang="en-US" sz="1200" dirty="0" smtClean="0">
                <a:solidFill>
                  <a:srgbClr val="0000FF"/>
                </a:solidFill>
                <a:latin typeface="Bodoni MT Black" pitchFamily="18" charset="0"/>
              </a:rPr>
              <a:t>EMIS (Education Management Information System)</a:t>
            </a:r>
          </a:p>
          <a:p>
            <a:pPr lvl="2"/>
            <a:r>
              <a:rPr lang="en-US" sz="1200" dirty="0" smtClean="0">
                <a:solidFill>
                  <a:srgbClr val="0000FF"/>
                </a:solidFill>
                <a:latin typeface="Bodoni MT Black" pitchFamily="18" charset="0"/>
              </a:rPr>
              <a:t>HST (Health Systems Trust)</a:t>
            </a: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0034" y="1428736"/>
            <a:ext cx="335758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doni MT Black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272466" cy="1470025"/>
          </a:xfrm>
        </p:spPr>
        <p:txBody>
          <a:bodyPr/>
          <a:lstStyle/>
          <a:p>
            <a:r>
              <a:rPr lang="en-US" sz="5400" dirty="0" smtClean="0">
                <a:latin typeface="Antique Olive Compact" pitchFamily="34" charset="0"/>
              </a:rPr>
              <a:t> Challenge #1</a:t>
            </a:r>
            <a:endParaRPr lang="en-US" sz="5400" dirty="0">
              <a:latin typeface="Antique Olive Co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143380"/>
            <a:ext cx="8715404" cy="1966914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FF"/>
                </a:solidFill>
                <a:latin typeface="Bodoni MT" pitchFamily="18" charset="0"/>
              </a:rPr>
              <a:t>A Province of missed opportunities….</a:t>
            </a:r>
            <a:endParaRPr lang="en-US" sz="5400" b="1" dirty="0">
              <a:solidFill>
                <a:srgbClr val="FF0000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6643702" cy="857256"/>
          </a:xfrm>
        </p:spPr>
        <p:txBody>
          <a:bodyPr/>
          <a:lstStyle/>
          <a:p>
            <a:r>
              <a:rPr lang="en-US" sz="2700" dirty="0" smtClean="0"/>
              <a:t>Missed opportunities, is this tendency inherent? Can we afford to go on like this?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04" cy="500066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i="1" dirty="0" smtClean="0">
                <a:latin typeface="Bodoni MT" pitchFamily="18" charset="0"/>
              </a:rPr>
              <a:t>Centrality</a:t>
            </a:r>
          </a:p>
          <a:p>
            <a:pPr marL="741363" lvl="1" indent="-341313">
              <a:buFont typeface="Arial" pitchFamily="34" charset="0"/>
              <a:buChar char="•"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“located midway on the axis between Gauteng and Cape Town, traversed daily by national political and business leaders,...halfway to everywhere”- </a:t>
            </a:r>
            <a:r>
              <a:rPr lang="en-US" sz="1400" b="1" dirty="0" smtClean="0">
                <a:latin typeface="Bodoni MT" pitchFamily="18" charset="0"/>
              </a:rPr>
              <a:t>CDE Report (2005) </a:t>
            </a:r>
            <a:endParaRPr lang="en-US" sz="1400" b="1" i="1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" b="1" i="1" dirty="0" smtClean="0">
              <a:latin typeface="Bodoni MT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" b="1" i="1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i="1" dirty="0" smtClean="0">
                <a:latin typeface="Bodoni MT" pitchFamily="18" charset="0"/>
              </a:rPr>
              <a:t>Commodity booms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Economic transformation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" b="1" i="1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i="1" dirty="0" smtClean="0">
                <a:latin typeface="Bodoni MT" pitchFamily="18" charset="0"/>
              </a:rPr>
              <a:t>Sasolburg?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Linkages more in Gauteng</a:t>
            </a:r>
          </a:p>
          <a:p>
            <a:pPr lvl="1" fontAlgn="auto">
              <a:spcAft>
                <a:spcPts val="0"/>
              </a:spcAft>
              <a:buNone/>
              <a:defRPr/>
            </a:pPr>
            <a:endParaRPr lang="en-US" sz="200" b="1" i="1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b="1" i="1" dirty="0" smtClean="0">
                <a:latin typeface="Bodoni MT" pitchFamily="18" charset="0"/>
              </a:rPr>
              <a:t>Rich history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Founding place for ANC, NP &amp; COPE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200" b="1" i="1" dirty="0" smtClean="0">
              <a:latin typeface="Bodoni MT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b="1" i="1" dirty="0" smtClean="0">
                <a:latin typeface="Bodoni MT" pitchFamily="18" charset="0"/>
              </a:rPr>
              <a:t>Excellent educational facilities</a:t>
            </a:r>
            <a:endParaRPr lang="en-US" sz="1200" b="1" i="1" dirty="0" smtClean="0">
              <a:latin typeface="Bodoni MT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Education hub – also catering for NC, Lesotho &amp; parts of EC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" b="1" i="1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i="1" dirty="0" smtClean="0">
                <a:latin typeface="Bodoni MT" pitchFamily="18" charset="0"/>
              </a:rPr>
              <a:t>2008 Recession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Back to the drawing board….new solutions…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i="1" dirty="0" smtClean="0">
                <a:latin typeface="Bodoni MT" pitchFamily="18" charset="0"/>
              </a:rPr>
              <a:t>2010 FIFA World Cup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3 000 additional seats to an existing stadium?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“Guest-less” host city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0000FF"/>
                </a:solidFill>
                <a:latin typeface="Bodoni MT" pitchFamily="18" charset="0"/>
              </a:rPr>
              <a:t>Upgraded airport..?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b="1" i="1" dirty="0" smtClean="0">
              <a:solidFill>
                <a:srgbClr val="0000FF"/>
              </a:solidFill>
              <a:latin typeface="Bodoni MT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b="1" i="1" dirty="0" smtClean="0">
              <a:solidFill>
                <a:srgbClr val="0000FF"/>
              </a:solidFill>
              <a:latin typeface="Bodoni MT" pitchFamily="18" charset="0"/>
            </a:endParaRPr>
          </a:p>
        </p:txBody>
      </p:sp>
      <p:pic>
        <p:nvPicPr>
          <p:cNvPr id="4" name="Picture 4" descr="http://t0.gstatic.com/images?q=tbn:gJmIsv-Vc2eF2M:http://www.pittsburghgrapevine.com/file/pic/groups/gallery/1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52" y="6143620"/>
            <a:ext cx="714380" cy="714380"/>
          </a:xfrm>
          <a:prstGeom prst="rect">
            <a:avLst/>
          </a:prstGeom>
          <a:noFill/>
        </p:spPr>
      </p:pic>
      <p:pic>
        <p:nvPicPr>
          <p:cNvPr id="5" name="Picture 2" descr="http://t0.gstatic.com/images?q=tbn:2thkFRSTyABjXM:http://flarenetwork.org/files/2009/12/world-cup-2010-stadium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6143644"/>
            <a:ext cx="928662" cy="71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happy with status quo…..</a:t>
            </a:r>
            <a:endParaRPr lang="en-US" dirty="0"/>
          </a:p>
        </p:txBody>
      </p:sp>
      <p:pic>
        <p:nvPicPr>
          <p:cNvPr id="972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4071965" cy="247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142984"/>
            <a:ext cx="407196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643726"/>
            <a:ext cx="4071966" cy="2499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643314"/>
            <a:ext cx="407203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ny Macholo">
  <a:themeElements>
    <a:clrScheme name="Banny Machol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nny Mach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ny Macho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ny Machol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ny Machol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ny Machol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ny Machol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ny Machol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y Machol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y Machol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y Machol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y Machol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y Machol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y Machol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9792</TotalTime>
  <Words>2042</Words>
  <Application>Microsoft Office PowerPoint</Application>
  <PresentationFormat>On-screen Show (4:3)</PresentationFormat>
  <Paragraphs>545</Paragraphs>
  <Slides>35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Banny Macholo</vt:lpstr>
      <vt:lpstr>Custom Design</vt:lpstr>
      <vt:lpstr>Socio-Economic State of FS province:  Constraints to  Development and Competitiveness   Adaptation of paper presented at the CUT-curriculum conference in May 2010 by  IJ Moses Chief Economist  Free State Provincial Treasury</vt:lpstr>
      <vt:lpstr>Presentation Layout</vt:lpstr>
      <vt:lpstr>Economic Analysis in FSPT Context</vt:lpstr>
      <vt:lpstr>Core function…provision of budget-related research-based advice…</vt:lpstr>
      <vt:lpstr>Products/Services</vt:lpstr>
      <vt:lpstr>Introduction </vt:lpstr>
      <vt:lpstr> Challenge #1</vt:lpstr>
      <vt:lpstr>Missed opportunities, is this tendency inherent? Can we afford to go on like this?</vt:lpstr>
      <vt:lpstr>Too happy with status quo…..</vt:lpstr>
      <vt:lpstr> Challenge #2</vt:lpstr>
      <vt:lpstr>FS centrally located with population growing very slowly </vt:lpstr>
      <vt:lpstr>Proportion of school-going age cohort declining, proportion of working age increasing….. </vt:lpstr>
      <vt:lpstr>Challenge #3</vt:lpstr>
      <vt:lpstr>2nd smallest economy, relative contribution to GDP declining (R91,7 billion in 2008)</vt:lpstr>
      <vt:lpstr>Poor performance in relation to target….6%?</vt:lpstr>
      <vt:lpstr>Challenge #4</vt:lpstr>
      <vt:lpstr>Unemployment in FS 3rd highest….</vt:lpstr>
      <vt:lpstr>Government increasingly becoming employment agency or is it employer of choice?</vt:lpstr>
      <vt:lpstr>Growing masses of the unemployed and discouraged….trend persistent</vt:lpstr>
      <vt:lpstr> Challenge #5</vt:lpstr>
      <vt:lpstr>50% of LF in FS have completed Grade 9….need for skill development</vt:lpstr>
      <vt:lpstr>Some explanatory factors….</vt:lpstr>
      <vt:lpstr> Challenge #6</vt:lpstr>
      <vt:lpstr>Though falling, poverty levels remain extremely high…grants have become a vital source of relief</vt:lpstr>
      <vt:lpstr>Rising income inequality, average income of white household in FS now 5 times that of a black household</vt:lpstr>
      <vt:lpstr>Further confirmation of worsening income inequality</vt:lpstr>
      <vt:lpstr> Challenge #7</vt:lpstr>
      <vt:lpstr>Unbeknown to many, this is one area where the province performance is well above the rest, despite challenges at municipalities…</vt:lpstr>
      <vt:lpstr> Challenge #8</vt:lpstr>
      <vt:lpstr>Quality of life in FS is 3rd highest and improving, BUT below national average….</vt:lpstr>
      <vt:lpstr>Summary</vt:lpstr>
      <vt:lpstr>Some Challenges</vt:lpstr>
      <vt:lpstr>EA’s response to the challenges</vt:lpstr>
      <vt:lpstr>Planned Studies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Resource Management Monthly Meeting</dc:title>
  <dc:creator>82586985</dc:creator>
  <cp:lastModifiedBy>Lungile Shange</cp:lastModifiedBy>
  <cp:revision>579</cp:revision>
  <dcterms:created xsi:type="dcterms:W3CDTF">2008-03-27T07:20:55Z</dcterms:created>
  <dcterms:modified xsi:type="dcterms:W3CDTF">2016-06-23T09:27:18Z</dcterms:modified>
</cp:coreProperties>
</file>