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7" r:id="rId3"/>
    <p:sldId id="258" r:id="rId4"/>
    <p:sldId id="259" r:id="rId5"/>
    <p:sldId id="265" r:id="rId6"/>
    <p:sldId id="260" r:id="rId7"/>
    <p:sldId id="266" r:id="rId8"/>
    <p:sldId id="261" r:id="rId9"/>
    <p:sldId id="262" r:id="rId10"/>
    <p:sldId id="263" r:id="rId11"/>
    <p:sldId id="264" r:id="rId1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EB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051"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D8CC6B1B-F8D7-40AD-A6B9-810559B602C4}" type="datetimeFigureOut">
              <a:rPr lang="en-GB" smtClean="0"/>
              <a:pPr/>
              <a:t>02/12/2011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3577DB3-694F-4975-B640-3EF7DCB1F291}" type="slidenum">
              <a:rPr lang="en-GB" smtClean="0"/>
              <a:pPr/>
              <a:t>‹#›</a:t>
            </a:fld>
            <a:endParaRPr lang="en-GB"/>
          </a:p>
        </p:txBody>
      </p:sp>
    </p:spTree>
    <p:extLst>
      <p:ext uri="{BB962C8B-B14F-4D97-AF65-F5344CB8AC3E}">
        <p14:creationId xmlns="" xmlns:p14="http://schemas.microsoft.com/office/powerpoint/2010/main" val="3802464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947131A-90EB-4E60-896F-AA3BDBD3D1ED}" type="datetime1">
              <a:rPr lang="en-GB" smtClean="0"/>
              <a:pPr/>
              <a:t>02/12/2011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6874C3-1735-4A05-9B0A-55EC4512CB23}" type="datetime1">
              <a:rPr lang="en-GB" smtClean="0"/>
              <a:pPr/>
              <a:t>02/12/2011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1"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C3CCF88-764D-4FD5-82B8-D199EB60F3B2}" type="datetime1">
              <a:rPr lang="en-GB" smtClean="0"/>
              <a:pPr/>
              <a:t>02/12/2011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E1755A-5754-4CB4-A32C-21D4BE21B7A5}" type="datetime1">
              <a:rPr lang="en-GB" smtClean="0"/>
              <a:pPr/>
              <a:t>02/12/2011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4BA1D-E7F5-4014-8BA2-E15241107B14}" type="datetime1">
              <a:rPr lang="en-GB" smtClean="0"/>
              <a:pPr/>
              <a:t>02/12/2011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B3CC878-E00D-45AD-8221-5774C1D80C7D}" type="datetime1">
              <a:rPr lang="en-GB" smtClean="0"/>
              <a:pPr/>
              <a:t>02/12/2011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F505803-232D-4677-B5B1-AB7C82B43EB8}" type="datetime1">
              <a:rPr lang="en-GB" smtClean="0"/>
              <a:pPr/>
              <a:t>02/12/2011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96DC7AE-2A94-4DF6-A20E-F827624A3202}" type="datetime1">
              <a:rPr lang="en-GB" smtClean="0"/>
              <a:pPr/>
              <a:t>02/12/2011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3C1C7-14E3-4B89-80D3-56A919E7762A}" type="datetime1">
              <a:rPr lang="en-GB" smtClean="0"/>
              <a:pPr/>
              <a:t>02/12/2011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94958-45B4-4BE0-9CDB-972DE4A69924}" type="datetime1">
              <a:rPr lang="en-GB" smtClean="0"/>
              <a:pPr/>
              <a:t>02/12/2011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FC3377-84A3-4E97-80E1-C6F82C7556C6}" type="datetime1">
              <a:rPr lang="en-GB" smtClean="0"/>
              <a:pPr/>
              <a:t>02/12/2011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EE2776-7624-46CA-956C-E1338A694E7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179980-2849-4C75-AECE-55B7B623CE26}" type="datetime1">
              <a:rPr lang="en-GB" smtClean="0"/>
              <a:pPr/>
              <a:t>02/12/2011</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E2776-7624-46CA-956C-E1338A694E7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sz="3600" b="1" dirty="0"/>
              <a:t>ANNUAL CONGRESS OF THE 3rd PUBLIC SECTOR ECONOMISTS’ FORUM</a:t>
            </a:r>
            <a:r>
              <a:rPr lang="en-ZA" sz="3600" dirty="0"/>
              <a:t/>
            </a:r>
            <a:br>
              <a:rPr lang="en-ZA" sz="3600" dirty="0"/>
            </a:br>
            <a:r>
              <a:rPr lang="en-ZA" sz="2700" dirty="0" smtClean="0"/>
              <a:t/>
            </a:r>
            <a:br>
              <a:rPr lang="en-ZA" sz="2700" dirty="0" smtClean="0"/>
            </a:br>
            <a:r>
              <a:rPr lang="en-ZA" sz="2700" dirty="0" smtClean="0"/>
              <a:t/>
            </a:r>
            <a:br>
              <a:rPr lang="en-ZA" sz="2700" dirty="0" smtClean="0"/>
            </a:br>
            <a:r>
              <a:rPr lang="en-US" sz="2000" b="1" dirty="0"/>
              <a:t>DATE: 28 November 2011 to 30 November 2011</a:t>
            </a:r>
            <a:r>
              <a:rPr lang="en-ZA" sz="2000" dirty="0"/>
              <a:t/>
            </a:r>
            <a:br>
              <a:rPr lang="en-ZA" sz="2000" dirty="0"/>
            </a:br>
            <a:r>
              <a:rPr lang="en-ZA" sz="2200" dirty="0" smtClean="0"/>
              <a:t/>
            </a:r>
            <a:br>
              <a:rPr lang="en-ZA" sz="2200" dirty="0" smtClean="0"/>
            </a:br>
            <a:r>
              <a:rPr lang="en-ZA" sz="2200" dirty="0" smtClean="0"/>
              <a:t/>
            </a:r>
            <a:br>
              <a:rPr lang="en-ZA" sz="2200" dirty="0" smtClean="0"/>
            </a:br>
            <a:r>
              <a:rPr lang="en-ZA" sz="2200" dirty="0"/>
              <a:t/>
            </a:r>
            <a:br>
              <a:rPr lang="en-ZA" sz="2200" dirty="0"/>
            </a:br>
            <a:r>
              <a:rPr lang="en-ZA" sz="2200" dirty="0" smtClean="0"/>
              <a:t>Input prepared by Quantec</a:t>
            </a:r>
            <a:br>
              <a:rPr lang="en-ZA" sz="2200" dirty="0" smtClean="0"/>
            </a:br>
            <a:r>
              <a:rPr lang="en-ZA" sz="2200" dirty="0" smtClean="0"/>
              <a:t/>
            </a:r>
            <a:br>
              <a:rPr lang="en-ZA" sz="2200" dirty="0" smtClean="0"/>
            </a:br>
            <a:r>
              <a:rPr lang="en-ZA" sz="2200" dirty="0"/>
              <a:t/>
            </a:r>
            <a:br>
              <a:rPr lang="en-ZA" sz="2200" dirty="0"/>
            </a:br>
            <a:endParaRPr lang="en-GB" sz="2200" dirty="0"/>
          </a:p>
        </p:txBody>
      </p:sp>
      <p:pic>
        <p:nvPicPr>
          <p:cNvPr id="9" name="Picture 8" descr="Quantec-Footer.png"/>
          <p:cNvPicPr>
            <a:picLocks noChangeAspect="1"/>
          </p:cNvPicPr>
          <p:nvPr/>
        </p:nvPicPr>
        <p:blipFill>
          <a:blip r:embed="rId2" cstate="email"/>
          <a:stretch>
            <a:fillRect/>
          </a:stretch>
        </p:blipFill>
        <p:spPr>
          <a:xfrm>
            <a:off x="755576" y="5301208"/>
            <a:ext cx="7560000" cy="91022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ZA" sz="2800" dirty="0"/>
              <a:t>Why use </a:t>
            </a:r>
            <a:r>
              <a:rPr lang="en-ZA" sz="2800" dirty="0" smtClean="0"/>
              <a:t>Quantec EasyData</a:t>
            </a:r>
            <a:r>
              <a:rPr lang="en-ZA" sz="2800" dirty="0"/>
              <a:t>?</a:t>
            </a:r>
            <a:endParaRPr lang="en-GB" sz="2800" dirty="0"/>
          </a:p>
        </p:txBody>
      </p:sp>
      <p:sp>
        <p:nvSpPr>
          <p:cNvPr id="4" name="Content Placeholder 3"/>
          <p:cNvSpPr>
            <a:spLocks noGrp="1"/>
          </p:cNvSpPr>
          <p:nvPr>
            <p:ph idx="1"/>
          </p:nvPr>
        </p:nvSpPr>
        <p:spPr>
          <a:xfrm>
            <a:off x="457200" y="1268760"/>
            <a:ext cx="8229600" cy="4968000"/>
          </a:xfrm>
        </p:spPr>
        <p:txBody>
          <a:bodyPr>
            <a:normAutofit/>
          </a:bodyPr>
          <a:lstStyle/>
          <a:p>
            <a:pPr marL="0" indent="0">
              <a:buNone/>
            </a:pPr>
            <a:r>
              <a:rPr lang="en-GB" sz="2200" dirty="0" smtClean="0">
                <a:latin typeface="Helvetica LT Std" pitchFamily="34" charset="0"/>
                <a:cs typeface="Arial" pitchFamily="34" charset="0"/>
              </a:rPr>
              <a:t>Accuracy and completeness of data</a:t>
            </a:r>
            <a:endParaRPr lang="en-GB" sz="1900" dirty="0" smtClean="0">
              <a:latin typeface="Helvetica LT Std" pitchFamily="34" charset="0"/>
              <a:cs typeface="Arial" pitchFamily="34" charset="0"/>
            </a:endParaRPr>
          </a:p>
          <a:p>
            <a:pPr marL="355600" indent="-177800"/>
            <a:r>
              <a:rPr lang="en-GB" sz="1200" dirty="0" smtClean="0">
                <a:latin typeface="Arial" pitchFamily="34" charset="0"/>
                <a:cs typeface="Arial" pitchFamily="34" charset="0"/>
              </a:rPr>
              <a:t>Quantec is widely respected for the accuracy and independence of economic analysis.</a:t>
            </a:r>
          </a:p>
          <a:p>
            <a:pPr marL="355600" indent="-177800"/>
            <a:r>
              <a:rPr lang="en-GB" sz="1200" dirty="0" smtClean="0">
                <a:latin typeface="Arial" pitchFamily="34" charset="0"/>
                <a:cs typeface="Arial" pitchFamily="34" charset="0"/>
              </a:rPr>
              <a:t>Our economists estimate and forecast data  to supplement our datasets.</a:t>
            </a:r>
          </a:p>
          <a:p>
            <a:pPr marL="0" indent="0">
              <a:buNone/>
            </a:pPr>
            <a:r>
              <a:rPr lang="en-GB" sz="1900" dirty="0" smtClean="0">
                <a:latin typeface="Helvetica LT Std" pitchFamily="34" charset="0"/>
                <a:cs typeface="Arial" pitchFamily="34" charset="0"/>
              </a:rPr>
              <a:t>Broad client base</a:t>
            </a:r>
          </a:p>
          <a:p>
            <a:pPr marL="355600" indent="-177800"/>
            <a:r>
              <a:rPr lang="en-GB" sz="1200" dirty="0" smtClean="0">
                <a:latin typeface="Arial" pitchFamily="34" charset="0"/>
                <a:cs typeface="Arial" pitchFamily="34" charset="0"/>
              </a:rPr>
              <a:t>We have more than 300 clients spanning government (including academic institutions) and private sector.</a:t>
            </a:r>
          </a:p>
          <a:p>
            <a:pPr marL="355600" indent="-177800"/>
            <a:r>
              <a:rPr lang="en-ZA" sz="1200" dirty="0" smtClean="0">
                <a:latin typeface="Arial" pitchFamily="34" charset="0"/>
                <a:cs typeface="Arial" pitchFamily="34" charset="0"/>
              </a:rPr>
              <a:t>Some of our clients include Gauteng Provincial Government, Eastern Cape Treasury, KZN Dept. of Economic Development, UNISA, UJ, Standard Bank</a:t>
            </a:r>
            <a:r>
              <a:rPr lang="en-ZA" sz="1200" dirty="0">
                <a:latin typeface="Arial" pitchFamily="34" charset="0"/>
                <a:cs typeface="Arial" pitchFamily="34" charset="0"/>
              </a:rPr>
              <a:t> </a:t>
            </a:r>
            <a:r>
              <a:rPr lang="en-ZA" sz="1200" dirty="0" smtClean="0">
                <a:latin typeface="Arial" pitchFamily="34" charset="0"/>
                <a:cs typeface="Arial" pitchFamily="34" charset="0"/>
              </a:rPr>
              <a:t>and Urban-Econ.</a:t>
            </a:r>
            <a:endParaRPr lang="en-GB" sz="1200" dirty="0" smtClean="0">
              <a:latin typeface="Arial" pitchFamily="34" charset="0"/>
              <a:cs typeface="Arial" pitchFamily="34" charset="0"/>
            </a:endParaRPr>
          </a:p>
          <a:p>
            <a:pPr marL="0" indent="0">
              <a:buNone/>
            </a:pPr>
            <a:r>
              <a:rPr lang="en-GB" sz="1900" dirty="0" smtClean="0">
                <a:latin typeface="Helvetica LT Std" pitchFamily="34" charset="0"/>
                <a:cs typeface="Arial" pitchFamily="34" charset="0"/>
              </a:rPr>
              <a:t>Access anywhere</a:t>
            </a:r>
          </a:p>
          <a:p>
            <a:pPr marL="355600" indent="-177800"/>
            <a:r>
              <a:rPr lang="en-GB" sz="1200" dirty="0" smtClean="0">
                <a:latin typeface="Arial" pitchFamily="34" charset="0"/>
                <a:cs typeface="Arial" pitchFamily="34" charset="0"/>
              </a:rPr>
              <a:t>Our data is delivered online via our EasyData website, providing our users with easy-to-use navigation, analytical tools, graphic presentation capabilities and the ability to download any of our data in MS Excel, CSV and other popular file formats.</a:t>
            </a:r>
          </a:p>
          <a:p>
            <a:pPr marL="355600" indent="-177800"/>
            <a:r>
              <a:rPr lang="en-GB" sz="1200" dirty="0" smtClean="0">
                <a:latin typeface="Arial" pitchFamily="34" charset="0"/>
                <a:cs typeface="Arial" pitchFamily="34" charset="0"/>
              </a:rPr>
              <a:t>Logon via usernames and passwords or IP authentication.</a:t>
            </a:r>
          </a:p>
          <a:p>
            <a:pPr marL="355600" indent="-177800"/>
            <a:r>
              <a:rPr lang="en-GB" sz="1200" dirty="0" smtClean="0">
                <a:latin typeface="Arial" pitchFamily="34" charset="0"/>
                <a:cs typeface="Arial" pitchFamily="34" charset="0"/>
              </a:rPr>
              <a:t>We can provide  institution-wide access with a subscription  i.e. access to all departments within a province for a provincial subscription.</a:t>
            </a:r>
          </a:p>
          <a:p>
            <a:pPr marL="0" indent="0">
              <a:buNone/>
            </a:pPr>
            <a:r>
              <a:rPr lang="en-GB" sz="1900" dirty="0" smtClean="0">
                <a:latin typeface="Helvetica LT Std" pitchFamily="34" charset="0"/>
                <a:cs typeface="Arial" pitchFamily="34" charset="0"/>
              </a:rPr>
              <a:t>Reliable data sources</a:t>
            </a:r>
          </a:p>
          <a:p>
            <a:pPr marL="355600" indent="-177800"/>
            <a:r>
              <a:rPr lang="en-GB" sz="1200" dirty="0" smtClean="0">
                <a:latin typeface="Arial" pitchFamily="34" charset="0"/>
                <a:cs typeface="Arial" pitchFamily="34" charset="0"/>
              </a:rPr>
              <a:t>STATS SA, Reserve Bank, UN Comtrade, SARS, the DTI, and the Economist Intelligence Unit. </a:t>
            </a:r>
          </a:p>
          <a:p>
            <a:pPr marL="0" indent="0">
              <a:buNone/>
            </a:pPr>
            <a:r>
              <a:rPr lang="en-GB" sz="1900" dirty="0" smtClean="0">
                <a:latin typeface="Helvetica LT Std" pitchFamily="34" charset="0"/>
                <a:cs typeface="Arial" pitchFamily="34" charset="0"/>
              </a:rPr>
              <a:t>Updates are on time</a:t>
            </a:r>
          </a:p>
          <a:p>
            <a:pPr marL="355600" indent="-177800"/>
            <a:r>
              <a:rPr lang="en-GB" sz="1200" dirty="0" smtClean="0">
                <a:latin typeface="Arial" pitchFamily="34" charset="0"/>
                <a:cs typeface="Arial" pitchFamily="34" charset="0"/>
              </a:rPr>
              <a:t>Updates are implemented on a daily basis as they are released by the various primary data sources. </a:t>
            </a:r>
          </a:p>
          <a:p>
            <a:pPr marL="0" indent="0">
              <a:buNone/>
            </a:pPr>
            <a:endParaRPr lang="en-GB" sz="1900" dirty="0" smtClean="0">
              <a:latin typeface="Helvetica LT Std" pitchFamily="34" charset="0"/>
              <a:cs typeface="Arial" pitchFamily="34" charset="0"/>
            </a:endParaRPr>
          </a:p>
        </p:txBody>
      </p:sp>
      <p:pic>
        <p:nvPicPr>
          <p:cNvPr id="5" name="Picture 4"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6" name="Slide Number Placeholder 5"/>
          <p:cNvSpPr>
            <a:spLocks noGrp="1"/>
          </p:cNvSpPr>
          <p:nvPr>
            <p:ph type="sldNum" sz="quarter" idx="12"/>
          </p:nvPr>
        </p:nvSpPr>
        <p:spPr/>
        <p:txBody>
          <a:bodyPr/>
          <a:lstStyle/>
          <a:p>
            <a:fld id="{6FEE2776-7624-46CA-956C-E1338A694E79}" type="slidenum">
              <a:rPr lang="en-GB" smtClean="0"/>
              <a:pPr/>
              <a:t>10</a:t>
            </a:fld>
            <a:r>
              <a:rPr lang="en-GB" dirty="0" smtClean="0"/>
              <a:t>/10</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sz="2800" dirty="0" smtClean="0">
                <a:latin typeface="Helvetica LT Std" pitchFamily="34" charset="0"/>
              </a:rPr>
              <a:t>Contact details</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a:bodyPr>
          <a:lstStyle/>
          <a:p>
            <a:pPr marL="0" indent="0">
              <a:buNone/>
            </a:pPr>
            <a:r>
              <a:rPr lang="en-ZA" sz="1900" dirty="0" smtClean="0">
                <a:latin typeface="Helvetica LT Std" pitchFamily="34" charset="0"/>
                <a:cs typeface="Arial" pitchFamily="34" charset="0"/>
              </a:rPr>
              <a:t>For more </a:t>
            </a:r>
            <a:r>
              <a:rPr lang="en-ZA" sz="1900" smtClean="0">
                <a:latin typeface="Helvetica LT Std" pitchFamily="34" charset="0"/>
                <a:cs typeface="Arial" pitchFamily="34" charset="0"/>
              </a:rPr>
              <a:t>information contact  </a:t>
            </a:r>
            <a:r>
              <a:rPr lang="en-ZA" sz="1900" dirty="0" smtClean="0">
                <a:latin typeface="Helvetica LT Std" pitchFamily="34" charset="0"/>
                <a:cs typeface="Arial" pitchFamily="34" charset="0"/>
              </a:rPr>
              <a:t>Quantec </a:t>
            </a:r>
          </a:p>
          <a:p>
            <a:pPr marL="0" indent="0">
              <a:buNone/>
            </a:pPr>
            <a:endParaRPr lang="en-ZA" sz="1900" dirty="0" smtClean="0">
              <a:latin typeface="Helvetica LT Std" pitchFamily="34" charset="0"/>
              <a:cs typeface="Arial" pitchFamily="34" charset="0"/>
            </a:endParaRPr>
          </a:p>
          <a:p>
            <a:pPr marL="0" indent="0">
              <a:buNone/>
            </a:pPr>
            <a:r>
              <a:rPr lang="en-ZA" sz="1300" dirty="0" smtClean="0">
                <a:latin typeface="Arial" pitchFamily="34" charset="0"/>
                <a:cs typeface="Arial" pitchFamily="34" charset="0"/>
              </a:rPr>
              <a:t>Web:	www.quantec.co.za		Address:	420 Sussex Avenue, Lynnwood,</a:t>
            </a:r>
          </a:p>
          <a:p>
            <a:pPr marL="0" indent="0">
              <a:buNone/>
            </a:pPr>
            <a:r>
              <a:rPr lang="en-ZA" sz="1300" dirty="0" smtClean="0">
                <a:latin typeface="Arial" pitchFamily="34" charset="0"/>
                <a:cs typeface="Arial" pitchFamily="34" charset="0"/>
              </a:rPr>
              <a:t>Email:	contactus@quantec.co.za		Pretoria, 0081, South Africa</a:t>
            </a:r>
          </a:p>
          <a:p>
            <a:pPr marL="0" indent="0">
              <a:buNone/>
            </a:pPr>
            <a:r>
              <a:rPr lang="en-ZA" sz="1300" dirty="0" smtClean="0">
                <a:latin typeface="Arial" pitchFamily="34" charset="0"/>
                <a:cs typeface="Arial" pitchFamily="34" charset="0"/>
              </a:rPr>
              <a:t>Tel:	+27 (0)12 361 5154		Postal:	PO Box 35466, Menlo Park,</a:t>
            </a:r>
          </a:p>
          <a:p>
            <a:pPr marL="0" indent="0">
              <a:buNone/>
            </a:pPr>
            <a:r>
              <a:rPr lang="en-ZA" sz="1300" dirty="0" smtClean="0">
                <a:latin typeface="Arial" pitchFamily="34" charset="0"/>
                <a:cs typeface="Arial" pitchFamily="34" charset="0"/>
              </a:rPr>
              <a:t>Fax:	+27 (0)12 348 5874 			Pretoria, 0102, South Africa</a:t>
            </a:r>
          </a:p>
          <a:p>
            <a:pPr marL="0" indent="0">
              <a:buNone/>
            </a:pPr>
            <a:endParaRPr lang="en-ZA" sz="1300" dirty="0" smtClean="0">
              <a:latin typeface="Arial" pitchFamily="34" charset="0"/>
              <a:cs typeface="Arial" pitchFamily="34" charset="0"/>
            </a:endParaRPr>
          </a:p>
          <a:p>
            <a:pPr marL="0" indent="0">
              <a:buNone/>
            </a:pPr>
            <a:endParaRPr lang="en-ZA" sz="1300" dirty="0" smtClean="0">
              <a:latin typeface="Arial" pitchFamily="34" charset="0"/>
              <a:cs typeface="Arial" pitchFamily="34" charset="0"/>
            </a:endParaRPr>
          </a:p>
          <a:p>
            <a:pPr marL="0" indent="0">
              <a:buNone/>
            </a:pPr>
            <a:endParaRPr lang="en-ZA" sz="1300" dirty="0">
              <a:latin typeface="Arial" pitchFamily="34" charset="0"/>
              <a:cs typeface="Arial" pitchFamily="34" charset="0"/>
            </a:endParaRPr>
          </a:p>
          <a:p>
            <a:pPr marL="0" indent="0">
              <a:buNone/>
            </a:pPr>
            <a:r>
              <a:rPr lang="en-ZA" sz="1300" dirty="0" smtClean="0">
                <a:latin typeface="Arial" pitchFamily="34" charset="0"/>
                <a:cs typeface="Arial" pitchFamily="34" charset="0"/>
              </a:rPr>
              <a:t>Follow us on Twitter! @</a:t>
            </a:r>
            <a:r>
              <a:rPr lang="en-ZA" sz="1300" dirty="0" err="1" smtClean="0">
                <a:latin typeface="Arial" pitchFamily="34" charset="0"/>
                <a:cs typeface="Arial" pitchFamily="34" charset="0"/>
              </a:rPr>
              <a:t>QuantecResearch</a:t>
            </a:r>
            <a:endParaRPr lang="en-GB" sz="1300" dirty="0" smtClean="0">
              <a:latin typeface="Arial" pitchFamily="34" charset="0"/>
              <a:cs typeface="Arial" pitchFamily="34" charset="0"/>
            </a:endParaRPr>
          </a:p>
          <a:p>
            <a:pPr marL="0" indent="0">
              <a:buNone/>
            </a:pPr>
            <a:endParaRPr lang="en-GB" sz="1900" dirty="0" smtClean="0">
              <a:latin typeface="Helvetica LT Std" pitchFamily="34" charset="0"/>
              <a:cs typeface="Arial" pitchFamily="34" charset="0"/>
            </a:endParaRPr>
          </a:p>
        </p:txBody>
      </p:sp>
      <p:pic>
        <p:nvPicPr>
          <p:cNvPr id="6" name="Picture 5"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7" name="Slide Number Placeholder 6"/>
          <p:cNvSpPr>
            <a:spLocks noGrp="1"/>
          </p:cNvSpPr>
          <p:nvPr>
            <p:ph type="sldNum" sz="quarter" idx="12"/>
          </p:nvPr>
        </p:nvSpPr>
        <p:spPr/>
        <p:txBody>
          <a:bodyPr/>
          <a:lstStyle/>
          <a:p>
            <a:fld id="{6FEE2776-7624-46CA-956C-E1338A694E79}" type="slidenum">
              <a:rPr lang="en-GB" smtClean="0"/>
              <a:pPr/>
              <a:t>11</a:t>
            </a:fld>
            <a:r>
              <a:rPr lang="en-GB" dirty="0" smtClean="0"/>
              <a:t>/10</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sz="2800" dirty="0" smtClean="0">
                <a:latin typeface="Helvetica LT Std" pitchFamily="34" charset="0"/>
              </a:rPr>
              <a:t>Who is Quantec?</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fontScale="47500" lnSpcReduction="20000"/>
          </a:bodyPr>
          <a:lstStyle/>
          <a:p>
            <a:pPr marL="0" indent="0">
              <a:buNone/>
            </a:pPr>
            <a:r>
              <a:rPr lang="en-GB" sz="2900" dirty="0" smtClean="0">
                <a:latin typeface="Arial" pitchFamily="34" charset="0"/>
                <a:cs typeface="Arial" pitchFamily="34" charset="0"/>
              </a:rPr>
              <a:t>Quantec is a South African consultancy providing economic and financial data, business and country intelligence, and quantitative analytical software for more than 18 years.</a:t>
            </a:r>
          </a:p>
          <a:p>
            <a:pPr marL="0" indent="0">
              <a:buNone/>
            </a:pPr>
            <a:endParaRPr lang="en-GB" sz="2000" dirty="0" smtClean="0">
              <a:latin typeface="Arial" pitchFamily="34" charset="0"/>
              <a:cs typeface="Arial" pitchFamily="34" charset="0"/>
            </a:endParaRPr>
          </a:p>
          <a:p>
            <a:pPr marL="0" indent="0">
              <a:buNone/>
            </a:pPr>
            <a:r>
              <a:rPr lang="en-GB" sz="2900" dirty="0" smtClean="0">
                <a:latin typeface="Helvetica LT Std" pitchFamily="34" charset="0"/>
                <a:cs typeface="Arial" pitchFamily="34" charset="0"/>
              </a:rPr>
              <a:t>Data and Analysis.</a:t>
            </a:r>
          </a:p>
          <a:p>
            <a:pPr marL="355600" indent="-177800">
              <a:spcAft>
                <a:spcPts val="600"/>
              </a:spcAft>
            </a:pPr>
            <a:r>
              <a:rPr lang="en-GB" sz="2900" dirty="0" smtClean="0">
                <a:latin typeface="Arial" pitchFamily="34" charset="0"/>
                <a:cs typeface="Arial" pitchFamily="34" charset="0"/>
              </a:rPr>
              <a:t>We maintain and distribute a comprehensive set of economic data collections covering RSA macroeconomic, RSA regional socio-economic, RSA industry and RSA international trade data as part of our EasyData service.</a:t>
            </a:r>
          </a:p>
          <a:p>
            <a:pPr marL="355600" indent="-177800">
              <a:spcAft>
                <a:spcPts val="600"/>
              </a:spcAft>
            </a:pPr>
            <a:r>
              <a:rPr lang="en-GB" sz="2900" dirty="0" smtClean="0">
                <a:latin typeface="Arial" pitchFamily="34" charset="0"/>
                <a:cs typeface="Arial" pitchFamily="34" charset="0"/>
              </a:rPr>
              <a:t>We publish a broad range of proprietary and third-party databases on the internet through our easy-to-use web-based system.</a:t>
            </a:r>
          </a:p>
          <a:p>
            <a:pPr marL="355600" indent="-177800">
              <a:spcAft>
                <a:spcPts val="600"/>
              </a:spcAft>
            </a:pPr>
            <a:r>
              <a:rPr lang="en-GB" sz="2900" dirty="0" smtClean="0">
                <a:latin typeface="Arial" pitchFamily="34" charset="0"/>
                <a:cs typeface="Arial" pitchFamily="34" charset="0"/>
              </a:rPr>
              <a:t>We develop custom solutions for:</a:t>
            </a:r>
          </a:p>
          <a:p>
            <a:pPr marL="755650" lvl="1" indent="-177800">
              <a:spcAft>
                <a:spcPts val="600"/>
              </a:spcAft>
            </a:pPr>
            <a:r>
              <a:rPr lang="en-GB" sz="2900" dirty="0" smtClean="0">
                <a:latin typeface="Arial" pitchFamily="34" charset="0"/>
                <a:cs typeface="Arial" pitchFamily="34" charset="0"/>
              </a:rPr>
              <a:t>Socio-economic and financial databases</a:t>
            </a:r>
          </a:p>
          <a:p>
            <a:pPr marL="755650" lvl="1" indent="-177800">
              <a:spcAft>
                <a:spcPts val="600"/>
              </a:spcAft>
            </a:pPr>
            <a:r>
              <a:rPr lang="en-GB" sz="2900" dirty="0" smtClean="0">
                <a:latin typeface="Arial" pitchFamily="34" charset="0"/>
                <a:cs typeface="Arial" pitchFamily="34" charset="0"/>
              </a:rPr>
              <a:t>Market analysis and segmentation</a:t>
            </a:r>
          </a:p>
          <a:p>
            <a:pPr marL="755650" lvl="1" indent="-177800">
              <a:spcAft>
                <a:spcPts val="600"/>
              </a:spcAft>
            </a:pPr>
            <a:r>
              <a:rPr lang="en-GB" sz="2900" dirty="0" smtClean="0">
                <a:latin typeface="Arial" pitchFamily="34" charset="0"/>
                <a:cs typeface="Arial" pitchFamily="34" charset="0"/>
              </a:rPr>
              <a:t>Business and country intelligence</a:t>
            </a:r>
          </a:p>
          <a:p>
            <a:pPr marL="355600" indent="-177800">
              <a:spcAft>
                <a:spcPts val="600"/>
              </a:spcAft>
            </a:pPr>
            <a:r>
              <a:rPr lang="en-GB" sz="2900" dirty="0" smtClean="0">
                <a:latin typeface="Arial" pitchFamily="34" charset="0"/>
                <a:cs typeface="Arial" pitchFamily="34" charset="0"/>
              </a:rPr>
              <a:t>We do modelling, analysis and forecasting for:</a:t>
            </a:r>
          </a:p>
          <a:p>
            <a:pPr marL="755650" lvl="1" indent="-177800">
              <a:spcAft>
                <a:spcPts val="600"/>
              </a:spcAft>
            </a:pPr>
            <a:r>
              <a:rPr lang="en-GB" sz="2900" dirty="0" smtClean="0">
                <a:latin typeface="Arial" pitchFamily="34" charset="0"/>
                <a:cs typeface="Arial" pitchFamily="34" charset="0"/>
              </a:rPr>
              <a:t>Economic impact assessment</a:t>
            </a:r>
          </a:p>
          <a:p>
            <a:pPr marL="755650" lvl="1" indent="-177800">
              <a:spcAft>
                <a:spcPts val="600"/>
              </a:spcAft>
            </a:pPr>
            <a:r>
              <a:rPr lang="en-GB" sz="2900" dirty="0" smtClean="0">
                <a:latin typeface="Arial" pitchFamily="34" charset="0"/>
                <a:cs typeface="Arial" pitchFamily="34" charset="0"/>
              </a:rPr>
              <a:t>Computable General Equilibrium (CGE) modelling</a:t>
            </a:r>
          </a:p>
          <a:p>
            <a:pPr marL="755650" lvl="1" indent="-177800">
              <a:spcAft>
                <a:spcPts val="600"/>
              </a:spcAft>
            </a:pPr>
            <a:r>
              <a:rPr lang="en-GB" sz="2900" dirty="0" smtClean="0">
                <a:latin typeface="Arial" pitchFamily="34" charset="0"/>
                <a:cs typeface="Arial" pitchFamily="34" charset="0"/>
              </a:rPr>
              <a:t>Structural macro-econometric modelling</a:t>
            </a:r>
          </a:p>
          <a:p>
            <a:pPr marL="755650" lvl="1" indent="-177800">
              <a:spcAft>
                <a:spcPts val="600"/>
              </a:spcAft>
            </a:pPr>
            <a:r>
              <a:rPr lang="en-GB" sz="2900" dirty="0" smtClean="0">
                <a:latin typeface="Arial" pitchFamily="34" charset="0"/>
                <a:cs typeface="Arial" pitchFamily="34" charset="0"/>
              </a:rPr>
              <a:t>Economic risk assessment</a:t>
            </a:r>
          </a:p>
          <a:p>
            <a:pPr marL="355600" indent="-177800">
              <a:spcAft>
                <a:spcPts val="600"/>
              </a:spcAft>
            </a:pPr>
            <a:r>
              <a:rPr lang="en-GB" sz="2900" dirty="0" smtClean="0">
                <a:latin typeface="Arial" pitchFamily="34" charset="0"/>
                <a:cs typeface="Arial" pitchFamily="34" charset="0"/>
              </a:rPr>
              <a:t>We provide and facilitate training in statistical and econometric methods </a:t>
            </a:r>
          </a:p>
          <a:p>
            <a:pPr marL="0" indent="0">
              <a:buNone/>
            </a:pPr>
            <a:endParaRPr lang="en-GB" sz="2000" dirty="0">
              <a:latin typeface="Arial" pitchFamily="34" charset="0"/>
              <a:cs typeface="Arial" pitchFamily="34" charset="0"/>
            </a:endParaRPr>
          </a:p>
        </p:txBody>
      </p:sp>
      <p:pic>
        <p:nvPicPr>
          <p:cNvPr id="9" name="Picture 8"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10" name="Slide Number Placeholder 9"/>
          <p:cNvSpPr>
            <a:spLocks noGrp="1"/>
          </p:cNvSpPr>
          <p:nvPr>
            <p:ph type="sldNum" sz="quarter" idx="12"/>
          </p:nvPr>
        </p:nvSpPr>
        <p:spPr/>
        <p:txBody>
          <a:bodyPr/>
          <a:lstStyle/>
          <a:p>
            <a:fld id="{6FEE2776-7624-46CA-956C-E1338A694E79}" type="slidenum">
              <a:rPr lang="en-GB" smtClean="0"/>
              <a:pPr/>
              <a:t>2</a:t>
            </a:fld>
            <a:r>
              <a:rPr lang="en-GB" dirty="0" smtClean="0"/>
              <a:t>/10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sz="2800" dirty="0" smtClean="0">
                <a:latin typeface="Helvetica LT Std" pitchFamily="34" charset="0"/>
              </a:rPr>
              <a:t>Who is Quantec? (cont.)</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a:bodyPr>
          <a:lstStyle/>
          <a:p>
            <a:pPr marL="0" indent="0">
              <a:buNone/>
            </a:pPr>
            <a:r>
              <a:rPr lang="en-GB" sz="1900" dirty="0" smtClean="0">
                <a:latin typeface="Helvetica LT Std" pitchFamily="34" charset="0"/>
                <a:cs typeface="Arial" pitchFamily="34" charset="0"/>
              </a:rPr>
              <a:t>Country and Business Intelligence</a:t>
            </a:r>
          </a:p>
          <a:p>
            <a:pPr marL="0" indent="0">
              <a:buNone/>
            </a:pPr>
            <a:r>
              <a:rPr lang="en-GB" sz="1400" dirty="0" smtClean="0">
                <a:latin typeface="Arial" pitchFamily="34" charset="0"/>
                <a:cs typeface="Arial" pitchFamily="34" charset="0"/>
              </a:rPr>
              <a:t>Quantec is the African representative of the Economist Intelligence Unit (EIU), a subsidiary of the Economist Group &amp; Pearson PLC. The EIU is the world's foremost provider of country, industry and management analysis. The EIU has developed a range of services that provide continuously updated, comprehensive analysis on over 200 countries. They are widely respected for the accuracy and independence of their analysis. Although other sources of international information exist, only the EIU can provide a comprehensive and consistent world view for making important cross border business decisions.</a:t>
            </a:r>
            <a:r>
              <a:rPr lang="en-GB" sz="1600" dirty="0" smtClean="0">
                <a:latin typeface="Arial" pitchFamily="34" charset="0"/>
                <a:cs typeface="Arial" pitchFamily="34" charset="0"/>
              </a:rPr>
              <a:t/>
            </a:r>
            <a:br>
              <a:rPr lang="en-GB" sz="1600" dirty="0" smtClean="0">
                <a:latin typeface="Arial" pitchFamily="34" charset="0"/>
                <a:cs typeface="Arial" pitchFamily="34" charset="0"/>
              </a:rPr>
            </a:br>
            <a:endParaRPr lang="en-GB" sz="1600" dirty="0" smtClean="0">
              <a:latin typeface="Arial" pitchFamily="34" charset="0"/>
              <a:cs typeface="Arial" pitchFamily="34" charset="0"/>
            </a:endParaRPr>
          </a:p>
          <a:p>
            <a:pPr marL="0" indent="0">
              <a:buNone/>
            </a:pPr>
            <a:r>
              <a:rPr lang="en-GB" sz="1900" dirty="0" smtClean="0">
                <a:latin typeface="Helvetica LT Std" pitchFamily="34" charset="0"/>
                <a:cs typeface="Arial" pitchFamily="34" charset="0"/>
              </a:rPr>
              <a:t>Quantitative Analytical Software.</a:t>
            </a:r>
          </a:p>
          <a:p>
            <a:pPr marL="0" indent="0">
              <a:buNone/>
            </a:pPr>
            <a:r>
              <a:rPr lang="en-GB" sz="1400" dirty="0" smtClean="0">
                <a:latin typeface="Arial" pitchFamily="34" charset="0"/>
                <a:cs typeface="Arial" pitchFamily="34" charset="0"/>
              </a:rPr>
              <a:t>Quantec is the African representative of:</a:t>
            </a:r>
          </a:p>
          <a:p>
            <a:pPr marL="355600" indent="-177800"/>
            <a:r>
              <a:rPr lang="en-GB" sz="1400" dirty="0" smtClean="0">
                <a:latin typeface="Arial" pitchFamily="34" charset="0"/>
                <a:cs typeface="Arial" pitchFamily="34" charset="0"/>
              </a:rPr>
              <a:t>QMS </a:t>
            </a:r>
            <a:r>
              <a:rPr lang="en-GB" sz="1400" dirty="0" err="1" smtClean="0">
                <a:latin typeface="Arial" pitchFamily="34" charset="0"/>
                <a:cs typeface="Arial" pitchFamily="34" charset="0"/>
              </a:rPr>
              <a:t>EViews</a:t>
            </a:r>
            <a:r>
              <a:rPr lang="en-GB" sz="1400" dirty="0" smtClean="0">
                <a:latin typeface="Arial" pitchFamily="34" charset="0"/>
                <a:cs typeface="Arial" pitchFamily="34" charset="0"/>
              </a:rPr>
              <a:t> (econometric modelling) – San Francisco, USA</a:t>
            </a:r>
          </a:p>
          <a:p>
            <a:pPr marL="355600" indent="-177800"/>
            <a:r>
              <a:rPr lang="en-GB" sz="1400" dirty="0" smtClean="0">
                <a:latin typeface="Arial" pitchFamily="34" charset="0"/>
                <a:cs typeface="Arial" pitchFamily="34" charset="0"/>
              </a:rPr>
              <a:t>STATA Corporation (statistical analysis) – Texas, USA</a:t>
            </a:r>
          </a:p>
          <a:p>
            <a:pPr marL="355600" indent="-177800"/>
            <a:r>
              <a:rPr lang="en-GB" sz="1400" dirty="0" smtClean="0">
                <a:latin typeface="Arial" pitchFamily="34" charset="0"/>
                <a:cs typeface="Arial" pitchFamily="34" charset="0"/>
              </a:rPr>
              <a:t>Palisade @Risk and Decision Tools Suite (risk analysis) – Ithaca, New York</a:t>
            </a:r>
          </a:p>
          <a:p>
            <a:pPr marL="355600" indent="-177800"/>
            <a:r>
              <a:rPr lang="en-GB" sz="1400" dirty="0" err="1" smtClean="0">
                <a:latin typeface="Arial" pitchFamily="34" charset="0"/>
                <a:cs typeface="Arial" pitchFamily="34" charset="0"/>
              </a:rPr>
              <a:t>OxMetrics</a:t>
            </a:r>
            <a:r>
              <a:rPr lang="en-GB" sz="1400" dirty="0" smtClean="0">
                <a:latin typeface="Arial" pitchFamily="34" charset="0"/>
                <a:cs typeface="Arial" pitchFamily="34" charset="0"/>
              </a:rPr>
              <a:t> (econometric modelling) – Oxford, United Kingdom</a:t>
            </a:r>
            <a:endParaRPr lang="en-GB" sz="1400" dirty="0">
              <a:latin typeface="Arial" pitchFamily="34" charset="0"/>
              <a:cs typeface="Arial" pitchFamily="34" charset="0"/>
            </a:endParaRPr>
          </a:p>
        </p:txBody>
      </p:sp>
      <p:pic>
        <p:nvPicPr>
          <p:cNvPr id="7" name="Picture 6"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8" name="Slide Number Placeholder 7"/>
          <p:cNvSpPr>
            <a:spLocks noGrp="1"/>
          </p:cNvSpPr>
          <p:nvPr>
            <p:ph type="sldNum" sz="quarter" idx="12"/>
          </p:nvPr>
        </p:nvSpPr>
        <p:spPr/>
        <p:txBody>
          <a:bodyPr/>
          <a:lstStyle/>
          <a:p>
            <a:fld id="{6FEE2776-7624-46CA-956C-E1338A694E79}" type="slidenum">
              <a:rPr lang="en-GB" smtClean="0"/>
              <a:pPr/>
              <a:t>3</a:t>
            </a:fld>
            <a:r>
              <a:rPr lang="en-GB" dirty="0" smtClean="0"/>
              <a:t>/10</a:t>
            </a:r>
            <a:endParaRPr lang="en-GB" dirty="0"/>
          </a:p>
        </p:txBody>
      </p:sp>
      <p:pic>
        <p:nvPicPr>
          <p:cNvPr id="9" name="Picture 8" descr="Product-showcase.png"/>
          <p:cNvPicPr>
            <a:picLocks noChangeAspect="1"/>
          </p:cNvPicPr>
          <p:nvPr/>
        </p:nvPicPr>
        <p:blipFill>
          <a:blip r:embed="rId3" cstate="email"/>
          <a:stretch>
            <a:fillRect/>
          </a:stretch>
        </p:blipFill>
        <p:spPr>
          <a:xfrm>
            <a:off x="885825" y="5085184"/>
            <a:ext cx="7372350" cy="9429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sz="2800" dirty="0" smtClean="0">
                <a:latin typeface="Helvetica LT Std" pitchFamily="34" charset="0"/>
              </a:rPr>
              <a:t>What is EasyData?</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a:bodyPr>
          <a:lstStyle/>
          <a:p>
            <a:pPr marL="355600" indent="-177800"/>
            <a:r>
              <a:rPr lang="en-GB" sz="1400" dirty="0" smtClean="0">
                <a:latin typeface="Arial" pitchFamily="34" charset="0"/>
                <a:cs typeface="Arial" pitchFamily="34" charset="0"/>
              </a:rPr>
              <a:t>Quantec’s EasyData service provides local and international clients with South African macro-economic, socio-economic, financial, industry and international trade indicators in a simple web-based interface. </a:t>
            </a:r>
          </a:p>
          <a:p>
            <a:pPr marL="355600" indent="-177800"/>
            <a:r>
              <a:rPr lang="en-GB" sz="1400" dirty="0" smtClean="0">
                <a:latin typeface="Arial" pitchFamily="34" charset="0"/>
                <a:cs typeface="Arial" pitchFamily="34" charset="0"/>
              </a:rPr>
              <a:t>All data is organised hierarchically in 4 separate databases that can be accessed individually or treated as a comprehensive collection.</a:t>
            </a:r>
          </a:p>
        </p:txBody>
      </p:sp>
      <p:pic>
        <p:nvPicPr>
          <p:cNvPr id="6" name="Picture 5"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7" name="Slide Number Placeholder 6"/>
          <p:cNvSpPr>
            <a:spLocks noGrp="1"/>
          </p:cNvSpPr>
          <p:nvPr>
            <p:ph type="sldNum" sz="quarter" idx="12"/>
          </p:nvPr>
        </p:nvSpPr>
        <p:spPr/>
        <p:txBody>
          <a:bodyPr/>
          <a:lstStyle/>
          <a:p>
            <a:fld id="{6FEE2776-7624-46CA-956C-E1338A694E79}" type="slidenum">
              <a:rPr lang="en-GB" smtClean="0"/>
              <a:pPr/>
              <a:t>4</a:t>
            </a:fld>
            <a:r>
              <a:rPr lang="en-GB" dirty="0" smtClean="0"/>
              <a:t>/10</a:t>
            </a:r>
            <a:endParaRPr lang="en-GB" dirty="0"/>
          </a:p>
        </p:txBody>
      </p:sp>
      <p:pic>
        <p:nvPicPr>
          <p:cNvPr id="9" name="Picture 8" descr="Screenshot.jpg"/>
          <p:cNvPicPr>
            <a:picLocks noChangeAspect="1"/>
          </p:cNvPicPr>
          <p:nvPr/>
        </p:nvPicPr>
        <p:blipFill>
          <a:blip r:embed="rId3" cstate="email"/>
          <a:stretch>
            <a:fillRect/>
          </a:stretch>
        </p:blipFill>
        <p:spPr>
          <a:xfrm>
            <a:off x="1187624" y="2492896"/>
            <a:ext cx="6577872" cy="345279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sz="2800" dirty="0" smtClean="0">
                <a:latin typeface="Helvetica LT Std" pitchFamily="34" charset="0"/>
              </a:rPr>
              <a:t>RSA Economic Indicators</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a:bodyPr>
          <a:lstStyle/>
          <a:p>
            <a:pPr marL="0" indent="0">
              <a:buNone/>
            </a:pPr>
            <a:r>
              <a:rPr lang="en-GB" sz="1400" dirty="0" smtClean="0">
                <a:latin typeface="Arial" pitchFamily="34" charset="0"/>
                <a:cs typeface="Arial" pitchFamily="34" charset="0"/>
              </a:rPr>
              <a:t>This time-series database incorporates a comprehensive set of indicator time-series covering all aspects of the South African economy. The emphasis is on general economic indicators, financial and capital markets, public finance, balance of payments statistics, national accounts and industry data. The data are grouped as follows </a:t>
            </a:r>
          </a:p>
          <a:p>
            <a:pPr marL="444500" indent="-266700"/>
            <a:r>
              <a:rPr lang="en-GB" sz="1400" dirty="0" smtClean="0">
                <a:latin typeface="Arial" pitchFamily="34" charset="0"/>
                <a:cs typeface="Arial" pitchFamily="34" charset="0"/>
              </a:rPr>
              <a:t>Agricultural statistics - Department of Agriculture</a:t>
            </a:r>
          </a:p>
          <a:p>
            <a:pPr marL="444500" indent="-266700"/>
            <a:r>
              <a:rPr lang="en-GB" sz="1400" dirty="0" smtClean="0">
                <a:latin typeface="Arial" pitchFamily="34" charset="0"/>
                <a:cs typeface="Arial" pitchFamily="34" charset="0"/>
              </a:rPr>
              <a:t>Automobile sales – NAAMSA</a:t>
            </a:r>
          </a:p>
          <a:p>
            <a:pPr marL="444500" indent="-266700"/>
            <a:r>
              <a:rPr lang="en-ZA" sz="1400" dirty="0" smtClean="0">
                <a:latin typeface="Arial" pitchFamily="34" charset="0"/>
                <a:cs typeface="Arial" pitchFamily="34" charset="0"/>
              </a:rPr>
              <a:t>Crime statistics - SAPD</a:t>
            </a:r>
            <a:endParaRPr lang="en-GB" sz="1400" dirty="0" smtClean="0">
              <a:latin typeface="Arial" pitchFamily="34" charset="0"/>
              <a:cs typeface="Arial" pitchFamily="34" charset="0"/>
            </a:endParaRPr>
          </a:p>
          <a:p>
            <a:pPr marL="444500" indent="-266700"/>
            <a:r>
              <a:rPr lang="en-GB" sz="1400" dirty="0" smtClean="0">
                <a:latin typeface="Arial" pitchFamily="34" charset="0"/>
                <a:cs typeface="Arial" pitchFamily="34" charset="0"/>
              </a:rPr>
              <a:t>House price indices – ABSA</a:t>
            </a:r>
          </a:p>
          <a:p>
            <a:pPr marL="444500" indent="-266700"/>
            <a:r>
              <a:rPr lang="en-GB" sz="1400" dirty="0" smtClean="0">
                <a:latin typeface="Arial" pitchFamily="34" charset="0"/>
                <a:cs typeface="Arial" pitchFamily="34" charset="0"/>
              </a:rPr>
              <a:t>International trade – SARS</a:t>
            </a:r>
          </a:p>
          <a:p>
            <a:pPr marL="444500" indent="-266700"/>
            <a:r>
              <a:rPr lang="en-GB" sz="1400" dirty="0" smtClean="0">
                <a:latin typeface="Arial" pitchFamily="34" charset="0"/>
                <a:cs typeface="Arial" pitchFamily="34" charset="0"/>
              </a:rPr>
              <a:t>Mineral production and sales – Department of Minerals and Energy</a:t>
            </a:r>
          </a:p>
          <a:p>
            <a:pPr marL="444500" indent="-266700"/>
            <a:r>
              <a:rPr lang="en-ZA" sz="1400" dirty="0" smtClean="0">
                <a:latin typeface="Arial" pitchFamily="34" charset="0"/>
                <a:cs typeface="Arial" pitchFamily="34" charset="0"/>
              </a:rPr>
              <a:t>Petroleum prices – SAPIA</a:t>
            </a:r>
            <a:endParaRPr lang="en-GB" sz="1400" dirty="0" smtClean="0">
              <a:latin typeface="Arial" pitchFamily="34" charset="0"/>
              <a:cs typeface="Arial" pitchFamily="34" charset="0"/>
            </a:endParaRPr>
          </a:p>
          <a:p>
            <a:pPr marL="444500" indent="-266700"/>
            <a:r>
              <a:rPr lang="en-GB" sz="1400" dirty="0" smtClean="0">
                <a:latin typeface="Arial" pitchFamily="34" charset="0"/>
                <a:cs typeface="Arial" pitchFamily="34" charset="0"/>
              </a:rPr>
              <a:t>RSA general economic indicators – BER, NPI, etc.</a:t>
            </a:r>
          </a:p>
          <a:p>
            <a:pPr marL="444500" indent="-266700"/>
            <a:r>
              <a:rPr lang="en-GB" sz="1400" dirty="0" smtClean="0">
                <a:latin typeface="Arial" pitchFamily="34" charset="0"/>
                <a:cs typeface="Arial" pitchFamily="34" charset="0"/>
              </a:rPr>
              <a:t>RSA macroeconomic and financial indicators – SARB</a:t>
            </a:r>
          </a:p>
          <a:p>
            <a:pPr marL="444500" indent="-266700"/>
            <a:r>
              <a:rPr lang="en-GB" sz="1400" dirty="0" smtClean="0">
                <a:latin typeface="Arial" pitchFamily="34" charset="0"/>
                <a:cs typeface="Arial" pitchFamily="34" charset="0"/>
              </a:rPr>
              <a:t>Short-term indicators – Statistics South Africa</a:t>
            </a:r>
          </a:p>
          <a:p>
            <a:pPr marL="444500" indent="-266700"/>
            <a:r>
              <a:rPr lang="en-GB" sz="1400" dirty="0" smtClean="0">
                <a:latin typeface="Arial" pitchFamily="34" charset="0"/>
                <a:cs typeface="Arial" pitchFamily="34" charset="0"/>
              </a:rPr>
              <a:t>Steel and engineering industries statistics – SEIFSA</a:t>
            </a:r>
          </a:p>
        </p:txBody>
      </p:sp>
      <p:pic>
        <p:nvPicPr>
          <p:cNvPr id="6" name="Picture 5"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7" name="Slide Number Placeholder 6"/>
          <p:cNvSpPr>
            <a:spLocks noGrp="1"/>
          </p:cNvSpPr>
          <p:nvPr>
            <p:ph type="sldNum" sz="quarter" idx="12"/>
          </p:nvPr>
        </p:nvSpPr>
        <p:spPr/>
        <p:txBody>
          <a:bodyPr/>
          <a:lstStyle/>
          <a:p>
            <a:fld id="{6FEE2776-7624-46CA-956C-E1338A694E79}" type="slidenum">
              <a:rPr lang="en-GB" smtClean="0"/>
              <a:pPr/>
              <a:t>5</a:t>
            </a:fld>
            <a:r>
              <a:rPr lang="en-GB" dirty="0" smtClean="0"/>
              <a:t>/10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sz="2800" dirty="0" smtClean="0">
                <a:latin typeface="Helvetica LT Std" pitchFamily="34" charset="0"/>
              </a:rPr>
              <a:t>RSA Regional Indicators</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a:bodyPr>
          <a:lstStyle/>
          <a:p>
            <a:pPr marL="0" indent="0">
              <a:buNone/>
            </a:pPr>
            <a:r>
              <a:rPr lang="en-GB" sz="1400" dirty="0" smtClean="0">
                <a:latin typeface="Arial" pitchFamily="34" charset="0"/>
                <a:cs typeface="Arial" pitchFamily="34" charset="0"/>
              </a:rPr>
              <a:t>The South African Regional Market Indicators service provides a unique, disaggregated and consistent view of South Africa’s socio-economic structure and market potential on a regional basis down to district and municipal level. The data is compiled by combining a regional demographic and industry framework, spanning more than three decades, with a comprehensive set of census, survey and time-series indicator data. The result is a systematic and up-to-date set of actual and standardised regional indicators for the South African regions.</a:t>
            </a:r>
          </a:p>
          <a:p>
            <a:pPr marL="355600" indent="-177800"/>
            <a:r>
              <a:rPr lang="en-GB" sz="1400" dirty="0" smtClean="0">
                <a:latin typeface="Arial" pitchFamily="34" charset="0"/>
                <a:cs typeface="Arial" pitchFamily="34" charset="0"/>
              </a:rPr>
              <a:t>Comprehensive coverage of consumer demographics, income, expenditure, housing and infrastructure.</a:t>
            </a:r>
          </a:p>
          <a:p>
            <a:pPr marL="355600" indent="-177800"/>
            <a:r>
              <a:rPr lang="en-GB" sz="1400" dirty="0" smtClean="0">
                <a:latin typeface="Arial" pitchFamily="34" charset="0"/>
                <a:cs typeface="Arial" pitchFamily="34" charset="0"/>
              </a:rPr>
              <a:t>Demographics at the individual level including poverty indicators, HIV/AIDS incidence estimates, education &amp; training.</a:t>
            </a:r>
          </a:p>
          <a:p>
            <a:pPr marL="355600" indent="-177800"/>
            <a:r>
              <a:rPr lang="en-GB" sz="1400" dirty="0" smtClean="0">
                <a:latin typeface="Arial" pitchFamily="34" charset="0"/>
                <a:cs typeface="Arial" pitchFamily="34" charset="0"/>
              </a:rPr>
              <a:t>Labour market indicators such as employment by skill, formal and informal and unemployment.</a:t>
            </a:r>
          </a:p>
          <a:p>
            <a:pPr marL="355600" indent="-177800"/>
            <a:r>
              <a:rPr lang="en-GB" sz="1400" dirty="0" smtClean="0">
                <a:latin typeface="Arial" pitchFamily="34" charset="0"/>
                <a:cs typeface="Arial" pitchFamily="34" charset="0"/>
              </a:rPr>
              <a:t>Detailed data on a full range of industries.</a:t>
            </a:r>
          </a:p>
          <a:p>
            <a:pPr marL="355600" indent="-177800"/>
            <a:r>
              <a:rPr lang="en-GB" sz="1400" dirty="0" smtClean="0">
                <a:latin typeface="Arial" pitchFamily="34" charset="0"/>
                <a:cs typeface="Arial" pitchFamily="34" charset="0"/>
              </a:rPr>
              <a:t>Key macroeconomic estimates, including GDP, employment and trade.</a:t>
            </a:r>
          </a:p>
          <a:p>
            <a:pPr marL="355600" indent="-177800"/>
            <a:r>
              <a:rPr lang="en-GB" sz="1400" dirty="0" smtClean="0">
                <a:latin typeface="Arial" pitchFamily="34" charset="0"/>
                <a:cs typeface="Arial" pitchFamily="34" charset="0"/>
              </a:rPr>
              <a:t>Aggregate data covering provinces, metropolitan areas, and user defined areas based on district and municipal council.</a:t>
            </a:r>
          </a:p>
          <a:p>
            <a:pPr marL="355600" indent="-177800"/>
            <a:r>
              <a:rPr lang="en-GB" sz="1400" dirty="0" smtClean="0">
                <a:latin typeface="Arial" pitchFamily="34" charset="0"/>
                <a:cs typeface="Arial" pitchFamily="34" charset="0"/>
              </a:rPr>
              <a:t>The database is updated and expanded continually as new and primary data becomes available.</a:t>
            </a:r>
          </a:p>
          <a:p>
            <a:pPr marL="355600" indent="-177800"/>
            <a:r>
              <a:rPr lang="en-GB" sz="1400" dirty="0" smtClean="0">
                <a:latin typeface="Arial" pitchFamily="34" charset="0"/>
                <a:cs typeface="Arial" pitchFamily="34" charset="0"/>
              </a:rPr>
              <a:t>Advanced functionality to allow you to manage data easily. Functions include cross-tabulation, charting, exporting to Excel and sorting/selecting/ranking variables by regional aggregation levels.</a:t>
            </a:r>
          </a:p>
        </p:txBody>
      </p:sp>
      <p:pic>
        <p:nvPicPr>
          <p:cNvPr id="5" name="Picture 4"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6" name="Slide Number Placeholder 5"/>
          <p:cNvSpPr>
            <a:spLocks noGrp="1"/>
          </p:cNvSpPr>
          <p:nvPr>
            <p:ph type="sldNum" sz="quarter" idx="12"/>
          </p:nvPr>
        </p:nvSpPr>
        <p:spPr/>
        <p:txBody>
          <a:bodyPr/>
          <a:lstStyle/>
          <a:p>
            <a:fld id="{6FEE2776-7624-46CA-956C-E1338A694E79}" type="slidenum">
              <a:rPr lang="en-GB" smtClean="0"/>
              <a:pPr/>
              <a:t>6</a:t>
            </a:fld>
            <a:r>
              <a:rPr lang="en-GB" dirty="0" smtClean="0"/>
              <a:t>/10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ZA" sz="2800" dirty="0">
                <a:latin typeface="Helvetica LT Std" pitchFamily="34" charset="0"/>
              </a:rPr>
              <a:t>RSA Regional </a:t>
            </a:r>
            <a:r>
              <a:rPr lang="en-ZA" sz="2800" dirty="0" smtClean="0">
                <a:latin typeface="Helvetica LT Std" pitchFamily="34" charset="0"/>
              </a:rPr>
              <a:t>Indicators (</a:t>
            </a:r>
            <a:r>
              <a:rPr lang="en-ZA" sz="2800" dirty="0" err="1" smtClean="0">
                <a:latin typeface="Helvetica LT Std" pitchFamily="34" charset="0"/>
              </a:rPr>
              <a:t>cont</a:t>
            </a:r>
            <a:r>
              <a:rPr lang="en-ZA" sz="2800" dirty="0" smtClean="0">
                <a:latin typeface="Helvetica LT Std" pitchFamily="34" charset="0"/>
              </a:rPr>
              <a:t>)</a:t>
            </a:r>
            <a:r>
              <a:rPr lang="en-ZA" sz="2800" dirty="0" smtClean="0"/>
              <a:t>:</a:t>
            </a:r>
            <a:endParaRPr lang="en-ZA" sz="2800" dirty="0"/>
          </a:p>
        </p:txBody>
      </p:sp>
      <p:sp>
        <p:nvSpPr>
          <p:cNvPr id="3" name="Content Placeholder 2"/>
          <p:cNvSpPr>
            <a:spLocks noGrp="1"/>
          </p:cNvSpPr>
          <p:nvPr>
            <p:ph idx="1"/>
          </p:nvPr>
        </p:nvSpPr>
        <p:spPr>
          <a:xfrm>
            <a:off x="457200" y="1340768"/>
            <a:ext cx="8229600" cy="4525963"/>
          </a:xfrm>
        </p:spPr>
        <p:txBody>
          <a:bodyPr vert="horz" lIns="91440" tIns="45720" rIns="91440" bIns="45720" rtlCol="0">
            <a:noAutofit/>
          </a:bodyPr>
          <a:lstStyle/>
          <a:p>
            <a:pPr marL="0" indent="0">
              <a:spcBef>
                <a:spcPts val="1200"/>
              </a:spcBef>
              <a:spcAft>
                <a:spcPts val="1200"/>
              </a:spcAft>
              <a:buNone/>
            </a:pPr>
            <a:r>
              <a:rPr lang="en-ZA" sz="1100" b="1" dirty="0" smtClean="0">
                <a:latin typeface="Helvetica LT Std" pitchFamily="34" charset="0"/>
                <a:cs typeface="Arial" pitchFamily="34" charset="0"/>
              </a:rPr>
              <a:t>Quantec Regional Indicators are continuously improved  with data based on client’s current  areas of interest. Recent enhancements to regional indicators include:</a:t>
            </a:r>
            <a:endParaRPr lang="en-ZA" sz="1100" b="1" dirty="0">
              <a:latin typeface="Helvetica LT Std" pitchFamily="34" charset="0"/>
              <a:cs typeface="Arial" pitchFamily="34" charset="0"/>
            </a:endParaRPr>
          </a:p>
          <a:p>
            <a:pPr>
              <a:spcBef>
                <a:spcPts val="1200"/>
              </a:spcBef>
              <a:spcAft>
                <a:spcPts val="1200"/>
              </a:spcAft>
            </a:pPr>
            <a:r>
              <a:rPr lang="en-ZA" sz="1100" u="sng" dirty="0" smtClean="0">
                <a:latin typeface="Helvetica LT Std" pitchFamily="34" charset="0"/>
                <a:cs typeface="Arial" pitchFamily="34" charset="0"/>
              </a:rPr>
              <a:t>15 </a:t>
            </a:r>
            <a:r>
              <a:rPr lang="en-ZA" sz="1100" u="sng" dirty="0">
                <a:latin typeface="Helvetica LT Std" pitchFamily="34" charset="0"/>
                <a:cs typeface="Arial" pitchFamily="34" charset="0"/>
              </a:rPr>
              <a:t>year </a:t>
            </a:r>
            <a:r>
              <a:rPr lang="en-ZA" sz="1100" dirty="0">
                <a:latin typeface="Helvetica LT Std" pitchFamily="34" charset="0"/>
                <a:cs typeface="Arial" pitchFamily="34" charset="0"/>
              </a:rPr>
              <a:t>annual socio-economic time series data for 503 local municipalities (main place for 6 metropolitan municipalities) - Demographics, Development Indicators, Labour, Household Income &amp; Expenditure, Income &amp; Production, Capital Formation topics. </a:t>
            </a:r>
            <a:r>
              <a:rPr lang="en-ZA" sz="1100" dirty="0" smtClean="0">
                <a:latin typeface="Helvetica LT Std" pitchFamily="34" charset="0"/>
                <a:cs typeface="Arial" pitchFamily="34" charset="0"/>
              </a:rPr>
              <a:t/>
            </a:r>
            <a:br>
              <a:rPr lang="en-ZA" sz="1100" dirty="0" smtClean="0">
                <a:latin typeface="Helvetica LT Std" pitchFamily="34" charset="0"/>
                <a:cs typeface="Arial" pitchFamily="34" charset="0"/>
              </a:rPr>
            </a:br>
            <a:r>
              <a:rPr lang="en-ZA" sz="1100" dirty="0" smtClean="0">
                <a:latin typeface="Helvetica LT Std" pitchFamily="34" charset="0"/>
                <a:cs typeface="Arial" pitchFamily="34" charset="0"/>
              </a:rPr>
              <a:t>Source: </a:t>
            </a:r>
            <a:r>
              <a:rPr lang="en-ZA" sz="1100" dirty="0">
                <a:latin typeface="Helvetica LT Std" pitchFamily="34" charset="0"/>
                <a:cs typeface="Arial" pitchFamily="34" charset="0"/>
              </a:rPr>
              <a:t>Statistics SA - Community Survey 2007; Income and Expenditure Surveys; Industry Censuses; Large sample industry surveys; Mid-year Population Estimates 2010; National Accounts; October/General Household Surveys; Population Census 2001; Population Census 1996; Quarterly Employment Surveys; Quarterly Labour Force Surveys; Surveys of Employment and Earnings; </a:t>
            </a:r>
            <a:r>
              <a:rPr lang="en-ZA" sz="1100" dirty="0" smtClean="0">
                <a:latin typeface="Helvetica LT Std" pitchFamily="34" charset="0"/>
                <a:cs typeface="Arial" pitchFamily="34" charset="0"/>
              </a:rPr>
              <a:t>SA </a:t>
            </a:r>
            <a:r>
              <a:rPr lang="en-ZA" sz="1100" dirty="0">
                <a:latin typeface="Helvetica LT Std" pitchFamily="34" charset="0"/>
                <a:cs typeface="Arial" pitchFamily="34" charset="0"/>
              </a:rPr>
              <a:t>Actuarial Society - Demographic/AIDS model; SA Reserve Bank - Household Consumption Expenditure; National Accounts; Quantec - Standardised Industry databank</a:t>
            </a:r>
          </a:p>
          <a:p>
            <a:pPr>
              <a:spcBef>
                <a:spcPts val="1200"/>
              </a:spcBef>
              <a:spcAft>
                <a:spcPts val="1200"/>
              </a:spcAft>
            </a:pPr>
            <a:r>
              <a:rPr lang="en-ZA" sz="1100" u="sng" dirty="0">
                <a:latin typeface="Helvetica LT Std" pitchFamily="34" charset="0"/>
                <a:cs typeface="Arial" pitchFamily="34" charset="0"/>
              </a:rPr>
              <a:t>15 year </a:t>
            </a:r>
            <a:r>
              <a:rPr lang="en-ZA" sz="1100" dirty="0">
                <a:latin typeface="Helvetica LT Std" pitchFamily="34" charset="0"/>
                <a:cs typeface="Arial" pitchFamily="34" charset="0"/>
              </a:rPr>
              <a:t>annual import &amp; export data by District Council by World region (source/destination) on HS6-digit &amp; SIC2-digit level. Source: SA Revenue Service.</a:t>
            </a:r>
          </a:p>
          <a:p>
            <a:pPr>
              <a:spcBef>
                <a:spcPts val="1200"/>
              </a:spcBef>
              <a:spcAft>
                <a:spcPts val="1200"/>
              </a:spcAft>
            </a:pPr>
            <a:r>
              <a:rPr lang="en-ZA" sz="1100" u="sng" dirty="0">
                <a:latin typeface="Helvetica LT Std" pitchFamily="34" charset="0"/>
                <a:cs typeface="Arial" pitchFamily="34" charset="0"/>
              </a:rPr>
              <a:t>10 year </a:t>
            </a:r>
            <a:r>
              <a:rPr lang="en-ZA" sz="1100" dirty="0">
                <a:latin typeface="Helvetica LT Std" pitchFamily="34" charset="0"/>
                <a:cs typeface="Arial" pitchFamily="34" charset="0"/>
              </a:rPr>
              <a:t>monthly crime time series data for 1120 police station areas en 30 crime types. Source: SA Police Service</a:t>
            </a:r>
          </a:p>
          <a:p>
            <a:pPr>
              <a:spcBef>
                <a:spcPts val="1200"/>
              </a:spcBef>
              <a:spcAft>
                <a:spcPts val="1200"/>
              </a:spcAft>
            </a:pPr>
            <a:r>
              <a:rPr lang="en-ZA" sz="1100" u="sng" dirty="0">
                <a:latin typeface="Helvetica LT Std" pitchFamily="34" charset="0"/>
                <a:cs typeface="Arial" pitchFamily="34" charset="0"/>
              </a:rPr>
              <a:t>10 year </a:t>
            </a:r>
            <a:r>
              <a:rPr lang="en-ZA" sz="1100" dirty="0">
                <a:latin typeface="Helvetica LT Std" pitchFamily="34" charset="0"/>
                <a:cs typeface="Arial" pitchFamily="34" charset="0"/>
              </a:rPr>
              <a:t>annual ordinary school sector time series data - learners, educators and schools for 95 education districts. Source: DOE</a:t>
            </a:r>
          </a:p>
          <a:p>
            <a:pPr>
              <a:spcBef>
                <a:spcPts val="1200"/>
              </a:spcBef>
              <a:spcAft>
                <a:spcPts val="1200"/>
              </a:spcAft>
            </a:pPr>
            <a:r>
              <a:rPr lang="en-ZA" sz="1100" u="sng" dirty="0">
                <a:latin typeface="Helvetica LT Std" pitchFamily="34" charset="0"/>
                <a:cs typeface="Arial" pitchFamily="34" charset="0"/>
              </a:rPr>
              <a:t>6 year </a:t>
            </a:r>
            <a:r>
              <a:rPr lang="en-ZA" sz="1100" dirty="0">
                <a:latin typeface="Helvetica LT Std" pitchFamily="34" charset="0"/>
                <a:cs typeface="Arial" pitchFamily="34" charset="0"/>
              </a:rPr>
              <a:t>annual higher education time series data -  learners, educators and institutions, major field of study, formal qualification, contact/distance/FTE enrolment, success rates for 23 universities. Source: DOE</a:t>
            </a:r>
          </a:p>
          <a:p>
            <a:pPr>
              <a:spcBef>
                <a:spcPts val="1200"/>
              </a:spcBef>
              <a:spcAft>
                <a:spcPts val="1200"/>
              </a:spcAft>
            </a:pPr>
            <a:r>
              <a:rPr lang="en-ZA" sz="1100" dirty="0">
                <a:latin typeface="Helvetica LT Std" pitchFamily="34" charset="0"/>
                <a:cs typeface="Arial" pitchFamily="34" charset="0"/>
              </a:rPr>
              <a:t>Various </a:t>
            </a:r>
            <a:r>
              <a:rPr lang="en-ZA" sz="1100" dirty="0" err="1">
                <a:latin typeface="Helvetica LT Std" pitchFamily="34" charset="0"/>
                <a:cs typeface="Arial" pitchFamily="34" charset="0"/>
              </a:rPr>
              <a:t>StatsSA</a:t>
            </a:r>
            <a:r>
              <a:rPr lang="en-ZA" sz="1100" dirty="0">
                <a:latin typeface="Helvetica LT Std" pitchFamily="34" charset="0"/>
                <a:cs typeface="Arial" pitchFamily="34" charset="0"/>
              </a:rPr>
              <a:t> data on a regional </a:t>
            </a:r>
            <a:r>
              <a:rPr lang="en-ZA" sz="1100" dirty="0" smtClean="0">
                <a:latin typeface="Helvetica LT Std" pitchFamily="34" charset="0"/>
                <a:cs typeface="Arial" pitchFamily="34" charset="0"/>
              </a:rPr>
              <a:t>level</a:t>
            </a:r>
            <a:endParaRPr lang="en-ZA" sz="1100" dirty="0">
              <a:latin typeface="Helvetica LT Std" pitchFamily="34" charset="0"/>
              <a:cs typeface="Arial" pitchFamily="34" charset="0"/>
            </a:endParaRPr>
          </a:p>
          <a:p>
            <a:pPr>
              <a:spcBef>
                <a:spcPts val="1200"/>
              </a:spcBef>
              <a:spcAft>
                <a:spcPts val="1200"/>
              </a:spcAft>
            </a:pPr>
            <a:endParaRPr lang="en-ZA" sz="1100" dirty="0">
              <a:latin typeface="Helvetica LT Std" pitchFamily="34" charset="0"/>
              <a:cs typeface="Arial" pitchFamily="34" charset="0"/>
            </a:endParaRPr>
          </a:p>
        </p:txBody>
      </p:sp>
      <p:sp>
        <p:nvSpPr>
          <p:cNvPr id="4" name="Slide Number Placeholder 3"/>
          <p:cNvSpPr>
            <a:spLocks noGrp="1"/>
          </p:cNvSpPr>
          <p:nvPr>
            <p:ph type="sldNum" sz="quarter" idx="12"/>
          </p:nvPr>
        </p:nvSpPr>
        <p:spPr/>
        <p:txBody>
          <a:bodyPr/>
          <a:lstStyle/>
          <a:p>
            <a:fld id="{6FEE2776-7624-46CA-956C-E1338A694E79}" type="slidenum">
              <a:rPr lang="en-GB"/>
              <a:pPr/>
              <a:t>7</a:t>
            </a:fld>
            <a:r>
              <a:rPr lang="en-GB" dirty="0"/>
              <a:t>/10</a:t>
            </a:r>
          </a:p>
        </p:txBody>
      </p:sp>
    </p:spTree>
    <p:extLst>
      <p:ext uri="{BB962C8B-B14F-4D97-AF65-F5344CB8AC3E}">
        <p14:creationId xmlns="" xmlns:p14="http://schemas.microsoft.com/office/powerpoint/2010/main" val="905590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2" name="Title 1"/>
          <p:cNvSpPr>
            <a:spLocks noGrp="1"/>
          </p:cNvSpPr>
          <p:nvPr>
            <p:ph type="title"/>
          </p:nvPr>
        </p:nvSpPr>
        <p:spPr/>
        <p:txBody>
          <a:bodyPr>
            <a:normAutofit/>
          </a:bodyPr>
          <a:lstStyle/>
          <a:p>
            <a:pPr algn="l"/>
            <a:r>
              <a:rPr lang="en-ZA" sz="2800" dirty="0" smtClean="0">
                <a:latin typeface="Helvetica LT Std" pitchFamily="34" charset="0"/>
              </a:rPr>
              <a:t>RSA Standardised Industry</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a:bodyPr>
          <a:lstStyle/>
          <a:p>
            <a:pPr marL="0" indent="0">
              <a:buNone/>
            </a:pPr>
            <a:r>
              <a:rPr lang="en-GB" sz="1400" dirty="0" smtClean="0">
                <a:latin typeface="Arial" pitchFamily="34" charset="0"/>
                <a:cs typeface="Arial" pitchFamily="34" charset="0"/>
              </a:rPr>
              <a:t>The industry time-series database provides a unique, disaggregated and consistent long-term view of South Africa’s economic structure by industry. The data is compiled by combining a consistent input-output framework spanning three and a half decades with a comprehensive set of industry and national accounting indicators. The result is a systematic and up-to-date set of standardised industry time-series for South Africa. The emphasis of the database is on the input, output, capital employed and labour utilisation structure of each industry. The industry classification follows the 28 manufacturing industries (3-digit SIC scheme) reported by Statistics South Africa (SSA) in its monthly sales, production, price and employment releases and a 2-digit scheme for the 17 non-manufacturing industries. The database is organised by industry and the structure of each industry is explained by up to 400 variables. Various units (nominal, real, price index, etc.) describe each variable.</a:t>
            </a:r>
          </a:p>
          <a:p>
            <a:pPr marL="0" indent="0">
              <a:buNone/>
            </a:pPr>
            <a:endParaRPr lang="en-GB" sz="1900" dirty="0" smtClean="0">
              <a:latin typeface="Helvetica LT Std" pitchFamily="34" charset="0"/>
              <a:cs typeface="Arial" pitchFamily="34" charset="0"/>
            </a:endParaRPr>
          </a:p>
        </p:txBody>
      </p:sp>
      <p:graphicFrame>
        <p:nvGraphicFramePr>
          <p:cNvPr id="6" name="Table 5"/>
          <p:cNvGraphicFramePr>
            <a:graphicFrameLocks noGrp="1"/>
          </p:cNvGraphicFramePr>
          <p:nvPr/>
        </p:nvGraphicFramePr>
        <p:xfrm>
          <a:off x="539552" y="3501008"/>
          <a:ext cx="8064894" cy="2834640"/>
        </p:xfrm>
        <a:graphic>
          <a:graphicData uri="http://schemas.openxmlformats.org/drawingml/2006/table">
            <a:tbl>
              <a:tblPr firstRow="1" bandRow="1">
                <a:tableStyleId>{073A0DAA-6AF3-43AB-8588-CEC1D06C72B9}</a:tableStyleId>
              </a:tblPr>
              <a:tblGrid>
                <a:gridCol w="2688298"/>
                <a:gridCol w="2688298"/>
                <a:gridCol w="2688298"/>
              </a:tblGrid>
              <a:tr h="879872">
                <a:tc>
                  <a:txBody>
                    <a:bodyPr/>
                    <a:lstStyle/>
                    <a:p>
                      <a:pPr marL="0" indent="0">
                        <a:buNone/>
                      </a:pPr>
                      <a:r>
                        <a:rPr lang="en-GB" sz="1000" b="1" dirty="0" smtClean="0">
                          <a:solidFill>
                            <a:schemeClr val="tx1"/>
                          </a:solidFill>
                          <a:latin typeface="Arial" pitchFamily="34" charset="0"/>
                          <a:cs typeface="Arial" pitchFamily="34" charset="0"/>
                        </a:rPr>
                        <a:t>Demand side (by industry) </a:t>
                      </a:r>
                    </a:p>
                    <a:p>
                      <a:pPr marL="0" indent="0">
                        <a:buNone/>
                      </a:pPr>
                      <a:r>
                        <a:rPr lang="en-GB" sz="1000" b="0" dirty="0" smtClean="0">
                          <a:solidFill>
                            <a:schemeClr val="tx1"/>
                          </a:solidFill>
                          <a:latin typeface="Arial" pitchFamily="34" charset="0"/>
                          <a:cs typeface="Arial" pitchFamily="34" charset="0"/>
                        </a:rPr>
                        <a:t>• Intermediate sales/output</a:t>
                      </a:r>
                    </a:p>
                    <a:p>
                      <a:pPr marL="0" indent="0">
                        <a:buNone/>
                      </a:pPr>
                      <a:r>
                        <a:rPr lang="en-GB" sz="1000" b="0" dirty="0" smtClean="0">
                          <a:solidFill>
                            <a:schemeClr val="tx1"/>
                          </a:solidFill>
                          <a:latin typeface="Arial" pitchFamily="34" charset="0"/>
                          <a:cs typeface="Arial" pitchFamily="34" charset="0"/>
                        </a:rPr>
                        <a:t>• Private consumption expenditure</a:t>
                      </a:r>
                    </a:p>
                    <a:p>
                      <a:pPr marL="0" indent="0">
                        <a:buNone/>
                      </a:pPr>
                      <a:r>
                        <a:rPr lang="en-GB" sz="1000" b="0" dirty="0" smtClean="0">
                          <a:solidFill>
                            <a:schemeClr val="tx1"/>
                          </a:solidFill>
                          <a:latin typeface="Arial" pitchFamily="34" charset="0"/>
                          <a:cs typeface="Arial" pitchFamily="34" charset="0"/>
                        </a:rPr>
                        <a:t>• Government consumption expenditure</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itchFamily="34" charset="0"/>
                          <a:cs typeface="Arial" pitchFamily="34" charset="0"/>
                        </a:rPr>
                        <a:t>• Capital goods output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dirty="0" smtClean="0">
                        <a:solidFill>
                          <a:schemeClr val="tx1"/>
                        </a:solidFill>
                        <a:latin typeface="Arial" pitchFamily="34" charset="0"/>
                        <a:cs typeface="Arial" pitchFamily="34" charset="0"/>
                      </a:endParaRPr>
                    </a:p>
                    <a:p>
                      <a:pPr marL="0" indent="0">
                        <a:buNone/>
                      </a:pPr>
                      <a:r>
                        <a:rPr lang="en-GB" sz="1000" b="1" dirty="0" smtClean="0">
                          <a:solidFill>
                            <a:schemeClr val="tx1"/>
                          </a:solidFill>
                          <a:latin typeface="Arial" pitchFamily="34" charset="0"/>
                          <a:cs typeface="Arial" pitchFamily="34" charset="0"/>
                        </a:rPr>
                        <a:t>Supply side (by industry)</a:t>
                      </a:r>
                    </a:p>
                    <a:p>
                      <a:pPr marL="0" indent="0">
                        <a:buNone/>
                      </a:pPr>
                      <a:r>
                        <a:rPr lang="en-GB" sz="1000" b="0" dirty="0" smtClean="0">
                          <a:solidFill>
                            <a:schemeClr val="tx1"/>
                          </a:solidFill>
                          <a:latin typeface="Arial" pitchFamily="34" charset="0"/>
                          <a:cs typeface="Arial" pitchFamily="34" charset="0"/>
                        </a:rPr>
                        <a:t>•</a:t>
                      </a:r>
                      <a:r>
                        <a:rPr lang="en-GB" sz="1000" b="0" baseline="0" dirty="0" smtClean="0">
                          <a:solidFill>
                            <a:schemeClr val="tx1"/>
                          </a:solidFill>
                          <a:latin typeface="Arial" pitchFamily="34" charset="0"/>
                          <a:cs typeface="Arial" pitchFamily="34" charset="0"/>
                        </a:rPr>
                        <a:t> </a:t>
                      </a:r>
                      <a:r>
                        <a:rPr lang="en-GB" sz="1000" b="0" dirty="0" smtClean="0">
                          <a:solidFill>
                            <a:schemeClr val="tx1"/>
                          </a:solidFill>
                          <a:latin typeface="Arial" pitchFamily="34" charset="0"/>
                          <a:cs typeface="Arial" pitchFamily="34" charset="0"/>
                        </a:rPr>
                        <a:t>Intermediate purchase/inputs</a:t>
                      </a:r>
                    </a:p>
                    <a:p>
                      <a:pPr marL="0" indent="0">
                        <a:buNone/>
                      </a:pPr>
                      <a:r>
                        <a:rPr lang="en-GB" sz="1000" b="0" dirty="0" smtClean="0">
                          <a:solidFill>
                            <a:schemeClr val="tx1"/>
                          </a:solidFill>
                          <a:latin typeface="Arial" pitchFamily="34" charset="0"/>
                          <a:cs typeface="Arial" pitchFamily="34" charset="0"/>
                        </a:rPr>
                        <a:t>• Employment by skill level</a:t>
                      </a:r>
                    </a:p>
                    <a:p>
                      <a:pPr marL="0" indent="0">
                        <a:buNone/>
                      </a:pPr>
                      <a:r>
                        <a:rPr lang="en-GB" sz="1000" b="0" dirty="0" smtClean="0">
                          <a:solidFill>
                            <a:schemeClr val="tx1"/>
                          </a:solidFill>
                          <a:latin typeface="Arial" pitchFamily="34" charset="0"/>
                          <a:cs typeface="Arial" pitchFamily="34" charset="0"/>
                        </a:rPr>
                        <a:t>• Labour remuneration</a:t>
                      </a:r>
                    </a:p>
                    <a:p>
                      <a:pPr marL="0" indent="0">
                        <a:buNone/>
                      </a:pPr>
                      <a:r>
                        <a:rPr lang="en-GB" sz="1000" b="0" dirty="0" smtClean="0">
                          <a:solidFill>
                            <a:schemeClr val="tx1"/>
                          </a:solidFill>
                          <a:latin typeface="Arial" pitchFamily="34" charset="0"/>
                          <a:cs typeface="Arial" pitchFamily="34" charset="0"/>
                        </a:rPr>
                        <a:t>• Value added (GDP)</a:t>
                      </a:r>
                    </a:p>
                    <a:p>
                      <a:pPr marL="0" indent="0">
                        <a:buNone/>
                      </a:pPr>
                      <a:r>
                        <a:rPr lang="en-GB" sz="1000" b="0" dirty="0" smtClean="0">
                          <a:solidFill>
                            <a:schemeClr val="tx1"/>
                          </a:solidFill>
                          <a:latin typeface="Arial" pitchFamily="34" charset="0"/>
                          <a:cs typeface="Arial" pitchFamily="34" charset="0"/>
                        </a:rPr>
                        <a:t>• Gross operating surplus</a:t>
                      </a:r>
                    </a:p>
                    <a:p>
                      <a:pPr marL="0" indent="0">
                        <a:buNone/>
                      </a:pPr>
                      <a:endParaRPr lang="en-GB" sz="1000" b="0" dirty="0" smtClean="0">
                        <a:solidFill>
                          <a:schemeClr val="tx1"/>
                        </a:solidFill>
                        <a:latin typeface="Arial" pitchFamily="34" charset="0"/>
                        <a:cs typeface="Arial" pitchFamily="34" charset="0"/>
                      </a:endParaRPr>
                    </a:p>
                    <a:p>
                      <a:pPr marL="0" indent="0">
                        <a:buNone/>
                      </a:pPr>
                      <a:r>
                        <a:rPr lang="en-GB" sz="1000" b="1" dirty="0" smtClean="0">
                          <a:solidFill>
                            <a:schemeClr val="tx1"/>
                          </a:solidFill>
                          <a:latin typeface="Arial" pitchFamily="34" charset="0"/>
                          <a:cs typeface="Arial" pitchFamily="34" charset="0"/>
                        </a:rPr>
                        <a:t> Ratios and multipliers (by industry)</a:t>
                      </a:r>
                    </a:p>
                    <a:p>
                      <a:pPr marL="0" indent="0">
                        <a:buNone/>
                      </a:pPr>
                      <a:r>
                        <a:rPr lang="en-GB" sz="1000" b="0" dirty="0" smtClean="0">
                          <a:solidFill>
                            <a:schemeClr val="tx1"/>
                          </a:solidFill>
                          <a:latin typeface="Arial" pitchFamily="34" charset="0"/>
                          <a:cs typeface="Arial" pitchFamily="34" charset="0"/>
                        </a:rPr>
                        <a:t>•</a:t>
                      </a:r>
                      <a:r>
                        <a:rPr lang="en-GB" sz="1000" b="0" baseline="0" dirty="0" smtClean="0">
                          <a:solidFill>
                            <a:schemeClr val="tx1"/>
                          </a:solidFill>
                          <a:latin typeface="Arial" pitchFamily="34" charset="0"/>
                          <a:cs typeface="Arial" pitchFamily="34" charset="0"/>
                        </a:rPr>
                        <a:t> </a:t>
                      </a:r>
                      <a:r>
                        <a:rPr lang="en-GB" sz="1000" b="0" dirty="0" smtClean="0">
                          <a:solidFill>
                            <a:schemeClr val="tx1"/>
                          </a:solidFill>
                          <a:latin typeface="Arial" pitchFamily="34" charset="0"/>
                          <a:cs typeface="Arial" pitchFamily="34" charset="0"/>
                        </a:rPr>
                        <a:t>Labour productivity</a:t>
                      </a:r>
                    </a:p>
                    <a:p>
                      <a:pPr marL="0" indent="0">
                        <a:buNone/>
                      </a:pPr>
                      <a:r>
                        <a:rPr lang="en-GB" sz="1000" b="0" dirty="0" smtClean="0">
                          <a:solidFill>
                            <a:schemeClr val="tx1"/>
                          </a:solidFill>
                          <a:latin typeface="Arial" pitchFamily="34" charset="0"/>
                          <a:cs typeface="Arial" pitchFamily="34" charset="0"/>
                        </a:rPr>
                        <a:t>• Capital productivity</a:t>
                      </a:r>
                      <a:endParaRPr lang="en-ZA" sz="1000" b="0" dirty="0" smtClean="0">
                        <a:solidFill>
                          <a:schemeClr val="tx1"/>
                        </a:solidFill>
                        <a:latin typeface="Arial" pitchFamily="34" charset="0"/>
                        <a:cs typeface="Arial" pitchFamily="34" charset="0"/>
                      </a:endParaRPr>
                    </a:p>
                    <a:p>
                      <a:endParaRPr lang="en-GB" sz="1000" b="0" dirty="0">
                        <a:solidFill>
                          <a:schemeClr val="tx1"/>
                        </a:solidFill>
                        <a:latin typeface="Arial" pitchFamily="34" charset="0"/>
                        <a:cs typeface="Arial"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indent="0">
                        <a:buNone/>
                      </a:pPr>
                      <a:endParaRPr lang="en-GB" sz="1000" b="0" dirty="0" smtClean="0">
                        <a:solidFill>
                          <a:schemeClr val="tx1"/>
                        </a:solidFill>
                        <a:latin typeface="Arial" pitchFamily="34" charset="0"/>
                        <a:cs typeface="Arial" pitchFamily="34" charset="0"/>
                      </a:endParaRPr>
                    </a:p>
                    <a:p>
                      <a:pPr marL="0" indent="0">
                        <a:buNone/>
                      </a:pPr>
                      <a:r>
                        <a:rPr lang="en-GB" sz="1000" b="0" dirty="0" smtClean="0">
                          <a:solidFill>
                            <a:schemeClr val="tx1"/>
                          </a:solidFill>
                          <a:latin typeface="Arial" pitchFamily="34" charset="0"/>
                          <a:cs typeface="Arial" pitchFamily="34" charset="0"/>
                        </a:rPr>
                        <a:t>• Inventories investment</a:t>
                      </a:r>
                    </a:p>
                    <a:p>
                      <a:pPr marL="0" indent="0">
                        <a:buNone/>
                      </a:pPr>
                      <a:r>
                        <a:rPr lang="en-GB" sz="1000" b="0" dirty="0" smtClean="0">
                          <a:solidFill>
                            <a:schemeClr val="tx1"/>
                          </a:solidFill>
                          <a:latin typeface="Arial" pitchFamily="34" charset="0"/>
                          <a:cs typeface="Arial" pitchFamily="34" charset="0"/>
                        </a:rPr>
                        <a:t>• Exports by destination</a:t>
                      </a:r>
                    </a:p>
                    <a:p>
                      <a:pPr marL="0" indent="0">
                        <a:buNone/>
                      </a:pPr>
                      <a:r>
                        <a:rPr lang="en-GB" sz="1000" b="0" dirty="0" smtClean="0">
                          <a:solidFill>
                            <a:schemeClr val="tx1"/>
                          </a:solidFill>
                          <a:latin typeface="Arial" pitchFamily="34" charset="0"/>
                          <a:cs typeface="Arial" pitchFamily="34" charset="0"/>
                        </a:rPr>
                        <a:t>• Imports by origin</a:t>
                      </a:r>
                    </a:p>
                    <a:p>
                      <a:pPr marL="0" indent="0">
                        <a:buNone/>
                      </a:pPr>
                      <a:endParaRPr lang="en-GB" sz="1000" b="0" dirty="0" smtClean="0">
                        <a:solidFill>
                          <a:schemeClr val="tx1"/>
                        </a:solidFill>
                        <a:latin typeface="Arial" pitchFamily="34" charset="0"/>
                        <a:cs typeface="Arial" pitchFamily="34" charset="0"/>
                      </a:endParaRPr>
                    </a:p>
                    <a:p>
                      <a:pPr marL="0" indent="0">
                        <a:buNone/>
                      </a:pPr>
                      <a:endParaRPr lang="en-ZA" sz="1000" b="0" dirty="0" smtClean="0">
                        <a:solidFill>
                          <a:schemeClr val="tx1"/>
                        </a:solidFill>
                        <a:latin typeface="Arial" pitchFamily="34" charset="0"/>
                        <a:cs typeface="Arial" pitchFamily="34" charset="0"/>
                      </a:endParaRPr>
                    </a:p>
                    <a:p>
                      <a:pPr marL="0" indent="0">
                        <a:buNone/>
                      </a:pPr>
                      <a:endParaRPr lang="en-ZA" sz="1000" b="0" dirty="0" smtClean="0">
                        <a:solidFill>
                          <a:schemeClr val="tx1"/>
                        </a:solidFill>
                        <a:latin typeface="Arial" pitchFamily="34" charset="0"/>
                        <a:cs typeface="Arial" pitchFamily="34" charset="0"/>
                      </a:endParaRPr>
                    </a:p>
                    <a:p>
                      <a:pPr marL="0" indent="0">
                        <a:buFont typeface="Arial" pitchFamily="34" charset="0"/>
                        <a:buNone/>
                      </a:pPr>
                      <a:r>
                        <a:rPr lang="en-GB" sz="1000" b="0" dirty="0" smtClean="0">
                          <a:solidFill>
                            <a:schemeClr val="tx1"/>
                          </a:solidFill>
                          <a:latin typeface="Arial" pitchFamily="34" charset="0"/>
                          <a:cs typeface="Arial" pitchFamily="34" charset="0"/>
                        </a:rPr>
                        <a:t>• Net operating surplus</a:t>
                      </a:r>
                    </a:p>
                    <a:p>
                      <a:pPr marL="0" indent="0">
                        <a:buNone/>
                      </a:pPr>
                      <a:r>
                        <a:rPr lang="en-GB" sz="1000" b="0" dirty="0" smtClean="0">
                          <a:solidFill>
                            <a:schemeClr val="tx1"/>
                          </a:solidFill>
                          <a:latin typeface="Arial" pitchFamily="34" charset="0"/>
                          <a:cs typeface="Arial" pitchFamily="34" charset="0"/>
                        </a:rPr>
                        <a:t>• Capital consumption by asset type</a:t>
                      </a:r>
                    </a:p>
                    <a:p>
                      <a:pPr marL="0" indent="0">
                        <a:buNone/>
                      </a:pPr>
                      <a:r>
                        <a:rPr lang="en-GB" sz="1000" b="0" dirty="0" smtClean="0">
                          <a:solidFill>
                            <a:schemeClr val="tx1"/>
                          </a:solidFill>
                          <a:latin typeface="Arial" pitchFamily="34" charset="0"/>
                          <a:cs typeface="Arial" pitchFamily="34" charset="0"/>
                        </a:rPr>
                        <a:t>• Capital formation by asset type</a:t>
                      </a:r>
                    </a:p>
                    <a:p>
                      <a:pPr marL="0" indent="0">
                        <a:buNone/>
                      </a:pPr>
                      <a:r>
                        <a:rPr lang="en-GB" sz="1000" b="0" dirty="0" smtClean="0">
                          <a:solidFill>
                            <a:schemeClr val="tx1"/>
                          </a:solidFill>
                          <a:latin typeface="Arial" pitchFamily="34" charset="0"/>
                          <a:cs typeface="Arial" pitchFamily="34" charset="0"/>
                        </a:rPr>
                        <a:t>• Capital stock by asset type</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itchFamily="34" charset="0"/>
                          <a:cs typeface="Arial" pitchFamily="34" charset="0"/>
                        </a:rPr>
                        <a:t>• Indirect taxes paid</a:t>
                      </a:r>
                    </a:p>
                    <a:p>
                      <a:pPr marL="0" indent="0">
                        <a:buNone/>
                      </a:pPr>
                      <a:endParaRPr lang="en-ZA" sz="1000" b="0" dirty="0" smtClean="0">
                        <a:solidFill>
                          <a:schemeClr val="tx1"/>
                        </a:solidFill>
                        <a:latin typeface="Arial" pitchFamily="34" charset="0"/>
                        <a:cs typeface="Arial" pitchFamily="34" charset="0"/>
                      </a:endParaRPr>
                    </a:p>
                    <a:p>
                      <a:pPr marL="0" indent="0">
                        <a:buNone/>
                      </a:pPr>
                      <a:endParaRPr lang="en-GB" sz="1000" b="0" dirty="0" smtClean="0">
                        <a:solidFill>
                          <a:schemeClr val="tx1"/>
                        </a:solidFill>
                        <a:latin typeface="Arial" pitchFamily="34" charset="0"/>
                        <a:cs typeface="Arial" pitchFamily="34" charset="0"/>
                      </a:endParaRPr>
                    </a:p>
                    <a:p>
                      <a:pPr marL="0" indent="0">
                        <a:buNone/>
                      </a:pPr>
                      <a:r>
                        <a:rPr lang="en-GB" sz="1000" b="0" dirty="0" smtClean="0">
                          <a:solidFill>
                            <a:schemeClr val="tx1"/>
                          </a:solidFill>
                          <a:latin typeface="Arial" pitchFamily="34" charset="0"/>
                          <a:cs typeface="Arial" pitchFamily="34" charset="0"/>
                        </a:rPr>
                        <a:t>• Multifactor productivity </a:t>
                      </a:r>
                    </a:p>
                    <a:p>
                      <a:pPr marL="0" indent="0">
                        <a:buNone/>
                      </a:pPr>
                      <a:r>
                        <a:rPr lang="en-GB" sz="1000" b="0" dirty="0" smtClean="0">
                          <a:solidFill>
                            <a:schemeClr val="tx1"/>
                          </a:solidFill>
                          <a:latin typeface="Arial" pitchFamily="34" charset="0"/>
                          <a:cs typeface="Arial" pitchFamily="34" charset="0"/>
                        </a:rPr>
                        <a:t>• Export intensity</a:t>
                      </a:r>
                    </a:p>
                    <a:p>
                      <a:pPr marL="0" indent="0">
                        <a:buNone/>
                      </a:pPr>
                      <a:r>
                        <a:rPr lang="en-GB" sz="1000" b="0" dirty="0" smtClean="0">
                          <a:solidFill>
                            <a:schemeClr val="tx1"/>
                          </a:solidFill>
                          <a:latin typeface="Arial" pitchFamily="34" charset="0"/>
                          <a:cs typeface="Arial" pitchFamily="34" charset="0"/>
                        </a:rPr>
                        <a:t>• Import intensity</a:t>
                      </a:r>
                    </a:p>
                    <a:p>
                      <a:pPr marL="0" indent="0">
                        <a:buNone/>
                      </a:pPr>
                      <a:endParaRPr lang="en-GB" sz="1000" b="0" dirty="0" smtClean="0">
                        <a:solidFill>
                          <a:schemeClr val="tx1"/>
                        </a:solidFill>
                        <a:latin typeface="Arial" pitchFamily="34" charset="0"/>
                        <a:cs typeface="Arial"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dirty="0" smtClean="0">
                        <a:solidFill>
                          <a:schemeClr val="tx1"/>
                        </a:solidFill>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itchFamily="34" charset="0"/>
                          <a:cs typeface="Arial" pitchFamily="34" charset="0"/>
                        </a:rPr>
                        <a:t>• Total sales/output</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smtClean="0">
                          <a:solidFill>
                            <a:schemeClr val="tx1"/>
                          </a:solidFill>
                          <a:latin typeface="Arial" pitchFamily="34" charset="0"/>
                          <a:cs typeface="Arial" pitchFamily="34" charset="0"/>
                        </a:rPr>
                        <a:t>• Output prices (producer, export, import, intermediate, final demand excluding exports)</a:t>
                      </a:r>
                    </a:p>
                    <a:p>
                      <a:endParaRPr lang="en-ZA" sz="1000" b="0" dirty="0" smtClean="0">
                        <a:solidFill>
                          <a:schemeClr val="tx1"/>
                        </a:solidFill>
                        <a:latin typeface="Arial" pitchFamily="34" charset="0"/>
                        <a:cs typeface="Arial" pitchFamily="34" charset="0"/>
                      </a:endParaRPr>
                    </a:p>
                    <a:p>
                      <a:endParaRPr lang="en-ZA" sz="1000" b="0" dirty="0" smtClean="0">
                        <a:solidFill>
                          <a:schemeClr val="tx1"/>
                        </a:solidFill>
                        <a:latin typeface="Arial" pitchFamily="34" charset="0"/>
                        <a:cs typeface="Arial" pitchFamily="34" charset="0"/>
                      </a:endParaRPr>
                    </a:p>
                    <a:p>
                      <a:pPr marL="0" indent="0">
                        <a:buNone/>
                      </a:pPr>
                      <a:r>
                        <a:rPr lang="en-GB" sz="1000" b="0" dirty="0" smtClean="0">
                          <a:solidFill>
                            <a:schemeClr val="tx1"/>
                          </a:solidFill>
                          <a:latin typeface="Arial" pitchFamily="34" charset="0"/>
                          <a:cs typeface="Arial" pitchFamily="34" charset="0"/>
                        </a:rPr>
                        <a:t>• Subsidies received</a:t>
                      </a:r>
                    </a:p>
                    <a:p>
                      <a:pPr marL="0" indent="0">
                        <a:buNone/>
                      </a:pPr>
                      <a:r>
                        <a:rPr lang="en-GB" sz="1000" b="0" dirty="0" smtClean="0">
                          <a:solidFill>
                            <a:schemeClr val="tx1"/>
                          </a:solidFill>
                          <a:latin typeface="Arial" pitchFamily="34" charset="0"/>
                          <a:cs typeface="Arial" pitchFamily="34" charset="0"/>
                        </a:rPr>
                        <a:t>• Input prices (intermediate, GDP, total input)</a:t>
                      </a:r>
                    </a:p>
                    <a:p>
                      <a:pPr marL="0" indent="0">
                        <a:buNone/>
                      </a:pPr>
                      <a:r>
                        <a:rPr lang="en-GB" sz="1000" b="0" dirty="0" smtClean="0">
                          <a:solidFill>
                            <a:schemeClr val="tx1"/>
                          </a:solidFill>
                          <a:latin typeface="Arial" pitchFamily="34" charset="0"/>
                          <a:cs typeface="Arial" pitchFamily="34" charset="0"/>
                        </a:rPr>
                        <a:t>• Capacity utilisation</a:t>
                      </a:r>
                    </a:p>
                    <a:p>
                      <a:pPr marL="0" indent="0">
                        <a:buNone/>
                      </a:pPr>
                      <a:endParaRPr lang="en-ZA" sz="1000" b="0" dirty="0" smtClean="0">
                        <a:solidFill>
                          <a:schemeClr val="tx1"/>
                        </a:solidFill>
                        <a:latin typeface="Arial" pitchFamily="34" charset="0"/>
                        <a:cs typeface="Arial" pitchFamily="34" charset="0"/>
                      </a:endParaRPr>
                    </a:p>
                    <a:p>
                      <a:pPr marL="0" indent="0">
                        <a:buNone/>
                      </a:pPr>
                      <a:endParaRPr lang="en-ZA" sz="1000" b="0" dirty="0" smtClean="0">
                        <a:solidFill>
                          <a:schemeClr val="tx1"/>
                        </a:solidFill>
                        <a:latin typeface="Arial" pitchFamily="34" charset="0"/>
                        <a:cs typeface="Arial" pitchFamily="34" charset="0"/>
                      </a:endParaRPr>
                    </a:p>
                    <a:p>
                      <a:pPr marL="0" indent="0">
                        <a:buNone/>
                      </a:pPr>
                      <a:endParaRPr lang="en-ZA" sz="1000" b="0" dirty="0" smtClean="0">
                        <a:solidFill>
                          <a:schemeClr val="tx1"/>
                        </a:solidFill>
                        <a:latin typeface="Arial" pitchFamily="34" charset="0"/>
                        <a:cs typeface="Arial" pitchFamily="34" charset="0"/>
                      </a:endParaRPr>
                    </a:p>
                    <a:p>
                      <a:pPr marL="0" indent="0">
                        <a:buNone/>
                      </a:pPr>
                      <a:r>
                        <a:rPr lang="en-GB" sz="1000" b="0" dirty="0" smtClean="0">
                          <a:solidFill>
                            <a:schemeClr val="tx1"/>
                          </a:solidFill>
                          <a:latin typeface="Arial" pitchFamily="34" charset="0"/>
                          <a:cs typeface="Arial" pitchFamily="34" charset="0"/>
                        </a:rPr>
                        <a:t>• Output, income, import and employment multipliers</a:t>
                      </a:r>
                      <a:endParaRPr lang="en-GB" sz="1000" b="0" dirty="0">
                        <a:solidFill>
                          <a:schemeClr val="tx1"/>
                        </a:solidFill>
                        <a:latin typeface="Arial" pitchFamily="34" charset="0"/>
                        <a:cs typeface="Arial"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
        <p:nvSpPr>
          <p:cNvPr id="8" name="Slide Number Placeholder 7"/>
          <p:cNvSpPr>
            <a:spLocks noGrp="1"/>
          </p:cNvSpPr>
          <p:nvPr>
            <p:ph type="sldNum" sz="quarter" idx="12"/>
          </p:nvPr>
        </p:nvSpPr>
        <p:spPr/>
        <p:txBody>
          <a:bodyPr/>
          <a:lstStyle/>
          <a:p>
            <a:fld id="{6FEE2776-7624-46CA-956C-E1338A694E79}" type="slidenum">
              <a:rPr lang="en-GB" smtClean="0"/>
              <a:pPr/>
              <a:t>8</a:t>
            </a:fld>
            <a:r>
              <a:rPr lang="en-GB" dirty="0" smtClean="0"/>
              <a:t>/10</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sz="2800" dirty="0" smtClean="0">
                <a:latin typeface="Helvetica LT Std" pitchFamily="34" charset="0"/>
              </a:rPr>
              <a:t>RSA International Trade Indicators</a:t>
            </a:r>
            <a:endParaRPr lang="en-GB" sz="2800" dirty="0">
              <a:latin typeface="Helvetica LT Std" pitchFamily="34" charset="0"/>
            </a:endParaRPr>
          </a:p>
        </p:txBody>
      </p:sp>
      <p:sp>
        <p:nvSpPr>
          <p:cNvPr id="4" name="Content Placeholder 3"/>
          <p:cNvSpPr>
            <a:spLocks noGrp="1"/>
          </p:cNvSpPr>
          <p:nvPr>
            <p:ph idx="1"/>
          </p:nvPr>
        </p:nvSpPr>
        <p:spPr>
          <a:xfrm>
            <a:off x="457200" y="1268760"/>
            <a:ext cx="8229600" cy="4968000"/>
          </a:xfrm>
        </p:spPr>
        <p:txBody>
          <a:bodyPr>
            <a:normAutofit/>
          </a:bodyPr>
          <a:lstStyle/>
          <a:p>
            <a:pPr marL="0" indent="0">
              <a:buNone/>
            </a:pPr>
            <a:r>
              <a:rPr lang="en-GB" sz="1400" dirty="0" smtClean="0">
                <a:latin typeface="Arial" pitchFamily="34" charset="0"/>
                <a:cs typeface="Arial" pitchFamily="34" charset="0"/>
              </a:rPr>
              <a:t>The South African international trade time-series database provides a detailed up-to-date historical overview of South Africa’s external goods trade. Quantec has developed the EasyData trade database as a monthly frequency database of South African trade by destination and origin of trade as collected by the SARS Customs and Excise Division as well as from several other sources, such as the UN Comtrade and the Department of Minerals and Energy. Following is some of the features of the database.</a:t>
            </a:r>
          </a:p>
          <a:p>
            <a:pPr marL="355600" indent="-177800"/>
            <a:r>
              <a:rPr lang="en-GB" sz="1400" dirty="0">
                <a:latin typeface="Arial" pitchFamily="34" charset="0"/>
                <a:cs typeface="Arial" pitchFamily="34" charset="0"/>
              </a:rPr>
              <a:t>I</a:t>
            </a:r>
            <a:r>
              <a:rPr lang="en-GB" sz="1400" dirty="0" smtClean="0">
                <a:latin typeface="Arial" pitchFamily="34" charset="0"/>
                <a:cs typeface="Arial" pitchFamily="34" charset="0"/>
              </a:rPr>
              <a:t>mport and export data for the HS 8, 6, 4 and 2-digit and 22-chapter commodity classification at annual, quarterly and monthly frequencies (250,000 primary time series).</a:t>
            </a:r>
          </a:p>
          <a:p>
            <a:pPr marL="355600" indent="-177800"/>
            <a:r>
              <a:rPr lang="en-GB" sz="1400" dirty="0" smtClean="0">
                <a:latin typeface="Arial" pitchFamily="34" charset="0"/>
                <a:cs typeface="Arial" pitchFamily="34" charset="0"/>
              </a:rPr>
              <a:t>Import and export data by Standard Industrial Classification (SIC Rev 3) 3, 2 and 1-digit industries at annual, quarterly and monthly frequencies.</a:t>
            </a:r>
          </a:p>
          <a:p>
            <a:pPr marL="355600" indent="-177800"/>
            <a:r>
              <a:rPr lang="en-GB" sz="1400" dirty="0">
                <a:latin typeface="Arial" pitchFamily="34" charset="0"/>
                <a:cs typeface="Arial" pitchFamily="34" charset="0"/>
              </a:rPr>
              <a:t>O</a:t>
            </a:r>
            <a:r>
              <a:rPr lang="en-GB" sz="1400" dirty="0" smtClean="0">
                <a:latin typeface="Arial" pitchFamily="34" charset="0"/>
                <a:cs typeface="Arial" pitchFamily="34" charset="0"/>
              </a:rPr>
              <a:t>ver 170 countries and 20 regions (EC, NAFTA, SADC, Africa, etc.) of origin for imports or destination for exports.</a:t>
            </a:r>
          </a:p>
          <a:p>
            <a:pPr marL="355600" indent="-177800"/>
            <a:r>
              <a:rPr lang="en-GB" sz="1400" dirty="0" smtClean="0">
                <a:latin typeface="Arial" pitchFamily="34" charset="0"/>
                <a:cs typeface="Arial" pitchFamily="34" charset="0"/>
              </a:rPr>
              <a:t>Both value and volume data are available for exports and imports (volume data only for HS 8-digit). Value data is in Rand and US$.</a:t>
            </a:r>
          </a:p>
          <a:p>
            <a:pPr marL="0" indent="0">
              <a:buNone/>
            </a:pPr>
            <a:endParaRPr lang="en-GB" sz="1900" dirty="0" smtClean="0">
              <a:latin typeface="Helvetica LT Std" pitchFamily="34" charset="0"/>
              <a:cs typeface="Arial" pitchFamily="34" charset="0"/>
            </a:endParaRPr>
          </a:p>
        </p:txBody>
      </p:sp>
      <p:pic>
        <p:nvPicPr>
          <p:cNvPr id="5" name="Picture 4" descr="Quantec-Footer-small.png"/>
          <p:cNvPicPr>
            <a:picLocks noChangeAspect="1"/>
          </p:cNvPicPr>
          <p:nvPr/>
        </p:nvPicPr>
        <p:blipFill>
          <a:blip r:embed="rId2" cstate="email"/>
          <a:stretch>
            <a:fillRect/>
          </a:stretch>
        </p:blipFill>
        <p:spPr>
          <a:xfrm>
            <a:off x="539552" y="6093296"/>
            <a:ext cx="7992000" cy="383616"/>
          </a:xfrm>
          <a:prstGeom prst="rect">
            <a:avLst/>
          </a:prstGeom>
        </p:spPr>
      </p:pic>
      <p:sp>
        <p:nvSpPr>
          <p:cNvPr id="7" name="Slide Number Placeholder 6"/>
          <p:cNvSpPr>
            <a:spLocks noGrp="1"/>
          </p:cNvSpPr>
          <p:nvPr>
            <p:ph type="sldNum" sz="quarter" idx="12"/>
          </p:nvPr>
        </p:nvSpPr>
        <p:spPr/>
        <p:txBody>
          <a:bodyPr/>
          <a:lstStyle/>
          <a:p>
            <a:fld id="{6FEE2776-7624-46CA-956C-E1338A694E79}" type="slidenum">
              <a:rPr lang="en-GB" smtClean="0"/>
              <a:pPr/>
              <a:t>9</a:t>
            </a:fld>
            <a:r>
              <a:rPr lang="en-GB" dirty="0" smtClean="0"/>
              <a:t>/10</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TotalTime>
  <Words>1461</Words>
  <Application>Microsoft Office PowerPoint</Application>
  <PresentationFormat>On-screen Show (4:3)</PresentationFormat>
  <Paragraphs>149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ANNUAL CONGRESS OF THE 3rd PUBLIC SECTOR ECONOMISTS’ FORUM   DATE: 28 November 2011 to 30 November 2011    Input prepared by Quantec   </vt:lpstr>
      <vt:lpstr>Who is Quantec?</vt:lpstr>
      <vt:lpstr>Who is Quantec? (cont.)</vt:lpstr>
      <vt:lpstr>What is EasyData?</vt:lpstr>
      <vt:lpstr>RSA Economic Indicators</vt:lpstr>
      <vt:lpstr>RSA Regional Indicators</vt:lpstr>
      <vt:lpstr>RSA Regional Indicators (cont):</vt:lpstr>
      <vt:lpstr>RSA Standardised Industry</vt:lpstr>
      <vt:lpstr>RSA International Trade Indicators</vt:lpstr>
      <vt:lpstr>Why use Quantec EasyData?</vt:lpstr>
      <vt:lpstr>Contact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Northern Cape Provincial Government</dc:title>
  <dc:creator>Herman Pretorius</dc:creator>
  <cp:lastModifiedBy>Jacobus j. Verster</cp:lastModifiedBy>
  <cp:revision>52</cp:revision>
  <dcterms:created xsi:type="dcterms:W3CDTF">2010-08-24T13:50:59Z</dcterms:created>
  <dcterms:modified xsi:type="dcterms:W3CDTF">2011-12-02T09:58:01Z</dcterms:modified>
</cp:coreProperties>
</file>