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0" r:id="rId9"/>
    <p:sldId id="261" r:id="rId10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427443-228A-4BF2-90D5-B1F205B46E0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F3F82E50-A29C-42FC-8D37-C027E13E0BA0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ZA" dirty="0" smtClean="0"/>
            <a:t>Low investment, low growth, low employment and high inequality</a:t>
          </a:r>
          <a:endParaRPr lang="en-ZA" dirty="0"/>
        </a:p>
      </dgm:t>
    </dgm:pt>
    <dgm:pt modelId="{F4DBAA2E-0766-4C46-8C12-91718B53C4B0}" type="parTrans" cxnId="{D3396B96-92F5-4F71-8C44-A6AB63BF9A1E}">
      <dgm:prSet/>
      <dgm:spPr/>
      <dgm:t>
        <a:bodyPr/>
        <a:lstStyle/>
        <a:p>
          <a:endParaRPr lang="en-ZA"/>
        </a:p>
      </dgm:t>
    </dgm:pt>
    <dgm:pt modelId="{EA219513-69B5-4E52-B70A-24DFEFFC1CFB}" type="sibTrans" cxnId="{D3396B96-92F5-4F71-8C44-A6AB63BF9A1E}">
      <dgm:prSet/>
      <dgm:spPr/>
      <dgm:t>
        <a:bodyPr/>
        <a:lstStyle/>
        <a:p>
          <a:endParaRPr lang="en-ZA"/>
        </a:p>
      </dgm:t>
    </dgm:pt>
    <dgm:pt modelId="{44BDE287-D91A-4E89-B2F5-75A1125677D6}">
      <dgm:prSet phldrT="[Text]" custT="1"/>
      <dgm:spPr/>
      <dgm:t>
        <a:bodyPr/>
        <a:lstStyle/>
        <a:p>
          <a:r>
            <a:rPr lang="en-ZA" sz="1800" dirty="0" smtClean="0"/>
            <a:t>Uncompetitive product markets</a:t>
          </a:r>
          <a:endParaRPr lang="en-ZA" sz="1800" dirty="0"/>
        </a:p>
      </dgm:t>
    </dgm:pt>
    <dgm:pt modelId="{F907008C-7B0E-4175-B55E-6F0E4B755B05}" type="parTrans" cxnId="{40B7728C-942F-4992-AA76-4F4BE38D5ECF}">
      <dgm:prSet/>
      <dgm:spPr/>
      <dgm:t>
        <a:bodyPr/>
        <a:lstStyle/>
        <a:p>
          <a:endParaRPr lang="en-ZA"/>
        </a:p>
      </dgm:t>
    </dgm:pt>
    <dgm:pt modelId="{A9CD41DC-E0AB-4640-9D5C-30768838B30D}" type="sibTrans" cxnId="{40B7728C-942F-4992-AA76-4F4BE38D5ECF}">
      <dgm:prSet/>
      <dgm:spPr/>
      <dgm:t>
        <a:bodyPr/>
        <a:lstStyle/>
        <a:p>
          <a:endParaRPr lang="en-ZA"/>
        </a:p>
      </dgm:t>
    </dgm:pt>
    <dgm:pt modelId="{C8BB76F4-5B5E-43C4-A607-953779E99771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ZA" sz="1800" dirty="0" smtClean="0"/>
            <a:t>Uncompetitive labour markets</a:t>
          </a:r>
          <a:endParaRPr lang="en-ZA" sz="1800" dirty="0"/>
        </a:p>
      </dgm:t>
    </dgm:pt>
    <dgm:pt modelId="{F23CC543-415D-4F32-A9D1-73D30177E5D8}" type="parTrans" cxnId="{E0F68EF9-045A-430A-B407-A1FBC78EAD6C}">
      <dgm:prSet/>
      <dgm:spPr/>
      <dgm:t>
        <a:bodyPr/>
        <a:lstStyle/>
        <a:p>
          <a:endParaRPr lang="en-ZA"/>
        </a:p>
      </dgm:t>
    </dgm:pt>
    <dgm:pt modelId="{70DEC769-47A2-48D4-9C05-AF1B268E00DC}" type="sibTrans" cxnId="{E0F68EF9-045A-430A-B407-A1FBC78EAD6C}">
      <dgm:prSet/>
      <dgm:spPr/>
      <dgm:t>
        <a:bodyPr/>
        <a:lstStyle/>
        <a:p>
          <a:endParaRPr lang="en-ZA"/>
        </a:p>
      </dgm:t>
    </dgm:pt>
    <dgm:pt modelId="{4358E861-C896-42B8-B6A3-6C794E0E5AA0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ZA" sz="1800" dirty="0" smtClean="0"/>
            <a:t>Low savings</a:t>
          </a:r>
          <a:endParaRPr lang="en-ZA" sz="1800" dirty="0"/>
        </a:p>
      </dgm:t>
    </dgm:pt>
    <dgm:pt modelId="{DCAC181A-1DC9-4082-B71F-9ED4F1E1EBAB}" type="parTrans" cxnId="{BEC699D3-0AD9-438C-BCCF-C2C016DD213D}">
      <dgm:prSet/>
      <dgm:spPr/>
      <dgm:t>
        <a:bodyPr/>
        <a:lstStyle/>
        <a:p>
          <a:endParaRPr lang="en-ZA"/>
        </a:p>
      </dgm:t>
    </dgm:pt>
    <dgm:pt modelId="{0B65E404-5CBE-4E78-A90E-8F3B89A18BC3}" type="sibTrans" cxnId="{BEC699D3-0AD9-438C-BCCF-C2C016DD213D}">
      <dgm:prSet/>
      <dgm:spPr/>
      <dgm:t>
        <a:bodyPr/>
        <a:lstStyle/>
        <a:p>
          <a:endParaRPr lang="en-ZA"/>
        </a:p>
      </dgm:t>
    </dgm:pt>
    <dgm:pt modelId="{132B52E5-D7C6-4BF6-B74B-7EA4B3ECF78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ZA" sz="1800" dirty="0" smtClean="0"/>
            <a:t>Poor skills profile</a:t>
          </a:r>
          <a:endParaRPr lang="en-ZA" sz="1800" dirty="0"/>
        </a:p>
      </dgm:t>
    </dgm:pt>
    <dgm:pt modelId="{92C2F6CD-6819-49B1-85EB-7B25F1632CD9}" type="parTrans" cxnId="{5B33BD56-A714-4DC5-A7E8-6FB2657B73A1}">
      <dgm:prSet/>
      <dgm:spPr/>
      <dgm:t>
        <a:bodyPr/>
        <a:lstStyle/>
        <a:p>
          <a:endParaRPr lang="en-ZA"/>
        </a:p>
      </dgm:t>
    </dgm:pt>
    <dgm:pt modelId="{68DBF514-A27A-4B5C-8B26-33E5D30CF0C0}" type="sibTrans" cxnId="{5B33BD56-A714-4DC5-A7E8-6FB2657B73A1}">
      <dgm:prSet/>
      <dgm:spPr/>
      <dgm:t>
        <a:bodyPr/>
        <a:lstStyle/>
        <a:p>
          <a:endParaRPr lang="en-ZA"/>
        </a:p>
      </dgm:t>
    </dgm:pt>
    <dgm:pt modelId="{C676C5FC-D0BB-4FD3-8ABF-739A3F43584D}" type="pres">
      <dgm:prSet presAssocID="{75427443-228A-4BF2-90D5-B1F205B46E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84E23CB2-42E7-4E7B-8B01-7EAD743C3978}" type="pres">
      <dgm:prSet presAssocID="{F3F82E50-A29C-42FC-8D37-C027E13E0BA0}" presName="centerShape" presStyleLbl="node0" presStyleIdx="0" presStyleCnt="1" custScaleX="105037" custScaleY="98184"/>
      <dgm:spPr/>
      <dgm:t>
        <a:bodyPr/>
        <a:lstStyle/>
        <a:p>
          <a:endParaRPr lang="en-ZA"/>
        </a:p>
      </dgm:t>
    </dgm:pt>
    <dgm:pt modelId="{63392E67-EF6F-478D-97FC-CCB3F776B892}" type="pres">
      <dgm:prSet presAssocID="{F907008C-7B0E-4175-B55E-6F0E4B755B05}" presName="Name9" presStyleLbl="parChTrans1D2" presStyleIdx="0" presStyleCnt="4"/>
      <dgm:spPr/>
      <dgm:t>
        <a:bodyPr/>
        <a:lstStyle/>
        <a:p>
          <a:endParaRPr lang="en-ZA"/>
        </a:p>
      </dgm:t>
    </dgm:pt>
    <dgm:pt modelId="{EC222B53-42E7-4113-8B97-3CB3C08B4FDD}" type="pres">
      <dgm:prSet presAssocID="{F907008C-7B0E-4175-B55E-6F0E4B755B05}" presName="connTx" presStyleLbl="parChTrans1D2" presStyleIdx="0" presStyleCnt="4"/>
      <dgm:spPr/>
      <dgm:t>
        <a:bodyPr/>
        <a:lstStyle/>
        <a:p>
          <a:endParaRPr lang="en-ZA"/>
        </a:p>
      </dgm:t>
    </dgm:pt>
    <dgm:pt modelId="{BF67F1AE-59E0-484F-A603-83742132FCB7}" type="pres">
      <dgm:prSet presAssocID="{44BDE287-D91A-4E89-B2F5-75A1125677D6}" presName="node" presStyleLbl="node1" presStyleIdx="0" presStyleCnt="4" custScaleX="152847" custScaleY="133257" custRadScaleRad="111817" custRadScaleInc="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6D12F3C-1321-43AA-B52C-369240CE7A12}" type="pres">
      <dgm:prSet presAssocID="{F23CC543-415D-4F32-A9D1-73D30177E5D8}" presName="Name9" presStyleLbl="parChTrans1D2" presStyleIdx="1" presStyleCnt="4"/>
      <dgm:spPr/>
      <dgm:t>
        <a:bodyPr/>
        <a:lstStyle/>
        <a:p>
          <a:endParaRPr lang="en-ZA"/>
        </a:p>
      </dgm:t>
    </dgm:pt>
    <dgm:pt modelId="{4C50A565-AC4A-4B98-B6F2-7339AF695EE6}" type="pres">
      <dgm:prSet presAssocID="{F23CC543-415D-4F32-A9D1-73D30177E5D8}" presName="connTx" presStyleLbl="parChTrans1D2" presStyleIdx="1" presStyleCnt="4"/>
      <dgm:spPr/>
      <dgm:t>
        <a:bodyPr/>
        <a:lstStyle/>
        <a:p>
          <a:endParaRPr lang="en-ZA"/>
        </a:p>
      </dgm:t>
    </dgm:pt>
    <dgm:pt modelId="{629389D0-7B73-42F2-A21D-47F2AAD6BA0A}" type="pres">
      <dgm:prSet presAssocID="{C8BB76F4-5B5E-43C4-A607-953779E99771}" presName="node" presStyleLbl="node1" presStyleIdx="1" presStyleCnt="4" custScaleX="155523" custScaleY="140816" custRadScaleRad="142901" custRadScaleInc="252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33B4BE8-B7B4-4458-BE8C-B3533639A90B}" type="pres">
      <dgm:prSet presAssocID="{DCAC181A-1DC9-4082-B71F-9ED4F1E1EBAB}" presName="Name9" presStyleLbl="parChTrans1D2" presStyleIdx="2" presStyleCnt="4"/>
      <dgm:spPr/>
      <dgm:t>
        <a:bodyPr/>
        <a:lstStyle/>
        <a:p>
          <a:endParaRPr lang="en-ZA"/>
        </a:p>
      </dgm:t>
    </dgm:pt>
    <dgm:pt modelId="{05AB0691-6149-4578-BDD7-CB82D6E49A39}" type="pres">
      <dgm:prSet presAssocID="{DCAC181A-1DC9-4082-B71F-9ED4F1E1EBAB}" presName="connTx" presStyleLbl="parChTrans1D2" presStyleIdx="2" presStyleCnt="4"/>
      <dgm:spPr/>
      <dgm:t>
        <a:bodyPr/>
        <a:lstStyle/>
        <a:p>
          <a:endParaRPr lang="en-ZA"/>
        </a:p>
      </dgm:t>
    </dgm:pt>
    <dgm:pt modelId="{235E7195-7182-4706-AAE9-74CAF4D314A0}" type="pres">
      <dgm:prSet presAssocID="{4358E861-C896-42B8-B6A3-6C794E0E5AA0}" presName="node" presStyleLbl="node1" presStyleIdx="2" presStyleCnt="4" custScaleX="152847" custScaleY="135019" custRadScaleRad="109142" custRadScaleInc="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2DF617D-A1A3-43CD-98AB-347BAADA1A8F}" type="pres">
      <dgm:prSet presAssocID="{92C2F6CD-6819-49B1-85EB-7B25F1632CD9}" presName="Name9" presStyleLbl="parChTrans1D2" presStyleIdx="3" presStyleCnt="4"/>
      <dgm:spPr/>
      <dgm:t>
        <a:bodyPr/>
        <a:lstStyle/>
        <a:p>
          <a:endParaRPr lang="en-ZA"/>
        </a:p>
      </dgm:t>
    </dgm:pt>
    <dgm:pt modelId="{6B22526D-A30E-449E-9885-1245E66BB30E}" type="pres">
      <dgm:prSet presAssocID="{92C2F6CD-6819-49B1-85EB-7B25F1632CD9}" presName="connTx" presStyleLbl="parChTrans1D2" presStyleIdx="3" presStyleCnt="4"/>
      <dgm:spPr/>
      <dgm:t>
        <a:bodyPr/>
        <a:lstStyle/>
        <a:p>
          <a:endParaRPr lang="en-ZA"/>
        </a:p>
      </dgm:t>
    </dgm:pt>
    <dgm:pt modelId="{1A770D3C-B1DD-45E7-A643-A21FA29A6FA3}" type="pres">
      <dgm:prSet presAssocID="{132B52E5-D7C6-4BF6-B74B-7EA4B3ECF788}" presName="node" presStyleLbl="node1" presStyleIdx="3" presStyleCnt="4" custScaleX="148357" custScaleY="138500" custRadScaleRad="149745" custRadScaleInc="58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5B33BD56-A714-4DC5-A7E8-6FB2657B73A1}" srcId="{F3F82E50-A29C-42FC-8D37-C027E13E0BA0}" destId="{132B52E5-D7C6-4BF6-B74B-7EA4B3ECF788}" srcOrd="3" destOrd="0" parTransId="{92C2F6CD-6819-49B1-85EB-7B25F1632CD9}" sibTransId="{68DBF514-A27A-4B5C-8B26-33E5D30CF0C0}"/>
    <dgm:cxn modelId="{40B7728C-942F-4992-AA76-4F4BE38D5ECF}" srcId="{F3F82E50-A29C-42FC-8D37-C027E13E0BA0}" destId="{44BDE287-D91A-4E89-B2F5-75A1125677D6}" srcOrd="0" destOrd="0" parTransId="{F907008C-7B0E-4175-B55E-6F0E4B755B05}" sibTransId="{A9CD41DC-E0AB-4640-9D5C-30768838B30D}"/>
    <dgm:cxn modelId="{2CA3F494-5CE7-4896-976A-0E23672D400B}" type="presOf" srcId="{F23CC543-415D-4F32-A9D1-73D30177E5D8}" destId="{66D12F3C-1321-43AA-B52C-369240CE7A12}" srcOrd="0" destOrd="0" presId="urn:microsoft.com/office/officeart/2005/8/layout/radial1"/>
    <dgm:cxn modelId="{CA8ADF8A-1637-4BB2-8924-113A0718FAFF}" type="presOf" srcId="{44BDE287-D91A-4E89-B2F5-75A1125677D6}" destId="{BF67F1AE-59E0-484F-A603-83742132FCB7}" srcOrd="0" destOrd="0" presId="urn:microsoft.com/office/officeart/2005/8/layout/radial1"/>
    <dgm:cxn modelId="{AA90D50D-B780-4259-89DB-795296A8996C}" type="presOf" srcId="{F907008C-7B0E-4175-B55E-6F0E4B755B05}" destId="{EC222B53-42E7-4113-8B97-3CB3C08B4FDD}" srcOrd="1" destOrd="0" presId="urn:microsoft.com/office/officeart/2005/8/layout/radial1"/>
    <dgm:cxn modelId="{B7B07692-CC6A-4A6C-B885-7C4BD9A62AAC}" type="presOf" srcId="{F907008C-7B0E-4175-B55E-6F0E4B755B05}" destId="{63392E67-EF6F-478D-97FC-CCB3F776B892}" srcOrd="0" destOrd="0" presId="urn:microsoft.com/office/officeart/2005/8/layout/radial1"/>
    <dgm:cxn modelId="{E0F68EF9-045A-430A-B407-A1FBC78EAD6C}" srcId="{F3F82E50-A29C-42FC-8D37-C027E13E0BA0}" destId="{C8BB76F4-5B5E-43C4-A607-953779E99771}" srcOrd="1" destOrd="0" parTransId="{F23CC543-415D-4F32-A9D1-73D30177E5D8}" sibTransId="{70DEC769-47A2-48D4-9C05-AF1B268E00DC}"/>
    <dgm:cxn modelId="{C4B565A5-1D1E-4FE6-9086-82E5F77E327B}" type="presOf" srcId="{C8BB76F4-5B5E-43C4-A607-953779E99771}" destId="{629389D0-7B73-42F2-A21D-47F2AAD6BA0A}" srcOrd="0" destOrd="0" presId="urn:microsoft.com/office/officeart/2005/8/layout/radial1"/>
    <dgm:cxn modelId="{D3396B96-92F5-4F71-8C44-A6AB63BF9A1E}" srcId="{75427443-228A-4BF2-90D5-B1F205B46E0C}" destId="{F3F82E50-A29C-42FC-8D37-C027E13E0BA0}" srcOrd="0" destOrd="0" parTransId="{F4DBAA2E-0766-4C46-8C12-91718B53C4B0}" sibTransId="{EA219513-69B5-4E52-B70A-24DFEFFC1CFB}"/>
    <dgm:cxn modelId="{433F5992-4AC5-4798-9867-516A382A86D7}" type="presOf" srcId="{F3F82E50-A29C-42FC-8D37-C027E13E0BA0}" destId="{84E23CB2-42E7-4E7B-8B01-7EAD743C3978}" srcOrd="0" destOrd="0" presId="urn:microsoft.com/office/officeart/2005/8/layout/radial1"/>
    <dgm:cxn modelId="{9B5C6674-508A-47DA-B179-7719F66CF19A}" type="presOf" srcId="{DCAC181A-1DC9-4082-B71F-9ED4F1E1EBAB}" destId="{05AB0691-6149-4578-BDD7-CB82D6E49A39}" srcOrd="1" destOrd="0" presId="urn:microsoft.com/office/officeart/2005/8/layout/radial1"/>
    <dgm:cxn modelId="{D7F6B3B2-B739-4707-B411-E832674BD3AE}" type="presOf" srcId="{F23CC543-415D-4F32-A9D1-73D30177E5D8}" destId="{4C50A565-AC4A-4B98-B6F2-7339AF695EE6}" srcOrd="1" destOrd="0" presId="urn:microsoft.com/office/officeart/2005/8/layout/radial1"/>
    <dgm:cxn modelId="{57B9DC2A-E749-4D60-B196-21E8EA77873D}" type="presOf" srcId="{4358E861-C896-42B8-B6A3-6C794E0E5AA0}" destId="{235E7195-7182-4706-AAE9-74CAF4D314A0}" srcOrd="0" destOrd="0" presId="urn:microsoft.com/office/officeart/2005/8/layout/radial1"/>
    <dgm:cxn modelId="{7B7E4D19-2939-41E3-97B5-95BA7BF329AE}" type="presOf" srcId="{132B52E5-D7C6-4BF6-B74B-7EA4B3ECF788}" destId="{1A770D3C-B1DD-45E7-A643-A21FA29A6FA3}" srcOrd="0" destOrd="0" presId="urn:microsoft.com/office/officeart/2005/8/layout/radial1"/>
    <dgm:cxn modelId="{A3CCD9E3-DE14-44CE-92AD-8C774E2BDD34}" type="presOf" srcId="{92C2F6CD-6819-49B1-85EB-7B25F1632CD9}" destId="{E2DF617D-A1A3-43CD-98AB-347BAADA1A8F}" srcOrd="0" destOrd="0" presId="urn:microsoft.com/office/officeart/2005/8/layout/radial1"/>
    <dgm:cxn modelId="{BEC699D3-0AD9-438C-BCCF-C2C016DD213D}" srcId="{F3F82E50-A29C-42FC-8D37-C027E13E0BA0}" destId="{4358E861-C896-42B8-B6A3-6C794E0E5AA0}" srcOrd="2" destOrd="0" parTransId="{DCAC181A-1DC9-4082-B71F-9ED4F1E1EBAB}" sibTransId="{0B65E404-5CBE-4E78-A90E-8F3B89A18BC3}"/>
    <dgm:cxn modelId="{098BD1E7-CD25-45B9-BD59-3CC5DF704AE6}" type="presOf" srcId="{75427443-228A-4BF2-90D5-B1F205B46E0C}" destId="{C676C5FC-D0BB-4FD3-8ABF-739A3F43584D}" srcOrd="0" destOrd="0" presId="urn:microsoft.com/office/officeart/2005/8/layout/radial1"/>
    <dgm:cxn modelId="{D740C837-B9FE-4F87-96D9-A655C807E6C9}" type="presOf" srcId="{92C2F6CD-6819-49B1-85EB-7B25F1632CD9}" destId="{6B22526D-A30E-449E-9885-1245E66BB30E}" srcOrd="1" destOrd="0" presId="urn:microsoft.com/office/officeart/2005/8/layout/radial1"/>
    <dgm:cxn modelId="{7EC9DF2E-B605-4FC4-B789-066619954087}" type="presOf" srcId="{DCAC181A-1DC9-4082-B71F-9ED4F1E1EBAB}" destId="{933B4BE8-B7B4-4458-BE8C-B3533639A90B}" srcOrd="0" destOrd="0" presId="urn:microsoft.com/office/officeart/2005/8/layout/radial1"/>
    <dgm:cxn modelId="{7BCF4BC4-20A8-4F21-8D86-6F7214B104C5}" type="presParOf" srcId="{C676C5FC-D0BB-4FD3-8ABF-739A3F43584D}" destId="{84E23CB2-42E7-4E7B-8B01-7EAD743C3978}" srcOrd="0" destOrd="0" presId="urn:microsoft.com/office/officeart/2005/8/layout/radial1"/>
    <dgm:cxn modelId="{C09FC9C0-2BA1-4292-8F3A-677CB9FF74C2}" type="presParOf" srcId="{C676C5FC-D0BB-4FD3-8ABF-739A3F43584D}" destId="{63392E67-EF6F-478D-97FC-CCB3F776B892}" srcOrd="1" destOrd="0" presId="urn:microsoft.com/office/officeart/2005/8/layout/radial1"/>
    <dgm:cxn modelId="{57D8DCB5-C797-4851-8BB0-9394EC4F2AFB}" type="presParOf" srcId="{63392E67-EF6F-478D-97FC-CCB3F776B892}" destId="{EC222B53-42E7-4113-8B97-3CB3C08B4FDD}" srcOrd="0" destOrd="0" presId="urn:microsoft.com/office/officeart/2005/8/layout/radial1"/>
    <dgm:cxn modelId="{4ECDC949-E68F-4AC7-BE61-BE2FBA7583F9}" type="presParOf" srcId="{C676C5FC-D0BB-4FD3-8ABF-739A3F43584D}" destId="{BF67F1AE-59E0-484F-A603-83742132FCB7}" srcOrd="2" destOrd="0" presId="urn:microsoft.com/office/officeart/2005/8/layout/radial1"/>
    <dgm:cxn modelId="{BD206BDD-1566-44B4-8518-B3C02FDD3B5B}" type="presParOf" srcId="{C676C5FC-D0BB-4FD3-8ABF-739A3F43584D}" destId="{66D12F3C-1321-43AA-B52C-369240CE7A12}" srcOrd="3" destOrd="0" presId="urn:microsoft.com/office/officeart/2005/8/layout/radial1"/>
    <dgm:cxn modelId="{527EEF49-7CD3-4C33-A7B2-BEA5573A1521}" type="presParOf" srcId="{66D12F3C-1321-43AA-B52C-369240CE7A12}" destId="{4C50A565-AC4A-4B98-B6F2-7339AF695EE6}" srcOrd="0" destOrd="0" presId="urn:microsoft.com/office/officeart/2005/8/layout/radial1"/>
    <dgm:cxn modelId="{15B54ECB-C8A1-4119-AA43-7548A98D5595}" type="presParOf" srcId="{C676C5FC-D0BB-4FD3-8ABF-739A3F43584D}" destId="{629389D0-7B73-42F2-A21D-47F2AAD6BA0A}" srcOrd="4" destOrd="0" presId="urn:microsoft.com/office/officeart/2005/8/layout/radial1"/>
    <dgm:cxn modelId="{249A027B-1A9D-4DB8-96E9-15F65734A524}" type="presParOf" srcId="{C676C5FC-D0BB-4FD3-8ABF-739A3F43584D}" destId="{933B4BE8-B7B4-4458-BE8C-B3533639A90B}" srcOrd="5" destOrd="0" presId="urn:microsoft.com/office/officeart/2005/8/layout/radial1"/>
    <dgm:cxn modelId="{2E56C385-69F3-466E-96B0-C90F6B2FD20D}" type="presParOf" srcId="{933B4BE8-B7B4-4458-BE8C-B3533639A90B}" destId="{05AB0691-6149-4578-BDD7-CB82D6E49A39}" srcOrd="0" destOrd="0" presId="urn:microsoft.com/office/officeart/2005/8/layout/radial1"/>
    <dgm:cxn modelId="{4BE28858-8379-45C3-B7A9-3D883EF73BCE}" type="presParOf" srcId="{C676C5FC-D0BB-4FD3-8ABF-739A3F43584D}" destId="{235E7195-7182-4706-AAE9-74CAF4D314A0}" srcOrd="6" destOrd="0" presId="urn:microsoft.com/office/officeart/2005/8/layout/radial1"/>
    <dgm:cxn modelId="{3ECC944E-1CB8-4DB8-9DA5-CDF0D3E134CD}" type="presParOf" srcId="{C676C5FC-D0BB-4FD3-8ABF-739A3F43584D}" destId="{E2DF617D-A1A3-43CD-98AB-347BAADA1A8F}" srcOrd="7" destOrd="0" presId="urn:microsoft.com/office/officeart/2005/8/layout/radial1"/>
    <dgm:cxn modelId="{26968BA6-17E9-470C-91C1-2B9F83F3BDFA}" type="presParOf" srcId="{E2DF617D-A1A3-43CD-98AB-347BAADA1A8F}" destId="{6B22526D-A30E-449E-9885-1245E66BB30E}" srcOrd="0" destOrd="0" presId="urn:microsoft.com/office/officeart/2005/8/layout/radial1"/>
    <dgm:cxn modelId="{99CFAB90-1ECF-4616-A2AA-5C9F84BEDBB7}" type="presParOf" srcId="{C676C5FC-D0BB-4FD3-8ABF-739A3F43584D}" destId="{1A770D3C-B1DD-45E7-A643-A21FA29A6FA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61ADD6-EED0-4175-A1ED-9B8B6B30099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95201CF-CE5E-4365-9976-76682280343F}">
      <dgm:prSet phldrT="[Text]"/>
      <dgm:spPr/>
      <dgm:t>
        <a:bodyPr/>
        <a:lstStyle/>
        <a:p>
          <a:r>
            <a:rPr lang="en-ZA" dirty="0" smtClean="0"/>
            <a:t>Redistribute money</a:t>
          </a:r>
          <a:endParaRPr lang="en-ZA" dirty="0"/>
        </a:p>
      </dgm:t>
    </dgm:pt>
    <dgm:pt modelId="{DABAFE22-0371-4C45-98FA-9B4F552C73C9}" type="parTrans" cxnId="{60189982-065F-45E0-8D4D-D53E7AC2B5B6}">
      <dgm:prSet/>
      <dgm:spPr/>
      <dgm:t>
        <a:bodyPr/>
        <a:lstStyle/>
        <a:p>
          <a:endParaRPr lang="en-ZA"/>
        </a:p>
      </dgm:t>
    </dgm:pt>
    <dgm:pt modelId="{EA02BC04-AFFC-4790-A7E5-23DA35366922}" type="sibTrans" cxnId="{60189982-065F-45E0-8D4D-D53E7AC2B5B6}">
      <dgm:prSet/>
      <dgm:spPr/>
      <dgm:t>
        <a:bodyPr/>
        <a:lstStyle/>
        <a:p>
          <a:endParaRPr lang="en-ZA"/>
        </a:p>
      </dgm:t>
    </dgm:pt>
    <dgm:pt modelId="{2A57A958-8110-48FE-AFE3-B8F6D566D2B1}">
      <dgm:prSet phldrT="[Text]"/>
      <dgm:spPr/>
      <dgm:t>
        <a:bodyPr/>
        <a:lstStyle/>
        <a:p>
          <a:r>
            <a:rPr lang="en-ZA" dirty="0" smtClean="0"/>
            <a:t>Redistribute assets (e.g. Housing)</a:t>
          </a:r>
          <a:endParaRPr lang="en-ZA" dirty="0"/>
        </a:p>
      </dgm:t>
    </dgm:pt>
    <dgm:pt modelId="{0EDAEA54-A3B0-4B53-BA98-3FA9DCD15C4A}" type="parTrans" cxnId="{6682386B-0834-4133-A076-9D510CD7FC23}">
      <dgm:prSet/>
      <dgm:spPr/>
      <dgm:t>
        <a:bodyPr/>
        <a:lstStyle/>
        <a:p>
          <a:endParaRPr lang="en-ZA"/>
        </a:p>
      </dgm:t>
    </dgm:pt>
    <dgm:pt modelId="{10FA3728-FD87-4936-921C-671EE2B5B6F4}" type="sibTrans" cxnId="{6682386B-0834-4133-A076-9D510CD7FC23}">
      <dgm:prSet/>
      <dgm:spPr/>
      <dgm:t>
        <a:bodyPr/>
        <a:lstStyle/>
        <a:p>
          <a:endParaRPr lang="en-ZA"/>
        </a:p>
      </dgm:t>
    </dgm:pt>
    <dgm:pt modelId="{6A65C1B8-AA15-49F2-9E84-F214C7F8DD3F}">
      <dgm:prSet phldrT="[Text]"/>
      <dgm:spPr/>
      <dgm:t>
        <a:bodyPr/>
        <a:lstStyle/>
        <a:p>
          <a:r>
            <a:rPr lang="en-ZA" dirty="0" smtClean="0"/>
            <a:t> Broaden reach of quality education</a:t>
          </a:r>
          <a:endParaRPr lang="en-ZA" dirty="0"/>
        </a:p>
      </dgm:t>
    </dgm:pt>
    <dgm:pt modelId="{DF0E6641-E625-4824-85AA-B29689ADB84C}" type="parTrans" cxnId="{7859F8DC-B0F0-417C-A049-AF6AD8DA7791}">
      <dgm:prSet/>
      <dgm:spPr/>
      <dgm:t>
        <a:bodyPr/>
        <a:lstStyle/>
        <a:p>
          <a:endParaRPr lang="en-ZA"/>
        </a:p>
      </dgm:t>
    </dgm:pt>
    <dgm:pt modelId="{67E0BDD9-0B9B-4F48-9109-A53D5194D918}" type="sibTrans" cxnId="{7859F8DC-B0F0-417C-A049-AF6AD8DA7791}">
      <dgm:prSet/>
      <dgm:spPr/>
      <dgm:t>
        <a:bodyPr/>
        <a:lstStyle/>
        <a:p>
          <a:endParaRPr lang="en-ZA"/>
        </a:p>
      </dgm:t>
    </dgm:pt>
    <dgm:pt modelId="{85AF97BE-8ECD-4D8F-8A66-AF259E6A8888}">
      <dgm:prSet phldrT="[Text]"/>
      <dgm:spPr/>
      <dgm:t>
        <a:bodyPr/>
        <a:lstStyle/>
        <a:p>
          <a:r>
            <a:rPr lang="en-ZA" dirty="0" smtClean="0"/>
            <a:t>Create work for unskilled people</a:t>
          </a:r>
          <a:endParaRPr lang="en-ZA" dirty="0"/>
        </a:p>
      </dgm:t>
    </dgm:pt>
    <dgm:pt modelId="{D9E98908-BD4A-4415-B672-DA35FBA811D8}" type="parTrans" cxnId="{5DFAC9D9-594A-4F8D-BDB6-DA121FDB484F}">
      <dgm:prSet/>
      <dgm:spPr/>
      <dgm:t>
        <a:bodyPr/>
        <a:lstStyle/>
        <a:p>
          <a:endParaRPr lang="en-ZA"/>
        </a:p>
      </dgm:t>
    </dgm:pt>
    <dgm:pt modelId="{F0E94D33-5D06-4BB6-9408-7BE8E022171B}" type="sibTrans" cxnId="{5DFAC9D9-594A-4F8D-BDB6-DA121FDB484F}">
      <dgm:prSet/>
      <dgm:spPr/>
      <dgm:t>
        <a:bodyPr/>
        <a:lstStyle/>
        <a:p>
          <a:endParaRPr lang="en-ZA"/>
        </a:p>
      </dgm:t>
    </dgm:pt>
    <dgm:pt modelId="{B03BE285-EA82-4B6D-8F76-4A85CDD7E7F1}" type="pres">
      <dgm:prSet presAssocID="{EA61ADD6-EED0-4175-A1ED-9B8B6B30099B}" presName="Name0" presStyleCnt="0">
        <dgm:presLayoutVars>
          <dgm:dir/>
          <dgm:animLvl val="lvl"/>
          <dgm:resizeHandles val="exact"/>
        </dgm:presLayoutVars>
      </dgm:prSet>
      <dgm:spPr/>
    </dgm:pt>
    <dgm:pt modelId="{E23D3B51-A686-4D55-BFB7-2E6863B7D752}" type="pres">
      <dgm:prSet presAssocID="{E95201CF-CE5E-4365-9976-76682280343F}" presName="Name8" presStyleCnt="0"/>
      <dgm:spPr/>
    </dgm:pt>
    <dgm:pt modelId="{3B3F5117-4589-434F-ACE5-77A7350F8255}" type="pres">
      <dgm:prSet presAssocID="{E95201CF-CE5E-4365-9976-76682280343F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AC221C3-5094-4BE2-A375-A17222A1AE96}" type="pres">
      <dgm:prSet presAssocID="{E95201CF-CE5E-4365-9976-7668228034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C2FE589-923E-4F05-95C5-E4721473CDE2}" type="pres">
      <dgm:prSet presAssocID="{2A57A958-8110-48FE-AFE3-B8F6D566D2B1}" presName="Name8" presStyleCnt="0"/>
      <dgm:spPr/>
    </dgm:pt>
    <dgm:pt modelId="{59909FAF-F29F-40D6-A94F-8298876A5EBD}" type="pres">
      <dgm:prSet presAssocID="{2A57A958-8110-48FE-AFE3-B8F6D566D2B1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B015424-E78F-4F77-9B37-2CE841773220}" type="pres">
      <dgm:prSet presAssocID="{2A57A958-8110-48FE-AFE3-B8F6D566D2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9A0A7BD-DD47-451E-8C80-44D903686FAE}" type="pres">
      <dgm:prSet presAssocID="{6A65C1B8-AA15-49F2-9E84-F214C7F8DD3F}" presName="Name8" presStyleCnt="0"/>
      <dgm:spPr/>
    </dgm:pt>
    <dgm:pt modelId="{BA15B635-E1F8-46F1-ABDD-01AD17329A82}" type="pres">
      <dgm:prSet presAssocID="{6A65C1B8-AA15-49F2-9E84-F214C7F8DD3F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5097BDD-0BC5-4BE4-8323-690DC6FE875C}" type="pres">
      <dgm:prSet presAssocID="{6A65C1B8-AA15-49F2-9E84-F214C7F8DD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5D128DE-18A8-4E8C-BF21-578B42A5E767}" type="pres">
      <dgm:prSet presAssocID="{85AF97BE-8ECD-4D8F-8A66-AF259E6A8888}" presName="Name8" presStyleCnt="0"/>
      <dgm:spPr/>
    </dgm:pt>
    <dgm:pt modelId="{AED0EC87-E85D-444F-8478-8964B8EF6D62}" type="pres">
      <dgm:prSet presAssocID="{85AF97BE-8ECD-4D8F-8A66-AF259E6A8888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73DBD6C-0EF6-45A4-A177-9FBA4D52E96F}" type="pres">
      <dgm:prSet presAssocID="{85AF97BE-8ECD-4D8F-8A66-AF259E6A888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6682386B-0834-4133-A076-9D510CD7FC23}" srcId="{EA61ADD6-EED0-4175-A1ED-9B8B6B30099B}" destId="{2A57A958-8110-48FE-AFE3-B8F6D566D2B1}" srcOrd="1" destOrd="0" parTransId="{0EDAEA54-A3B0-4B53-BA98-3FA9DCD15C4A}" sibTransId="{10FA3728-FD87-4936-921C-671EE2B5B6F4}"/>
    <dgm:cxn modelId="{DD387873-DD94-4C07-BF11-3504A8CCB557}" type="presOf" srcId="{6A65C1B8-AA15-49F2-9E84-F214C7F8DD3F}" destId="{D5097BDD-0BC5-4BE4-8323-690DC6FE875C}" srcOrd="1" destOrd="0" presId="urn:microsoft.com/office/officeart/2005/8/layout/pyramid1"/>
    <dgm:cxn modelId="{F6A81DA0-BD7C-4C59-A41E-7703EF851901}" type="presOf" srcId="{2A57A958-8110-48FE-AFE3-B8F6D566D2B1}" destId="{59909FAF-F29F-40D6-A94F-8298876A5EBD}" srcOrd="0" destOrd="0" presId="urn:microsoft.com/office/officeart/2005/8/layout/pyramid1"/>
    <dgm:cxn modelId="{84C61C73-FB89-4599-A341-98A493B7F626}" type="presOf" srcId="{E95201CF-CE5E-4365-9976-76682280343F}" destId="{CAC221C3-5094-4BE2-A375-A17222A1AE96}" srcOrd="1" destOrd="0" presId="urn:microsoft.com/office/officeart/2005/8/layout/pyramid1"/>
    <dgm:cxn modelId="{60189982-065F-45E0-8D4D-D53E7AC2B5B6}" srcId="{EA61ADD6-EED0-4175-A1ED-9B8B6B30099B}" destId="{E95201CF-CE5E-4365-9976-76682280343F}" srcOrd="0" destOrd="0" parTransId="{DABAFE22-0371-4C45-98FA-9B4F552C73C9}" sibTransId="{EA02BC04-AFFC-4790-A7E5-23DA35366922}"/>
    <dgm:cxn modelId="{48498301-A53E-4317-9575-A25E52F52F53}" type="presOf" srcId="{6A65C1B8-AA15-49F2-9E84-F214C7F8DD3F}" destId="{BA15B635-E1F8-46F1-ABDD-01AD17329A82}" srcOrd="0" destOrd="0" presId="urn:microsoft.com/office/officeart/2005/8/layout/pyramid1"/>
    <dgm:cxn modelId="{2D319707-7F4A-4D11-986D-F0DC24FCDC82}" type="presOf" srcId="{2A57A958-8110-48FE-AFE3-B8F6D566D2B1}" destId="{EB015424-E78F-4F77-9B37-2CE841773220}" srcOrd="1" destOrd="0" presId="urn:microsoft.com/office/officeart/2005/8/layout/pyramid1"/>
    <dgm:cxn modelId="{FC06B02B-1179-4349-B1D1-2AA3CC957883}" type="presOf" srcId="{EA61ADD6-EED0-4175-A1ED-9B8B6B30099B}" destId="{B03BE285-EA82-4B6D-8F76-4A85CDD7E7F1}" srcOrd="0" destOrd="0" presId="urn:microsoft.com/office/officeart/2005/8/layout/pyramid1"/>
    <dgm:cxn modelId="{270805B6-5884-4618-AE8E-AB9241CE2E83}" type="presOf" srcId="{E95201CF-CE5E-4365-9976-76682280343F}" destId="{3B3F5117-4589-434F-ACE5-77A7350F8255}" srcOrd="0" destOrd="0" presId="urn:microsoft.com/office/officeart/2005/8/layout/pyramid1"/>
    <dgm:cxn modelId="{7E39BC66-F8A5-4D2A-8039-2969F55AA5EE}" type="presOf" srcId="{85AF97BE-8ECD-4D8F-8A66-AF259E6A8888}" destId="{B73DBD6C-0EF6-45A4-A177-9FBA4D52E96F}" srcOrd="1" destOrd="0" presId="urn:microsoft.com/office/officeart/2005/8/layout/pyramid1"/>
    <dgm:cxn modelId="{7859F8DC-B0F0-417C-A049-AF6AD8DA7791}" srcId="{EA61ADD6-EED0-4175-A1ED-9B8B6B30099B}" destId="{6A65C1B8-AA15-49F2-9E84-F214C7F8DD3F}" srcOrd="2" destOrd="0" parTransId="{DF0E6641-E625-4824-85AA-B29689ADB84C}" sibTransId="{67E0BDD9-0B9B-4F48-9109-A53D5194D918}"/>
    <dgm:cxn modelId="{5DFAC9D9-594A-4F8D-BDB6-DA121FDB484F}" srcId="{EA61ADD6-EED0-4175-A1ED-9B8B6B30099B}" destId="{85AF97BE-8ECD-4D8F-8A66-AF259E6A8888}" srcOrd="3" destOrd="0" parTransId="{D9E98908-BD4A-4415-B672-DA35FBA811D8}" sibTransId="{F0E94D33-5D06-4BB6-9408-7BE8E022171B}"/>
    <dgm:cxn modelId="{5EB6F77D-387B-4145-B60C-80613C7EEEA0}" type="presOf" srcId="{85AF97BE-8ECD-4D8F-8A66-AF259E6A8888}" destId="{AED0EC87-E85D-444F-8478-8964B8EF6D62}" srcOrd="0" destOrd="0" presId="urn:microsoft.com/office/officeart/2005/8/layout/pyramid1"/>
    <dgm:cxn modelId="{43AAFAC5-23C1-43C2-8111-3B007CB3746A}" type="presParOf" srcId="{B03BE285-EA82-4B6D-8F76-4A85CDD7E7F1}" destId="{E23D3B51-A686-4D55-BFB7-2E6863B7D752}" srcOrd="0" destOrd="0" presId="urn:microsoft.com/office/officeart/2005/8/layout/pyramid1"/>
    <dgm:cxn modelId="{DDA7CE7A-032E-4B29-8A29-FDE8B4CAABE7}" type="presParOf" srcId="{E23D3B51-A686-4D55-BFB7-2E6863B7D752}" destId="{3B3F5117-4589-434F-ACE5-77A7350F8255}" srcOrd="0" destOrd="0" presId="urn:microsoft.com/office/officeart/2005/8/layout/pyramid1"/>
    <dgm:cxn modelId="{D9A9B9AA-553F-4E6A-8028-18E0C84D5B4A}" type="presParOf" srcId="{E23D3B51-A686-4D55-BFB7-2E6863B7D752}" destId="{CAC221C3-5094-4BE2-A375-A17222A1AE96}" srcOrd="1" destOrd="0" presId="urn:microsoft.com/office/officeart/2005/8/layout/pyramid1"/>
    <dgm:cxn modelId="{41208863-7957-4211-85AA-0753B934EF79}" type="presParOf" srcId="{B03BE285-EA82-4B6D-8F76-4A85CDD7E7F1}" destId="{7C2FE589-923E-4F05-95C5-E4721473CDE2}" srcOrd="1" destOrd="0" presId="urn:microsoft.com/office/officeart/2005/8/layout/pyramid1"/>
    <dgm:cxn modelId="{A629AEB3-640A-40EF-9E54-368B2730A568}" type="presParOf" srcId="{7C2FE589-923E-4F05-95C5-E4721473CDE2}" destId="{59909FAF-F29F-40D6-A94F-8298876A5EBD}" srcOrd="0" destOrd="0" presId="urn:microsoft.com/office/officeart/2005/8/layout/pyramid1"/>
    <dgm:cxn modelId="{7DE62D55-0322-4D26-9462-C2FE7207E360}" type="presParOf" srcId="{7C2FE589-923E-4F05-95C5-E4721473CDE2}" destId="{EB015424-E78F-4F77-9B37-2CE841773220}" srcOrd="1" destOrd="0" presId="urn:microsoft.com/office/officeart/2005/8/layout/pyramid1"/>
    <dgm:cxn modelId="{7D22CDEE-327B-4D34-9581-BEAC504F23EF}" type="presParOf" srcId="{B03BE285-EA82-4B6D-8F76-4A85CDD7E7F1}" destId="{59A0A7BD-DD47-451E-8C80-44D903686FAE}" srcOrd="2" destOrd="0" presId="urn:microsoft.com/office/officeart/2005/8/layout/pyramid1"/>
    <dgm:cxn modelId="{5AC63443-0143-419A-AD8B-520BF92D9057}" type="presParOf" srcId="{59A0A7BD-DD47-451E-8C80-44D903686FAE}" destId="{BA15B635-E1F8-46F1-ABDD-01AD17329A82}" srcOrd="0" destOrd="0" presId="urn:microsoft.com/office/officeart/2005/8/layout/pyramid1"/>
    <dgm:cxn modelId="{5579C8BF-144E-4DA0-B24A-5A1926F9CB1C}" type="presParOf" srcId="{59A0A7BD-DD47-451E-8C80-44D903686FAE}" destId="{D5097BDD-0BC5-4BE4-8323-690DC6FE875C}" srcOrd="1" destOrd="0" presId="urn:microsoft.com/office/officeart/2005/8/layout/pyramid1"/>
    <dgm:cxn modelId="{9C8D5027-8EA6-457B-865E-A230E406B066}" type="presParOf" srcId="{B03BE285-EA82-4B6D-8F76-4A85CDD7E7F1}" destId="{05D128DE-18A8-4E8C-BF21-578B42A5E767}" srcOrd="3" destOrd="0" presId="urn:microsoft.com/office/officeart/2005/8/layout/pyramid1"/>
    <dgm:cxn modelId="{7636F5CC-04E8-45A0-A84F-4C44B3CCE1A6}" type="presParOf" srcId="{05D128DE-18A8-4E8C-BF21-578B42A5E767}" destId="{AED0EC87-E85D-444F-8478-8964B8EF6D62}" srcOrd="0" destOrd="0" presId="urn:microsoft.com/office/officeart/2005/8/layout/pyramid1"/>
    <dgm:cxn modelId="{047FB71B-C678-42E4-839D-90A50246EE9B}" type="presParOf" srcId="{05D128DE-18A8-4E8C-BF21-578B42A5E767}" destId="{B73DBD6C-0EF6-45A4-A177-9FBA4D52E96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23CB2-42E7-4E7B-8B01-7EAD743C3978}">
      <dsp:nvSpPr>
        <dsp:cNvPr id="0" name=""/>
        <dsp:cNvSpPr/>
      </dsp:nvSpPr>
      <dsp:spPr>
        <a:xfrm>
          <a:off x="3358851" y="1785953"/>
          <a:ext cx="1420603" cy="1327918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dirty="0" smtClean="0"/>
            <a:t>Low investment, low growth, low employment and high inequality</a:t>
          </a:r>
          <a:endParaRPr lang="en-ZA" sz="1100" kern="1200" dirty="0"/>
        </a:p>
      </dsp:txBody>
      <dsp:txXfrm>
        <a:off x="3566893" y="1980422"/>
        <a:ext cx="1004519" cy="938980"/>
      </dsp:txXfrm>
    </dsp:sp>
    <dsp:sp modelId="{63392E67-EF6F-478D-97FC-CCB3F776B892}">
      <dsp:nvSpPr>
        <dsp:cNvPr id="0" name=""/>
        <dsp:cNvSpPr/>
      </dsp:nvSpPr>
      <dsp:spPr>
        <a:xfrm rot="16200000">
          <a:off x="3971158" y="1673091"/>
          <a:ext cx="195988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195988" y="14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/>
        </a:p>
      </dsp:txBody>
      <dsp:txXfrm>
        <a:off x="4064253" y="1683059"/>
        <a:ext cx="9799" cy="9799"/>
      </dsp:txXfrm>
    </dsp:sp>
    <dsp:sp modelId="{BF67F1AE-59E0-484F-A603-83742132FCB7}">
      <dsp:nvSpPr>
        <dsp:cNvPr id="0" name=""/>
        <dsp:cNvSpPr/>
      </dsp:nvSpPr>
      <dsp:spPr>
        <a:xfrm>
          <a:off x="3035541" y="-212308"/>
          <a:ext cx="2067223" cy="1802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kern="1200" dirty="0" smtClean="0"/>
            <a:t>Uncompetitive product markets</a:t>
          </a:r>
          <a:endParaRPr lang="en-ZA" sz="1800" kern="1200" dirty="0"/>
        </a:p>
      </dsp:txBody>
      <dsp:txXfrm>
        <a:off x="3338279" y="51629"/>
        <a:ext cx="1461747" cy="1274399"/>
      </dsp:txXfrm>
    </dsp:sp>
    <dsp:sp modelId="{66D12F3C-1321-43AA-B52C-369240CE7A12}">
      <dsp:nvSpPr>
        <dsp:cNvPr id="0" name=""/>
        <dsp:cNvSpPr/>
      </dsp:nvSpPr>
      <dsp:spPr>
        <a:xfrm rot="68121">
          <a:off x="4779221" y="2456594"/>
          <a:ext cx="754663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754663" y="14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/>
        </a:p>
      </dsp:txBody>
      <dsp:txXfrm>
        <a:off x="5137686" y="2452596"/>
        <a:ext cx="37733" cy="37733"/>
      </dsp:txXfrm>
    </dsp:sp>
    <dsp:sp modelId="{629389D0-7B73-42F2-A21D-47F2AAD6BA0A}">
      <dsp:nvSpPr>
        <dsp:cNvPr id="0" name=""/>
        <dsp:cNvSpPr/>
      </dsp:nvSpPr>
      <dsp:spPr>
        <a:xfrm>
          <a:off x="5533558" y="1547524"/>
          <a:ext cx="2103416" cy="1904506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kern="1200" dirty="0" smtClean="0"/>
            <a:t>Uncompetitive labour markets</a:t>
          </a:r>
          <a:endParaRPr lang="en-ZA" sz="1800" kern="1200" dirty="0"/>
        </a:p>
      </dsp:txBody>
      <dsp:txXfrm>
        <a:off x="5841596" y="1826432"/>
        <a:ext cx="1487340" cy="1346690"/>
      </dsp:txXfrm>
    </dsp:sp>
    <dsp:sp modelId="{933B4BE8-B7B4-4458-BE8C-B3533639A90B}">
      <dsp:nvSpPr>
        <dsp:cNvPr id="0" name=""/>
        <dsp:cNvSpPr/>
      </dsp:nvSpPr>
      <dsp:spPr>
        <a:xfrm rot="5400000">
          <a:off x="3977116" y="3191040"/>
          <a:ext cx="184073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184073" y="14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/>
        </a:p>
      </dsp:txBody>
      <dsp:txXfrm>
        <a:off x="4064551" y="3201306"/>
        <a:ext cx="9203" cy="9203"/>
      </dsp:txXfrm>
    </dsp:sp>
    <dsp:sp modelId="{235E7195-7182-4706-AAE9-74CAF4D314A0}">
      <dsp:nvSpPr>
        <dsp:cNvPr id="0" name=""/>
        <dsp:cNvSpPr/>
      </dsp:nvSpPr>
      <dsp:spPr>
        <a:xfrm>
          <a:off x="3035541" y="3297945"/>
          <a:ext cx="2067223" cy="182610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kern="1200" dirty="0" smtClean="0"/>
            <a:t>Low savings</a:t>
          </a:r>
          <a:endParaRPr lang="en-ZA" sz="1800" kern="1200" dirty="0"/>
        </a:p>
      </dsp:txBody>
      <dsp:txXfrm>
        <a:off x="3338279" y="3565372"/>
        <a:ext cx="1461747" cy="1291249"/>
      </dsp:txXfrm>
    </dsp:sp>
    <dsp:sp modelId="{E2DF617D-A1A3-43CD-98AB-347BAADA1A8F}">
      <dsp:nvSpPr>
        <dsp:cNvPr id="0" name=""/>
        <dsp:cNvSpPr/>
      </dsp:nvSpPr>
      <dsp:spPr>
        <a:xfrm rot="10815714">
          <a:off x="2435276" y="2429686"/>
          <a:ext cx="923588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923588" y="14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500" kern="1200"/>
        </a:p>
      </dsp:txBody>
      <dsp:txXfrm rot="10800000">
        <a:off x="2873981" y="2421465"/>
        <a:ext cx="46179" cy="46179"/>
      </dsp:txXfrm>
    </dsp:sp>
    <dsp:sp modelId="{1A770D3C-B1DD-45E7-A643-A21FA29A6FA3}">
      <dsp:nvSpPr>
        <dsp:cNvPr id="0" name=""/>
        <dsp:cNvSpPr/>
      </dsp:nvSpPr>
      <dsp:spPr>
        <a:xfrm>
          <a:off x="428796" y="1501266"/>
          <a:ext cx="2006497" cy="1873183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kern="1200" dirty="0" smtClean="0"/>
            <a:t>Poor skills profile</a:t>
          </a:r>
          <a:endParaRPr lang="en-ZA" sz="1800" kern="1200" dirty="0"/>
        </a:p>
      </dsp:txBody>
      <dsp:txXfrm>
        <a:off x="722641" y="1775587"/>
        <a:ext cx="1418807" cy="13245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F5117-4589-434F-ACE5-77A7350F8255}">
      <dsp:nvSpPr>
        <dsp:cNvPr id="0" name=""/>
        <dsp:cNvSpPr/>
      </dsp:nvSpPr>
      <dsp:spPr>
        <a:xfrm>
          <a:off x="2507462" y="0"/>
          <a:ext cx="1671642" cy="1131490"/>
        </a:xfrm>
        <a:prstGeom prst="trapezoid">
          <a:avLst>
            <a:gd name="adj" fmla="val 738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Redistribute money</a:t>
          </a:r>
          <a:endParaRPr lang="en-ZA" sz="2500" kern="1200" dirty="0"/>
        </a:p>
      </dsp:txBody>
      <dsp:txXfrm>
        <a:off x="2507462" y="0"/>
        <a:ext cx="1671642" cy="1131490"/>
      </dsp:txXfrm>
    </dsp:sp>
    <dsp:sp modelId="{59909FAF-F29F-40D6-A94F-8298876A5EBD}">
      <dsp:nvSpPr>
        <dsp:cNvPr id="0" name=""/>
        <dsp:cNvSpPr/>
      </dsp:nvSpPr>
      <dsp:spPr>
        <a:xfrm>
          <a:off x="1671641" y="1131490"/>
          <a:ext cx="3343284" cy="1131490"/>
        </a:xfrm>
        <a:prstGeom prst="trapezoid">
          <a:avLst>
            <a:gd name="adj" fmla="val 738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Redistribute assets (e.g. Housing)</a:t>
          </a:r>
          <a:endParaRPr lang="en-ZA" sz="2500" kern="1200" dirty="0"/>
        </a:p>
      </dsp:txBody>
      <dsp:txXfrm>
        <a:off x="2256716" y="1131490"/>
        <a:ext cx="2173134" cy="1131490"/>
      </dsp:txXfrm>
    </dsp:sp>
    <dsp:sp modelId="{BA15B635-E1F8-46F1-ABDD-01AD17329A82}">
      <dsp:nvSpPr>
        <dsp:cNvPr id="0" name=""/>
        <dsp:cNvSpPr/>
      </dsp:nvSpPr>
      <dsp:spPr>
        <a:xfrm>
          <a:off x="835820" y="2262981"/>
          <a:ext cx="5014926" cy="1131490"/>
        </a:xfrm>
        <a:prstGeom prst="trapezoid">
          <a:avLst>
            <a:gd name="adj" fmla="val 738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 Broaden reach of quality education</a:t>
          </a:r>
          <a:endParaRPr lang="en-ZA" sz="2500" kern="1200" dirty="0"/>
        </a:p>
      </dsp:txBody>
      <dsp:txXfrm>
        <a:off x="1713433" y="2262981"/>
        <a:ext cx="3259701" cy="1131490"/>
      </dsp:txXfrm>
    </dsp:sp>
    <dsp:sp modelId="{AED0EC87-E85D-444F-8478-8964B8EF6D62}">
      <dsp:nvSpPr>
        <dsp:cNvPr id="0" name=""/>
        <dsp:cNvSpPr/>
      </dsp:nvSpPr>
      <dsp:spPr>
        <a:xfrm>
          <a:off x="0" y="3394472"/>
          <a:ext cx="6686568" cy="1131490"/>
        </a:xfrm>
        <a:prstGeom prst="trapezoid">
          <a:avLst>
            <a:gd name="adj" fmla="val 738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kern="1200" dirty="0" smtClean="0"/>
            <a:t>Create work for unskilled people</a:t>
          </a:r>
          <a:endParaRPr lang="en-ZA" sz="2500" kern="1200" dirty="0"/>
        </a:p>
      </dsp:txBody>
      <dsp:txXfrm>
        <a:off x="1170149" y="3394472"/>
        <a:ext cx="4346269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40760-CF9F-4ADB-9A16-678E3D6B3CA1}" type="datetimeFigureOut">
              <a:rPr lang="en-US" smtClean="0"/>
              <a:pPr/>
              <a:t>11/28/2013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617CB-EA44-45A6-A897-397C15233B0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250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B023-14BB-4858-B9BC-47358DE23A29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199C-B68E-44A0-8D0D-4FC6FF3EB3B3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6F13-12A4-40B1-A9AC-31FD0351B97B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F233-FE2E-4120-894E-E77285F2457B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CD0B-CBB7-4679-A344-38540149AB27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17BC-D4EB-4552-BB56-01BB0CA4A76B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7A5C-D554-4345-8690-724BCD907C6E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2952-373F-45EB-A8ED-4201ACCC3941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4E29C-B7DE-4F4B-8B98-CF94DA5B6409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6E745-0E91-41F6-993B-E11953B75983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F202F-22C1-4DC4-ADF4-4427E2E83D68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B06A3-B1CA-4140-A307-AE3500AB5FEE}" type="datetime1">
              <a:rPr lang="en-US" smtClean="0"/>
              <a:pPr/>
              <a:t>11/28/2013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05B1A-B3F5-4037-88C8-CA919DF851D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76672"/>
            <a:ext cx="7772400" cy="1707709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Reflections on Chapter 3 on the National Development Plan</a:t>
            </a:r>
            <a:br>
              <a:rPr lang="en-ZA" dirty="0" smtClean="0"/>
            </a:b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16386" name="Picture 2" descr="https://encrypted-tbn0.google.com/images?q=tbn:ANd9GcRz3hGTL7Z35R6gwTrfxd1udNSixrSnkifup8RKx0hstTO4xZ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428868"/>
            <a:ext cx="6286544" cy="3951333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ZA" dirty="0" smtClean="0"/>
              <a:t>Economic Gordian Knot 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4779"/>
          <a:ext cx="8186766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1" descr="C:\Users\kuben.naidoo\AppData\Local\Microsoft\Windows\Temporary Internet Files\Content.IE5\OWA83YY3\MC90007862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6578" y="142852"/>
            <a:ext cx="2214546" cy="2643206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Economic Gordian Knot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5857916" cy="4972072"/>
          </a:xfrm>
        </p:spPr>
        <p:txBody>
          <a:bodyPr>
            <a:normAutofit fontScale="62500" lnSpcReduction="20000"/>
          </a:bodyPr>
          <a:lstStyle/>
          <a:p>
            <a:r>
              <a:rPr lang="en-ZA" dirty="0" smtClean="0"/>
              <a:t>Product markets are uncompetitive due to history of isolation and siege mentality of the apartheid economy.</a:t>
            </a:r>
          </a:p>
          <a:p>
            <a:pPr lvl="1"/>
            <a:r>
              <a:rPr lang="en-ZA" dirty="0" smtClean="0"/>
              <a:t>This leads to high profit margins but low investment and innovation. It also stifles new firm entry.</a:t>
            </a:r>
          </a:p>
          <a:p>
            <a:r>
              <a:rPr lang="en-ZA" dirty="0" smtClean="0"/>
              <a:t>Uncompetitive labour markets keep new entrants out, with workers and capital sharing in the high profits.</a:t>
            </a:r>
          </a:p>
          <a:p>
            <a:pPr lvl="1"/>
            <a:r>
              <a:rPr lang="en-ZA" dirty="0" smtClean="0"/>
              <a:t>This leads to low employment and skews the economy towards skills intensive, high productivity sectors.</a:t>
            </a:r>
          </a:p>
          <a:p>
            <a:r>
              <a:rPr lang="en-ZA" dirty="0" smtClean="0"/>
              <a:t>Low savings mean that we are reliant on foreign capital inflows, which reinforce the oligopolistic nature of the economy.</a:t>
            </a:r>
          </a:p>
          <a:p>
            <a:pPr lvl="1"/>
            <a:r>
              <a:rPr lang="en-ZA" dirty="0" smtClean="0"/>
              <a:t>Capital chases high returns and also leads to high dividend outflows.</a:t>
            </a:r>
          </a:p>
          <a:p>
            <a:r>
              <a:rPr lang="en-ZA" dirty="0" smtClean="0"/>
              <a:t>Low skills profile and pattern of growth pushes up skills premiums, leading to labour market mismatch and high wage inequality.</a:t>
            </a:r>
            <a:endParaRPr lang="en-ZA" dirty="0"/>
          </a:p>
        </p:txBody>
      </p:sp>
      <p:pic>
        <p:nvPicPr>
          <p:cNvPr id="13314" name="Picture 2" descr="https://encrypted-tbn1.google.com/images?q=tbn:ANd9GcQ39lN1B6AxtfTJ-Qa-5f68K7JFy0RHSUAtN63FBccFriE-mYHA0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428736"/>
            <a:ext cx="2996280" cy="4786346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What to do about it is not obvious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5357850" cy="5214974"/>
          </a:xfrm>
        </p:spPr>
        <p:txBody>
          <a:bodyPr>
            <a:noAutofit/>
          </a:bodyPr>
          <a:lstStyle/>
          <a:p>
            <a:r>
              <a:rPr lang="en-ZA" sz="2200" dirty="0" smtClean="0"/>
              <a:t>If we liberalise labour markets, we may well get even higher profits but no increase in investment or employment</a:t>
            </a:r>
          </a:p>
          <a:p>
            <a:r>
              <a:rPr lang="en-ZA" sz="2200" dirty="0" smtClean="0"/>
              <a:t>Liberalising product markets is hard and if we did, we may get lower profits and even lower savings (investment)</a:t>
            </a:r>
          </a:p>
          <a:p>
            <a:r>
              <a:rPr lang="en-ZA" sz="2200" dirty="0" smtClean="0"/>
              <a:t>Fixing the skills system is difficult and long term</a:t>
            </a:r>
          </a:p>
          <a:p>
            <a:r>
              <a:rPr lang="en-ZA" sz="2200" dirty="0" smtClean="0"/>
              <a:t>Raising savings too quickly will lead to lower consumption and a fall in employment and growth in the short term</a:t>
            </a:r>
          </a:p>
          <a:p>
            <a:r>
              <a:rPr lang="en-ZA" sz="2200" dirty="0" smtClean="0"/>
              <a:t>Growing exports may reduce reliance on foreign capital inflows but it may also just accelerate them, leading to overheating</a:t>
            </a:r>
            <a:endParaRPr lang="en-ZA" sz="2200" dirty="0"/>
          </a:p>
        </p:txBody>
      </p:sp>
      <p:pic>
        <p:nvPicPr>
          <p:cNvPr id="12290" name="Picture 2" descr="http://cdn6.fotosearch.com/bthumb/CSP/CSP677/k67707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571612"/>
            <a:ext cx="3357586" cy="414340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Why so little progress so far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57290" y="1500174"/>
          <a:ext cx="66865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-1035883" y="3679033"/>
            <a:ext cx="4357718" cy="1588"/>
          </a:xfrm>
          <a:prstGeom prst="straightConnector1">
            <a:avLst/>
          </a:prstGeom>
          <a:ln w="1270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7158" y="1714488"/>
            <a:ext cx="553998" cy="28575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ZA" sz="2400" b="1" dirty="0" smtClean="0"/>
              <a:t>Harder to do</a:t>
            </a:r>
            <a:endParaRPr lang="en-ZA" sz="24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465901" y="3749677"/>
            <a:ext cx="4357718" cy="1588"/>
          </a:xfrm>
          <a:prstGeom prst="straightConnector1">
            <a:avLst/>
          </a:prstGeom>
          <a:ln w="1270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58942" y="1785132"/>
            <a:ext cx="553998" cy="28575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ZA" sz="2400" b="1" dirty="0" smtClean="0"/>
              <a:t>Greater impact</a:t>
            </a:r>
            <a:endParaRPr lang="en-ZA" sz="24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Targets and milestones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357850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Reduce </a:t>
            </a:r>
            <a:r>
              <a:rPr lang="en-ZA" dirty="0" err="1" smtClean="0"/>
              <a:t>gini</a:t>
            </a:r>
            <a:r>
              <a:rPr lang="en-ZA" dirty="0" smtClean="0"/>
              <a:t> coefficient to 0.6</a:t>
            </a:r>
          </a:p>
          <a:p>
            <a:r>
              <a:rPr lang="en-ZA" dirty="0" smtClean="0"/>
              <a:t>Raise proportion of national income going to bottom 40% to 10% of GDP</a:t>
            </a:r>
          </a:p>
          <a:p>
            <a:r>
              <a:rPr lang="en-ZA" dirty="0" smtClean="0"/>
              <a:t>Increase employment from 13 million to 24 million</a:t>
            </a:r>
          </a:p>
          <a:p>
            <a:pPr lvl="1"/>
            <a:r>
              <a:rPr lang="en-ZA" dirty="0" smtClean="0"/>
              <a:t>Unemployment from 25% in 2011 to 14% in 2020 to 6% in 2030 (with rising labour force participation)</a:t>
            </a:r>
          </a:p>
          <a:p>
            <a:r>
              <a:rPr lang="en-ZA" dirty="0" smtClean="0"/>
              <a:t>Average GDP growth of about 5.4% a year to 2030</a:t>
            </a:r>
          </a:p>
          <a:p>
            <a:r>
              <a:rPr lang="en-ZA" dirty="0" smtClean="0"/>
              <a:t>Increased gross fixed capital formation to 30% of GDP by 2030</a:t>
            </a:r>
          </a:p>
          <a:p>
            <a:pPr lvl="1"/>
            <a:r>
              <a:rPr lang="en-ZA" dirty="0" smtClean="0"/>
              <a:t>Of this, public infrastructure spending to 10% of GDP</a:t>
            </a:r>
          </a:p>
          <a:p>
            <a:r>
              <a:rPr lang="en-ZA" dirty="0" smtClean="0"/>
              <a:t>Reduce proportion of people in poverty (R419 per person per month in 2009 </a:t>
            </a:r>
            <a:r>
              <a:rPr lang="en-ZA" dirty="0" err="1" smtClean="0"/>
              <a:t>rands</a:t>
            </a:r>
            <a:r>
              <a:rPr lang="en-ZA" dirty="0" smtClean="0"/>
              <a:t>) to zero</a:t>
            </a:r>
          </a:p>
          <a:p>
            <a:r>
              <a:rPr lang="en-ZA" dirty="0" smtClean="0">
                <a:solidFill>
                  <a:srgbClr val="FF0000"/>
                </a:solidFill>
              </a:rPr>
              <a:t>Are these realistic?</a:t>
            </a: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Overall philosophy of the Economy and Employment chapter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en-ZA" dirty="0" smtClean="0"/>
              <a:t>Progress on broad front of activities</a:t>
            </a:r>
          </a:p>
          <a:p>
            <a:pPr lvl="1"/>
            <a:r>
              <a:rPr lang="en-ZA" dirty="0" smtClean="0"/>
              <a:t>State capacity, skills, spatial planning, health etc</a:t>
            </a:r>
          </a:p>
          <a:p>
            <a:pPr lvl="1"/>
            <a:r>
              <a:rPr lang="en-ZA" dirty="0" smtClean="0"/>
              <a:t>Focus on areas of comparative advantage to generate resources to upgrade capabilities for tomorrow’s economy</a:t>
            </a:r>
          </a:p>
          <a:p>
            <a:pPr lvl="2"/>
            <a:r>
              <a:rPr lang="en-ZA" dirty="0" smtClean="0"/>
              <a:t>Capabilities cover skills, economic infrastructure and institutions</a:t>
            </a:r>
          </a:p>
          <a:p>
            <a:pPr lvl="1"/>
            <a:r>
              <a:rPr lang="en-ZA" dirty="0" smtClean="0"/>
              <a:t>Areas of comparative advantage</a:t>
            </a:r>
          </a:p>
          <a:p>
            <a:pPr lvl="2"/>
            <a:r>
              <a:rPr lang="en-ZA" dirty="0" smtClean="0"/>
              <a:t>Mining, financial services, mid-skill manufacturing, agriculture ands agro-processing, higher education, IT enabled services</a:t>
            </a:r>
          </a:p>
          <a:p>
            <a:pPr lvl="1"/>
            <a:r>
              <a:rPr lang="en-ZA" dirty="0" smtClean="0"/>
              <a:t>Raise investment – public and private</a:t>
            </a:r>
          </a:p>
          <a:p>
            <a:pPr lvl="1"/>
            <a:r>
              <a:rPr lang="en-ZA" dirty="0" smtClean="0"/>
              <a:t>Raise net exports</a:t>
            </a:r>
          </a:p>
          <a:p>
            <a:pPr lvl="1"/>
            <a:r>
              <a:rPr lang="en-ZA" dirty="0" smtClean="0"/>
              <a:t>Enhance competition</a:t>
            </a:r>
          </a:p>
          <a:p>
            <a:pPr lvl="1"/>
            <a:r>
              <a:rPr lang="en-ZA" dirty="0" smtClean="0"/>
              <a:t>Reform labour market</a:t>
            </a:r>
          </a:p>
          <a:p>
            <a:r>
              <a:rPr lang="en-ZA" dirty="0" smtClean="0"/>
              <a:t>Theory of change</a:t>
            </a:r>
          </a:p>
          <a:p>
            <a:pPr lvl="1"/>
            <a:r>
              <a:rPr lang="en-ZA" dirty="0" smtClean="0"/>
              <a:t>Productivity growth in the tradable sector will generate jobs in smaller and more domestically oriented sectors (where about 90% of jobs are likely to be created)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Possible solutions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5214974" cy="5357850"/>
          </a:xfrm>
        </p:spPr>
        <p:txBody>
          <a:bodyPr>
            <a:normAutofit fontScale="55000" lnSpcReduction="20000"/>
          </a:bodyPr>
          <a:lstStyle/>
          <a:p>
            <a:r>
              <a:rPr lang="en-ZA" dirty="0" smtClean="0"/>
              <a:t>Any solution has to be a long term solution, applied over time with results seen in decades not years</a:t>
            </a:r>
          </a:p>
          <a:p>
            <a:r>
              <a:rPr lang="en-ZA" dirty="0" smtClean="0"/>
              <a:t>Options include</a:t>
            </a:r>
          </a:p>
          <a:p>
            <a:pPr lvl="1"/>
            <a:r>
              <a:rPr lang="en-ZA" sz="2900" dirty="0" smtClean="0"/>
              <a:t>Raise exports, but also raise government savings to prevent overheating or currency appreciation</a:t>
            </a:r>
          </a:p>
          <a:p>
            <a:pPr lvl="1"/>
            <a:r>
              <a:rPr lang="en-ZA" sz="2900" dirty="0" smtClean="0"/>
              <a:t>Within a floating exchange rate regime, intervene more aggressively to prevent excessive overvaluation</a:t>
            </a:r>
          </a:p>
          <a:p>
            <a:pPr lvl="1"/>
            <a:r>
              <a:rPr lang="en-ZA" sz="2900" dirty="0" smtClean="0"/>
              <a:t>Import many more skilled workers, reducing the premium for skilled workers, reducing inequality and enabling the skills intensive sectors to grow faster</a:t>
            </a:r>
          </a:p>
          <a:p>
            <a:pPr lvl="1"/>
            <a:r>
              <a:rPr lang="en-ZA" sz="2900" dirty="0" smtClean="0"/>
              <a:t>Regulate monopoly upstream industries, though doing this sensibly is difficult and risky</a:t>
            </a:r>
          </a:p>
          <a:p>
            <a:pPr lvl="1"/>
            <a:r>
              <a:rPr lang="en-ZA" sz="2900" dirty="0" smtClean="0"/>
              <a:t>Deregulate telecoms, ICT and parts of the energy sectors</a:t>
            </a:r>
          </a:p>
          <a:p>
            <a:pPr lvl="1"/>
            <a:r>
              <a:rPr lang="en-ZA" sz="2900" dirty="0" smtClean="0"/>
              <a:t>Run a budget surplus, but give large guarantees to the SOEs for capital investment</a:t>
            </a:r>
          </a:p>
          <a:p>
            <a:pPr lvl="1"/>
            <a:r>
              <a:rPr lang="en-ZA" sz="2900" dirty="0" smtClean="0"/>
              <a:t>Subsidise labour or labour intensive industries and provide greater labour market flexibility in labour intensive industries</a:t>
            </a:r>
          </a:p>
          <a:p>
            <a:pPr lvl="1"/>
            <a:endParaRPr lang="en-ZA" dirty="0" smtClean="0"/>
          </a:p>
          <a:p>
            <a:pPr lvl="1"/>
            <a:endParaRPr lang="en-ZA" dirty="0"/>
          </a:p>
        </p:txBody>
      </p:sp>
      <p:pic>
        <p:nvPicPr>
          <p:cNvPr id="11266" name="Picture 2" descr="C:\Users\kuben.naidoo\AppData\Local\Microsoft\Windows\Temporary Internet Files\Content.IE5\TR72B7TJ\MP90043955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285860"/>
            <a:ext cx="3500462" cy="5243203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ZA" dirty="0" smtClean="0"/>
              <a:t>Policies that will not work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5429256" cy="5000660"/>
          </a:xfrm>
        </p:spPr>
        <p:txBody>
          <a:bodyPr>
            <a:noAutofit/>
          </a:bodyPr>
          <a:lstStyle/>
          <a:p>
            <a:r>
              <a:rPr lang="en-ZA" sz="1600" dirty="0" smtClean="0"/>
              <a:t>Fixing the exchange rate will not work because our uncompetitive product and labour markets will mean that prices will rise to render us uncompetitive, ala Greece</a:t>
            </a:r>
          </a:p>
          <a:p>
            <a:pPr lvl="1"/>
            <a:r>
              <a:rPr lang="en-ZA" sz="1400" dirty="0" smtClean="0"/>
              <a:t>We have too low a savings rate to intervene too heavily in the currency</a:t>
            </a:r>
          </a:p>
          <a:p>
            <a:r>
              <a:rPr lang="en-ZA" sz="1600" dirty="0" smtClean="0"/>
              <a:t>Curbing capital inflows might be necessary under extreme circumstances, but has not worked in Brazil – it has actually led to more pro-cyclicality in the exchange rate</a:t>
            </a:r>
          </a:p>
          <a:p>
            <a:r>
              <a:rPr lang="en-ZA" sz="1600" dirty="0" smtClean="0"/>
              <a:t>Curbing capital outflows – we do curb capital outflows. To do more would quickly result in less capital inflows, leading to a balance of payments crisis</a:t>
            </a:r>
          </a:p>
          <a:p>
            <a:r>
              <a:rPr lang="en-ZA" sz="1600" dirty="0" smtClean="0"/>
              <a:t>General tariff increases or export taxes to encourage beneficiation will raise the cost structure of the economy, appreciating the real exchange rate, ultimately reducing exports</a:t>
            </a:r>
          </a:p>
          <a:p>
            <a:r>
              <a:rPr lang="en-ZA" sz="1600" dirty="0" smtClean="0"/>
              <a:t>Nationalisation will result in both capital outflows, which we cannot afford, and lower investment in the economy in general</a:t>
            </a:r>
          </a:p>
          <a:p>
            <a:r>
              <a:rPr lang="en-ZA" sz="1600" dirty="0" smtClean="0"/>
              <a:t>Wholesale labour market liberalisation is likely to result in social instability that would outweigh any competitiveness or employment gain</a:t>
            </a:r>
          </a:p>
          <a:p>
            <a:endParaRPr lang="en-ZA" sz="1600" dirty="0"/>
          </a:p>
        </p:txBody>
      </p:sp>
      <p:sp>
        <p:nvSpPr>
          <p:cNvPr id="10242" name="AutoShape 2" descr="data:image/jpeg;base64,/9j/4AAQSkZJRgABAQAAAQABAAD/2wCEAAkGBhISERUUExQUEhQQFBIVEBQUFBQUEhQVFRIVFRUUEhQXHCYeFxojGRQUHy8gIycpLC0sFR4xNTAqNSYrLCkBCQoKDgwOGg8PGi0lHyQsLCwpLCwsLCwsMCksLCwpMCktLCwsKSwsLCwsLCwsLCwsLCwsKSwsLCwsKSw0LCwsLP/AABEIAPkAygMBIgACEQEDEQH/xAAcAAEAAgMBAQEAAAAAAAAAAAAABgcDBAUBAgj/xAA5EAACAQIDBQYEBQMEAwAAAAAAAQIDEQQFIQYSMUFRBxMiYXGBMpGhsSNCUoLBFXKSFGKi4TNT0f/EABsBAQACAwEBAAAAAAAAAAAAAAAEBQIDBgEH/8QAMhEAAgIBAgUCAwcEAwAAAAAAAAECAxEEEgUhMUFREyJhgbEjMjNxkaHhQsHR8TRS8P/aAAwDAQACEQMRAD8AngAPnB0oAAAAAAAAAAAABoZlnlGgvxJpPkuZxa239GP5ZNdUb69NbYsxi2YucV1ZKQaGWZ1Srq8Hr0fE3zVKLi8SWGZJp9AADEAAAAAAAAAAAAAAAAAAAAAAAAAAAA8nwfoegArzGZBKrUc6stN58fU62X4Og33Thy0bR0s8ypSW8m1Z30MVPFQlZaRlFcebOkotdkE0YqCSNSeRSo1Iyp9foSijO6TfuaNLGKXDVrkbdKtHg2k+aejInEYJpSR5FKJmBinioLjKK90YpZnSXGpD/JFQoSfRGeUbQPITTV07p8Gj0xAAAAAAAAAAAAAAAAAAAAAAAAAAObn2cLDUnO28+SM4QlOSjHqzxtJZZuYpxUG5NJW1bIB/WKEZSkpqclL6EW2i2txGKvFy3Ifpjovc42DpuPM6nRcNnVF7317FdPXYeIouHI9pKKrR7yLSevDQ3e0/BwqUI4mjJpx0lu6XXIr/ACrN1JRg14lZXLAy5qpSlRnrGUXa/WxPgvTlsaI1lrs9xT9SvOXGpL5s+qTd9W37mXGYPcrTpvTdk7CMbE+KjjKREk3nqTfY3aTdao1Ho/hb5E7TKInmShNPVWLG2U2yjUtTqNJ6KL6+pznFeHZ+2qX5r+5Z6TU/0T+RMQLg5gswAAAAAAAAAAAAAAAAAAAAARrbyuo4fzb0JK2V92gZ5Tk1Tj4nHjYseG1OzURwunMj6mSjWyt8ZWs7+ZloVU1c+q+E3ovQ4lKvKEvujuGUOckgwuJ3ZKXRpln5FmsaijJPVWuVHCtc7Wz2cypStfRmm2GVldTOLOz2g4LcxCqR4TSZyaS31dHZ2jx3f0k+LiRzKcRq4P2PKJ55M9sjyyamcUWloYcBmlrcmuDJHh5RVeCmk02k78LHztzsK8PLvqKbpS1aS+G/8HlmphC1Vy79P8HsapShuXYnmx21irxVOelRLTpIlZ+f8mzidKUX+lpp8y5tmtoo4qn0mviXXTic1xTh/pP1a17X1+BZaTUb1tl1O0ACjJ4AAAAAAAAAAAAAAAAABz8+x/c0JS52svVlPVXvybet2T3tDzRKMaS4vVkChFvyR2PBqNlG9rm/oU2ts3T2+DNRouTUVxeh9bYdn8sPTjWheSa/EVvhfU7Wx+W95iI81DV9CysRh4zi4yV4yVmvI18R4hKi6MY9O5lpdOpwbl8j81U6jibXf31XE623OTU8NXlCDTT1Vnw8iMKoW1disgpLoyJOLi8MkFLN/DZvyNKGJcZ7y6nM32Zaak+BkoJPKPNx3J4/fkn0Lm2cqqvg4b6Urx3ZJ/yUnluBle7LD2DzN06ndSd1Ph0TK3iundtO5dY8yTpLVGe19zj7YbFPDTdWkm6Unqlru/8ARx8rzOpQkpweifL+S769CM4uMldSVmnwKp2u2Wlg5upTW9Rk9V+n1IvDuIK1ejd17fE3anTOL9SBYmz20EMVTTTW+l4o87nWKUyfNXSmqlJ2a4x5Mt3Js0jiKamufxLoys4loHp5b4fdf7EjTaj1Vh9TeABUkwAAAAAAAAAAAAHzUnZNvkmz6MVan3jhS4OvLc5XtZym16RizbTB2TjBd2Yzlti2VHtDjHVryl5u3oadKNz9BR2HwW5u9zH1esvVvqU92iZNDL8VGMNYVFvKPNH0COIJRSOea3NslGxWWd3R33xqfY0NtdsVRTpU3+I1ZtflI+tssROCjH8OKVlbj8zk1MNvycpat6tsqKuGysvd1/yRMnqYwgoVnEr0e8bcnvN8W3qYKmUxtxSOlmWVJ6xe6/I4WNwVSPF3ReckQOpmpYaDdrps26OE3Tg0qjTud/BZjFx8WjCwDfw6R1cCt1qSeqdzkYWe89EdumpKPANZWB0ZamX19+nCXWKufeLwkakHCaUoyTTTOfsxUvhoPyOqfO7lstkl2Z0cHmKyUttZsvPBVd6N3Sm/C+nkyXdmdGtLek3u0ra7ztd+RMswy6nXg4VFvRfIjue5fKioKleMErWXDQua+JK6pU2rL8/+7kVaP7TfF4JW5LqvmEyE5Zjr1EqjZM6MUlpwKvUUxr6ZJzWD7ABEPAAAAAAAAeTkkm3okm2+SSXEA9PmvXdHdkt1VGrxk4puEHp4b8HK3y9TDicdCCjvO2+4qPO7k0l90bWHUGk528XKXF26lvodPOMt7WMdDTY1JY7G7h9qe7qU4V7WrtRp1OHj4qM1wV+TRUnanGpUzCUptOCilSSfLq+mtydZrlscTOD3rQoVFPdX5pR+FX5JMrTPcw/1GMqSveMZOMfSOl/oX2m1MrLfTXPHX+yK7UVQhHcu5p06dkkbMImNvU2KRalfg1sStNSPZlU4riiQZlHwM5OSZHUxVXu4Jvq+S9TXZYoJyl0NsK3LkiM902zZweH8WpYOI7J8SvgnT9yHYzL5YetKnOzlB2duBHo1VVzxCWTOymVfVEhyyklY7Cg5aJavRHJydXsSnI8E51o/7dWb7rFXW5Psa4Q3ySRLNnsE6WHhB8Utfc6IQPnk5OcnJ9zoksLAMdegpqzXEyAxR6R6rs7Fu/nodTCJxSS1XDzRtOn/ANHlOlZ36kyzUb44ZkZAAQzEAAAAAAHMzvM+6UVu7/eOSktXaCg5Tla3islw53Om0cDAUFicWpucFBVVSjF28VKnepWa15yjCPPmWXDtMrrMy6L6kfUWbI8upqZvJ1K2HlGLpQhKEqkZO8oqlC8YtaO7ajpJKx1sTgo4iFJOpKk466KN2nK0mr80yNZ7tJVeOVRQU463TaTdHctDfXCK8aa5ve6aG/jtoJbylVp91uwUoQ3l4lfRRtpZv6Jl/bykY6f3QNmlmUMPg60nNSnhlU71K91Uu4xUr63btr5lZZVHw7z4ydyS7cYyPcRjTW7LH1u8qNfmjSSipNdHJ/Q4kYJKy4LRGzhtKip2L+p/T+ckHWTbkovseN6menI11xMkC1IJk7jvHuri3oWHsvs9DDUlZLflrN8/Qiex+FU8Sr8I6ljnL8b1D3KpdOrLbRVrbvMeKk1CTXFRdvkfnrMa0pVpym7ycnd+5f8Amtfco1JPlCX2Pz3jJ3lJ9W39TLgcfvy/I81z5JEgyjEWSLA2KV5SfkVrlb0J/sHifG4/qRa8Ry9NPHgiaX8VZJyADhi8AAAAAAAAAAAAAAANbMa+5TlJXvZKCi7Sc5NRgovk3JxITj9j6laShRlanSqKHeyle81/5q1lrbfTStyj5krzHEvfW7q6SU0tNa9Vulh0/wC1d7U9kb+EwypwjBcIJJedub83x9y5hc9HRHC90ufy7EJx9ax+Fy+ZGKmxzrLfnOUat0uCS3VZNtLm7NpLhdHd/oeHvBulFulHdg2r6e+jfr1N8w43FKlTnUfCnGUn7K9iBZqbbpc3+Xz7EqMVCOEVbtVi++zGo/y4aKow6XV3K3vKXyNKUjBR5yespylKb6yk239z7lI7mitVVxguyKCyW6TYizJCRrwmdPI8udeqoL9z8uZnZYoRcpdEeQi5NJEp2DwT8dRqyasiZGvgsHGlCMI6KKM5werv9e1zL+qGyKiRntDzDusFPrO0fmUfUnwLY7Xa1sPTXWf8FSt6o6Xg8EtPnyyt1kszx8DuZbOyJRstjtytB+dvqRTAy0Z1Mvr2kn0aLO6KlBxfci1vEky60wYMBV3qcH1ivsZz59JbW0dAgADwAAAAAAAAAA8nKybeiS1fQ9OPtLW8EaV7f6iShJ/pp8asv8U/mbtPV6tkYeWYWT2RcjFlSdSopvnfEST4p1FuYdftoRT9ZndNHJ6Pg37JOs9926cIR9oqKN43a231bm10XJfkjXp4bYLPUEZ2+x+5htxcaslH9q1f8EmK27Qsfv4lU09KMEn/AHS8T+ljbwyr1dRHwuf6fyY6qe2tkcTE5HxFntQ7coz4i9Sd9nWD0qVPSK+V2V+5WLd2QwXd4SndWc1vy/dqvpYp+MW7NPt8vBN0Uc2Z8HZABx5cFedr7/Cpf3Mqqn8RaXbE/wAOj6y+xVlDmzs+E/8AGXz+pT6v8Q62Efh9zqZVS36kYr8zX3OTQ0giWbAYHvMTF8oasl6mxV1Sl4NVUd00i1MJR3IRj+lJGUIHBN5eWXoAB4AAAAAAAAAARXFOVbEzje6g1RptX0dTxVGl5U42b6slVzCsJDe37eLjfzta9uttCVpr1Q5Sxzw0jTbX6iS+Jliumi5LoegEU3GDH42NGnOpN2jTi2/4S827L3KWxGKlVnOpJ+KpJyl6t8PbRexPe0nM92nCinrUbnNafDDh/wAn9CvZHWcGo2VO19ZfRfyVOsszLb4Pd4+5z6mLeFSXhLsgGTBYR1K0Ka17ycYr3dn9Ll4UqailFcIpJei0RVXZ7he9xsZW0oRlN+vwx+rfyLXOV43bm2NfhfX/AEW2ihiLkAAURPK27ZJ+CivORWEOBY/bHUvKjHykyt48kdrwtY0sfn9Sm1X4rOonaKLK7L8BaE6j/NoitUrtLrYvLZvAKjhqcV+lN+rI3F7dtOzyzbo45nnwdMAHJloAAAAAAAAAeTlZN9EVFtftZiZylCP4alJPeUWqkVHhCM+KXFvzbLeIptRsj3r7ykvF+eGni6uN9L+RacNvqqs+0XXuRNVXKcfazh5Jn+Y0aMasksbh+EpRf40PKT4p+pLsn2uw2JsoT3Z86c/DNPpZ8fYheBxlShJuDdCqtHdfhzXDdqx4O/XiuvIyYvEYbFNKrSjh8RrrG6hNW/K7WevLjqXt/DdPqFuhyfw6foV8NVbU9suZZDmkalbOaEL71alG2rvUitH5XKuxGzNXu5SVaP4bek21fzh69DlUsLSb3akpUpK2/a7XqrEGPA/+0/2/k3viC7I+u07PaWIxUJ4ecn3dPu5aOKupuScL8U1L6EeweetaVNeV0tfdEgezeEqSbdeUVpabitf2vU5mM2Sgk3SxEKttVFxcZP05P5l/TXGqtVx6IgTs3ycvJtUqsZK8Xe/QyteFr1sRqFCcHeOnp/KOtgsx3/DJWkuXXzRtPCy+ynA2oVarWtSpuRf+2C1/5S+hOTmbM5b3GFpU2rSUbz/vl4pfV/Q6ZwWst9W+U15/boX9MdkEgAekU2lQ9rlW+JgukCDUF4kTbtYS/wBWv7EQ7Bw1O40HLSw/IpNR+Kzt5Hhe9xVKHWSL0pwskuiX2Kt7Ncs38Q6jWlNfVlqFBxi3dco+F9Sw0kcQz5AAKYlgAAAAAAAAAAAGhmmS0q8bTjraykrby9yE5zspVpJ6d9Tvx/NHR8LK6LFDRM02tt079r5eDTbRCxcykcxxNVLdu5QfC/xK3J9TiyqXfF+RdeebIUcQv/XL9UVdP1j/APLEIzHspxCk3TnTmuKu3CT+at9To6OKU2L3Pa/j/krJ6ScHy5ohqvwfA9ba4G/mGz2IoSUakd2TV0pNarrGSeqNOdOUfii158V8yxjNSWYvKNDilyZpTqWZ19kcNCrjcPGSTXexb5cLy+6OfVoqWqOr2fxX9SoprnJx9VFswvnimbXh/Qyrj70viXmADgi+B5OVlfoemhn1Zww9WS4qD+xlGO5pBvBSm2eZd/i6kuSdo+iOXg4/U+MS7yb6s28BT8UV5o76MVXWorsiib3TyXBsFlPc4ZSfxVXd+nIkxrZbC1KC6Rj9jZOEusdlkpPuy8itqwAAaj0AAAAAAAAAAAAAAAAAAj21WxdLG7spTnTnTTUGrONm72cX59GiIYrs/wATQi1TtWV+Mfi/wf8ABaAJ1GvupSinleGaLNPCfNlE47Byg7Tg6cvNOLJF2ZZTGeKlVknehG8ZLRXl4bS9r8Cz8ThIVFacIzXSUVJfU1suyWjh3LuoKHeNOSV7XV7WT4cSddxX1aZQ24b/AENENK4TTzyN4AFGTgc/PlfD1V1g0dA5m0dTdw830RnX99Y8oPoUBjYOEnfWzOjs3ik60N9Wimrn3nMU3vK1pGLASjHjp0O8zvr+RQv2TL+wlRShFx4WVjKQHZXaVwioye9Dl1ROcLiY1IqUeDOHvolTJxZeRkpLKMoANBkAAAAAAAAAAAAAAAAAAAAAAAAAAADFisNGpFwkrqWjRlATxzBUW2mzkMPO0b2ldq5D61Bo/QWYZTSrq1SKl06oi2N7M6Mvgm4/U6LScUhGCjbnPkgXaXc8xK2yeq09am6l7lm9n+ZOpGUXru8Ga+E7L6UXeVRy9CVZVktLDxtTja/F82atfrKLoYj1PdPVZB+7obwAKInAAAAAAAAAAAAAAAAAAAAAAAAAAAAAAAAAHoPAAAAAAAAAAAAAAf/Z"/>
          <p:cNvSpPr>
            <a:spLocks noChangeAspect="1" noChangeArrowheads="1"/>
          </p:cNvSpPr>
          <p:nvPr/>
        </p:nvSpPr>
        <p:spPr bwMode="auto">
          <a:xfrm>
            <a:off x="63500" y="-1144588"/>
            <a:ext cx="1924050" cy="2371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0244" name="AutoShape 4" descr="data:image/jpeg;base64,/9j/4AAQSkZJRgABAQAAAQABAAD/2wCEAAkGBhISERUUExQUEhQQFBIVEBQUFBQUEhQVFRIVFRUUEhQXHCYeFxojGRQUHy8gIycpLC0sFR4xNTAqNSYrLCkBCQoKDgwOGg8PGi0lHyQsLCwpLCwsLCwsMCksLCwpMCktLCwsKSwsLCwsLCwsLCwsLCwsKSwsLCwsKSw0LCwsLP/AABEIAPkAygMBIgACEQEDEQH/xAAcAAEAAgMBAQEAAAAAAAAAAAAABgcDBAUBAgj/xAA5EAACAQIDBQYEBQMEAwAAAAAAAQIDEQQFIQYSMUFRBxMiYXGBMpGhsSNCUoLBFXKSFGKi4TNT0f/EABsBAQACAwEBAAAAAAAAAAAAAAAEBQIDBgEH/8QAMhEAAgIBAgUCAwcEAwAAAAAAAAECAxEEEgUhMUFREyJhgbEjMjNxkaHhQsHR8TRS8P/aAAwDAQACEQMRAD8AngAPnB0oAAAAAAAAAAAABoZlnlGgvxJpPkuZxa239GP5ZNdUb69NbYsxi2YucV1ZKQaGWZ1Srq8Hr0fE3zVKLi8SWGZJp9AADEAAAAAAAAAAAAAAAAAAAAAAAAAAAA8nwfoegArzGZBKrUc6stN58fU62X4Og33Thy0bR0s8ypSW8m1Z30MVPFQlZaRlFcebOkotdkE0YqCSNSeRSo1Iyp9foSijO6TfuaNLGKXDVrkbdKtHg2k+aejInEYJpSR5FKJmBinioLjKK90YpZnSXGpD/JFQoSfRGeUbQPITTV07p8Gj0xAAAAAAAAAAAAAAAAAAAAAAAAAAObn2cLDUnO28+SM4QlOSjHqzxtJZZuYpxUG5NJW1bIB/WKEZSkpqclL6EW2i2txGKvFy3Ifpjovc42DpuPM6nRcNnVF7317FdPXYeIouHI9pKKrR7yLSevDQ3e0/BwqUI4mjJpx0lu6XXIr/ACrN1JRg14lZXLAy5qpSlRnrGUXa/WxPgvTlsaI1lrs9xT9SvOXGpL5s+qTd9W37mXGYPcrTpvTdk7CMbE+KjjKREk3nqTfY3aTdao1Ho/hb5E7TKInmShNPVWLG2U2yjUtTqNJ6KL6+pznFeHZ+2qX5r+5Z6TU/0T+RMQLg5gswAAAAAAAAAAAAAAAAAAAAARrbyuo4fzb0JK2V92gZ5Tk1Tj4nHjYseG1OzURwunMj6mSjWyt8ZWs7+ZloVU1c+q+E3ovQ4lKvKEvujuGUOckgwuJ3ZKXRpln5FmsaijJPVWuVHCtc7Wz2cypStfRmm2GVldTOLOz2g4LcxCqR4TSZyaS31dHZ2jx3f0k+LiRzKcRq4P2PKJ55M9sjyyamcUWloYcBmlrcmuDJHh5RVeCmk02k78LHztzsK8PLvqKbpS1aS+G/8HlmphC1Vy79P8HsapShuXYnmx21irxVOelRLTpIlZ+f8mzidKUX+lpp8y5tmtoo4qn0mviXXTic1xTh/pP1a17X1+BZaTUb1tl1O0ACjJ4AAAAAAAAAAAAAAAAABz8+x/c0JS52svVlPVXvybet2T3tDzRKMaS4vVkChFvyR2PBqNlG9rm/oU2ts3T2+DNRouTUVxeh9bYdn8sPTjWheSa/EVvhfU7Wx+W95iI81DV9CysRh4zi4yV4yVmvI18R4hKi6MY9O5lpdOpwbl8j81U6jibXf31XE623OTU8NXlCDTT1Vnw8iMKoW1disgpLoyJOLi8MkFLN/DZvyNKGJcZ7y6nM32Zaak+BkoJPKPNx3J4/fkn0Lm2cqqvg4b6Urx3ZJ/yUnluBle7LD2DzN06ndSd1Ph0TK3iundtO5dY8yTpLVGe19zj7YbFPDTdWkm6Unqlru/8ARx8rzOpQkpweifL+S769CM4uMldSVmnwKp2u2Wlg5upTW9Rk9V+n1IvDuIK1ejd17fE3anTOL9SBYmz20EMVTTTW+l4o87nWKUyfNXSmqlJ2a4x5Mt3Js0jiKamufxLoys4loHp5b4fdf7EjTaj1Vh9TeABUkwAAAAAAAAAAAAHzUnZNvkmz6MVan3jhS4OvLc5XtZym16RizbTB2TjBd2Yzlti2VHtDjHVryl5u3oadKNz9BR2HwW5u9zH1esvVvqU92iZNDL8VGMNYVFvKPNH0COIJRSOea3NslGxWWd3R33xqfY0NtdsVRTpU3+I1ZtflI+tssROCjH8OKVlbj8zk1MNvycpat6tsqKuGysvd1/yRMnqYwgoVnEr0e8bcnvN8W3qYKmUxtxSOlmWVJ6xe6/I4WNwVSPF3ReckQOpmpYaDdrps26OE3Tg0qjTud/BZjFx8WjCwDfw6R1cCt1qSeqdzkYWe89EdumpKPANZWB0ZamX19+nCXWKufeLwkakHCaUoyTTTOfsxUvhoPyOqfO7lstkl2Z0cHmKyUttZsvPBVd6N3Sm/C+nkyXdmdGtLek3u0ra7ztd+RMswy6nXg4VFvRfIjue5fKioKleMErWXDQua+JK6pU2rL8/+7kVaP7TfF4JW5LqvmEyE5Zjr1EqjZM6MUlpwKvUUxr6ZJzWD7ABEPAAAAAAAAeTkkm3okm2+SSXEA9PmvXdHdkt1VGrxk4puEHp4b8HK3y9TDicdCCjvO2+4qPO7k0l90bWHUGk528XKXF26lvodPOMt7WMdDTY1JY7G7h9qe7qU4V7WrtRp1OHj4qM1wV+TRUnanGpUzCUptOCilSSfLq+mtydZrlscTOD3rQoVFPdX5pR+FX5JMrTPcw/1GMqSveMZOMfSOl/oX2m1MrLfTXPHX+yK7UVQhHcu5p06dkkbMImNvU2KRalfg1sStNSPZlU4riiQZlHwM5OSZHUxVXu4Jvq+S9TXZYoJyl0NsK3LkiM902zZweH8WpYOI7J8SvgnT9yHYzL5YetKnOzlB2duBHo1VVzxCWTOymVfVEhyyklY7Cg5aJavRHJydXsSnI8E51o/7dWb7rFXW5Psa4Q3ySRLNnsE6WHhB8Utfc6IQPnk5OcnJ9zoksLAMdegpqzXEyAxR6R6rs7Fu/nodTCJxSS1XDzRtOn/ANHlOlZ36kyzUb44ZkZAAQzEAAAAAAHMzvM+6UVu7/eOSktXaCg5Tla3islw53Om0cDAUFicWpucFBVVSjF28VKnepWa15yjCPPmWXDtMrrMy6L6kfUWbI8upqZvJ1K2HlGLpQhKEqkZO8oqlC8YtaO7ajpJKx1sTgo4iFJOpKk466KN2nK0mr80yNZ7tJVeOVRQU463TaTdHctDfXCK8aa5ve6aG/jtoJbylVp91uwUoQ3l4lfRRtpZv6Jl/bykY6f3QNmlmUMPg60nNSnhlU71K91Uu4xUr63btr5lZZVHw7z4ydyS7cYyPcRjTW7LH1u8qNfmjSSipNdHJ/Q4kYJKy4LRGzhtKip2L+p/T+ckHWTbkovseN6menI11xMkC1IJk7jvHuri3oWHsvs9DDUlZLflrN8/Qiex+FU8Sr8I6ljnL8b1D3KpdOrLbRVrbvMeKk1CTXFRdvkfnrMa0pVpym7ycnd+5f8Amtfco1JPlCX2Pz3jJ3lJ9W39TLgcfvy/I81z5JEgyjEWSLA2KV5SfkVrlb0J/sHifG4/qRa8Ry9NPHgiaX8VZJyADhi8AAAAAAAAAAAAAAANbMa+5TlJXvZKCi7Sc5NRgovk3JxITj9j6laShRlanSqKHeyle81/5q1lrbfTStyj5krzHEvfW7q6SU0tNa9Vulh0/wC1d7U9kb+EwypwjBcIJJedub83x9y5hc9HRHC90ufy7EJx9ax+Fy+ZGKmxzrLfnOUat0uCS3VZNtLm7NpLhdHd/oeHvBulFulHdg2r6e+jfr1N8w43FKlTnUfCnGUn7K9iBZqbbpc3+Xz7EqMVCOEVbtVi++zGo/y4aKow6XV3K3vKXyNKUjBR5yespylKb6yk239z7lI7mitVVxguyKCyW6TYizJCRrwmdPI8udeqoL9z8uZnZYoRcpdEeQi5NJEp2DwT8dRqyasiZGvgsHGlCMI6KKM5werv9e1zL+qGyKiRntDzDusFPrO0fmUfUnwLY7Xa1sPTXWf8FSt6o6Xg8EtPnyyt1kszx8DuZbOyJRstjtytB+dvqRTAy0Z1Mvr2kn0aLO6KlBxfci1vEky60wYMBV3qcH1ivsZz59JbW0dAgADwAAAAAAAAAA8nKybeiS1fQ9OPtLW8EaV7f6iShJ/pp8asv8U/mbtPV6tkYeWYWT2RcjFlSdSopvnfEST4p1FuYdftoRT9ZndNHJ6Pg37JOs9926cIR9oqKN43a231bm10XJfkjXp4bYLPUEZ2+x+5htxcaslH9q1f8EmK27Qsfv4lU09KMEn/AHS8T+ljbwyr1dRHwuf6fyY6qe2tkcTE5HxFntQ7coz4i9Sd9nWD0qVPSK+V2V+5WLd2QwXd4SndWc1vy/dqvpYp+MW7NPt8vBN0Uc2Z8HZABx5cFedr7/Cpf3Mqqn8RaXbE/wAOj6y+xVlDmzs+E/8AGXz+pT6v8Q62Efh9zqZVS36kYr8zX3OTQ0giWbAYHvMTF8oasl6mxV1Sl4NVUd00i1MJR3IRj+lJGUIHBN5eWXoAB4AAAAAAAAAARXFOVbEzje6g1RptX0dTxVGl5U42b6slVzCsJDe37eLjfzta9uttCVpr1Q5Sxzw0jTbX6iS+Jliumi5LoegEU3GDH42NGnOpN2jTi2/4S827L3KWxGKlVnOpJ+KpJyl6t8PbRexPe0nM92nCinrUbnNafDDh/wAn9CvZHWcGo2VO19ZfRfyVOsszLb4Pd4+5z6mLeFSXhLsgGTBYR1K0Ka17ycYr3dn9Ll4UqailFcIpJei0RVXZ7he9xsZW0oRlN+vwx+rfyLXOV43bm2NfhfX/AEW2ihiLkAAURPK27ZJ+CivORWEOBY/bHUvKjHykyt48kdrwtY0sfn9Sm1X4rOonaKLK7L8BaE6j/NoitUrtLrYvLZvAKjhqcV+lN+rI3F7dtOzyzbo45nnwdMAHJloAAAAAAAAAeTlZN9EVFtftZiZylCP4alJPeUWqkVHhCM+KXFvzbLeIptRsj3r7ykvF+eGni6uN9L+RacNvqqs+0XXuRNVXKcfazh5Jn+Y0aMasksbh+EpRf40PKT4p+pLsn2uw2JsoT3Z86c/DNPpZ8fYheBxlShJuDdCqtHdfhzXDdqx4O/XiuvIyYvEYbFNKrSjh8RrrG6hNW/K7WevLjqXt/DdPqFuhyfw6foV8NVbU9suZZDmkalbOaEL71alG2rvUitH5XKuxGzNXu5SVaP4bek21fzh69DlUsLSb3akpUpK2/a7XqrEGPA/+0/2/k3viC7I+u07PaWIxUJ4ecn3dPu5aOKupuScL8U1L6EeweetaVNeV0tfdEgezeEqSbdeUVpabitf2vU5mM2Sgk3SxEKttVFxcZP05P5l/TXGqtVx6IgTs3ycvJtUqsZK8Xe/QyteFr1sRqFCcHeOnp/KOtgsx3/DJWkuXXzRtPCy+ynA2oVarWtSpuRf+2C1/5S+hOTmbM5b3GFpU2rSUbz/vl4pfV/Q6ZwWst9W+U15/boX9MdkEgAekU2lQ9rlW+JgukCDUF4kTbtYS/wBWv7EQ7Bw1O40HLSw/IpNR+Kzt5Hhe9xVKHWSL0pwskuiX2Kt7Ncs38Q6jWlNfVlqFBxi3dco+F9Sw0kcQz5AAKYlgAAAAAAAAAAAGhmmS0q8bTjraykrby9yE5zspVpJ6d9Tvx/NHR8LK6LFDRM02tt079r5eDTbRCxcykcxxNVLdu5QfC/xK3J9TiyqXfF+RdeebIUcQv/XL9UVdP1j/APLEIzHspxCk3TnTmuKu3CT+at9To6OKU2L3Pa/j/krJ6ScHy5ohqvwfA9ba4G/mGz2IoSUakd2TV0pNarrGSeqNOdOUfii158V8yxjNSWYvKNDilyZpTqWZ19kcNCrjcPGSTXexb5cLy+6OfVoqWqOr2fxX9SoprnJx9VFswvnimbXh/Qyrj70viXmADgi+B5OVlfoemhn1Zww9WS4qD+xlGO5pBvBSm2eZd/i6kuSdo+iOXg4/U+MS7yb6s28BT8UV5o76MVXWorsiib3TyXBsFlPc4ZSfxVXd+nIkxrZbC1KC6Rj9jZOEusdlkpPuy8itqwAAaj0AAAAAAAAAAAAAAAAAAj21WxdLG7spTnTnTTUGrONm72cX59GiIYrs/wATQi1TtWV+Mfi/wf8ABaAJ1GvupSinleGaLNPCfNlE47Byg7Tg6cvNOLJF2ZZTGeKlVknehG8ZLRXl4bS9r8Cz8ThIVFacIzXSUVJfU1suyWjh3LuoKHeNOSV7XV7WT4cSddxX1aZQ24b/AENENK4TTzyN4AFGTgc/PlfD1V1g0dA5m0dTdw830RnX99Y8oPoUBjYOEnfWzOjs3ik60N9Wimrn3nMU3vK1pGLASjHjp0O8zvr+RQv2TL+wlRShFx4WVjKQHZXaVwioye9Dl1ROcLiY1IqUeDOHvolTJxZeRkpLKMoANBkAAAAAAAAAAAAAAAAAAAAAAAAAAADFisNGpFwkrqWjRlATxzBUW2mzkMPO0b2ldq5D61Bo/QWYZTSrq1SKl06oi2N7M6Mvgm4/U6LScUhGCjbnPkgXaXc8xK2yeq09am6l7lm9n+ZOpGUXru8Ga+E7L6UXeVRy9CVZVktLDxtTja/F82atfrKLoYj1PdPVZB+7obwAKInAAAAAAAAAAAAAAAAAAAAAAAAAAAAAAAAAHoPAAAAAAAAAAAAAAf/Z"/>
          <p:cNvSpPr>
            <a:spLocks noChangeAspect="1" noChangeArrowheads="1"/>
          </p:cNvSpPr>
          <p:nvPr/>
        </p:nvSpPr>
        <p:spPr bwMode="auto">
          <a:xfrm>
            <a:off x="63500" y="-1144588"/>
            <a:ext cx="1924050" cy="2371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pic>
        <p:nvPicPr>
          <p:cNvPr id="10246" name="Picture 6" descr="http://heartstandards.files.wordpress.com/2010/03/shoot-yourself-in-the-foo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285860"/>
            <a:ext cx="3622040" cy="47149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5B1A-B3F5-4037-88C8-CA919DF851D0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826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Reflections on Chapter 3 on the National Development Plan </vt:lpstr>
      <vt:lpstr>Economic Gordian Knot </vt:lpstr>
      <vt:lpstr>Economic Gordian Knot</vt:lpstr>
      <vt:lpstr>What to do about it is not obvious</vt:lpstr>
      <vt:lpstr>Why so little progress so far</vt:lpstr>
      <vt:lpstr>Targets and milestones</vt:lpstr>
      <vt:lpstr>Overall philosophy of the Economy and Employment chapter</vt:lpstr>
      <vt:lpstr>Possible solutions</vt:lpstr>
      <vt:lpstr>Policies that will not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Untangling the Gordian knot</dc:title>
  <dc:creator>kuben.naidoo</dc:creator>
  <cp:lastModifiedBy>Kobe, Kgatedi</cp:lastModifiedBy>
  <cp:revision>7</cp:revision>
  <cp:lastPrinted>2013-11-27T07:19:07Z</cp:lastPrinted>
  <dcterms:created xsi:type="dcterms:W3CDTF">2012-07-04T08:13:53Z</dcterms:created>
  <dcterms:modified xsi:type="dcterms:W3CDTF">2013-11-28T08:27:09Z</dcterms:modified>
</cp:coreProperties>
</file>