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252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787" y="15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97275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173286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400099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330325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4144937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221140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407812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2245084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402477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59020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0F62E-8219-4D81-97FF-B3D16C043548}" type="datetimeFigureOut">
              <a:rPr lang="en-ZA" smtClean="0"/>
              <a:pPr/>
              <a:t>2011/12/02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2222879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0F62E-8219-4D81-97FF-B3D16C043548}" type="datetimeFigureOut">
              <a:rPr lang="en-ZA" smtClean="0"/>
              <a:pPr/>
              <a:t>2011/12/02</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181A3-EEB7-400D-9AEB-2CDD0B302AFC}" type="slidenum">
              <a:rPr lang="en-ZA" smtClean="0"/>
              <a:pPr/>
              <a:t>‹#›</a:t>
            </a:fld>
            <a:endParaRPr lang="en-ZA"/>
          </a:p>
        </p:txBody>
      </p:sp>
    </p:spTree>
    <p:extLst>
      <p:ext uri="{BB962C8B-B14F-4D97-AF65-F5344CB8AC3E}">
        <p14:creationId xmlns="" xmlns:p14="http://schemas.microsoft.com/office/powerpoint/2010/main" val="1434940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airr.org.za/unit-for-risk-analysis"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sairr.org.za/services" TargetMode="External"/><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sairr.org.za/services/publications"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hyperlink" Target="http://www.sairr.org.za/subscriptions-and-sale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sherwin@sairr.org.za"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www.sairr.org.z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a:xfrm>
            <a:off x="611560" y="4221088"/>
            <a:ext cx="5904656" cy="864096"/>
          </a:xfrm>
          <a:prstGeom prst="rect">
            <a:avLst/>
          </a:prstGeom>
          <a:solidFill>
            <a:srgbClr val="C9252C"/>
          </a:solidFill>
          <a:ln>
            <a:noFill/>
          </a:ln>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ZA" sz="5400" dirty="0">
                <a:solidFill>
                  <a:schemeClr val="bg1"/>
                </a:solidFill>
              </a:rPr>
              <a:t>Data, analysis, and scenarios from South Africa’s leading research and policy organization</a:t>
            </a:r>
            <a:endParaRPr lang="en-US" sz="5400" dirty="0">
              <a:solidFill>
                <a:schemeClr val="bg1"/>
              </a:solidFill>
            </a:endParaRPr>
          </a:p>
        </p:txBody>
      </p:sp>
    </p:spTree>
    <p:extLst>
      <p:ext uri="{BB962C8B-B14F-4D97-AF65-F5344CB8AC3E}">
        <p14:creationId xmlns="" xmlns:p14="http://schemas.microsoft.com/office/powerpoint/2010/main" val="1463866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Content Placeholder 2"/>
          <p:cNvSpPr>
            <a:spLocks noGrp="1"/>
          </p:cNvSpPr>
          <p:nvPr/>
        </p:nvSpPr>
        <p:spPr>
          <a:xfrm>
            <a:off x="457200" y="476672"/>
            <a:ext cx="8229600" cy="4392488"/>
          </a:xfrm>
          <a:prstGeom prst="rect">
            <a:avLst/>
          </a:prstGeom>
        </p:spPr>
        <p:txBody>
          <a:bodyPr vert="horz">
            <a:normAutofit fontScale="77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spcAft>
                <a:spcPts val="600"/>
              </a:spcAft>
              <a:buNone/>
            </a:pPr>
            <a:r>
              <a:rPr lang="en-ZA" sz="7000" i="1" baseline="30000" dirty="0" smtClean="0">
                <a:solidFill>
                  <a:schemeClr val="bg1"/>
                </a:solidFill>
                <a:hlinkClick r:id="rId3"/>
              </a:rPr>
              <a:t>About us</a:t>
            </a:r>
            <a:endParaRPr lang="en-ZA" sz="3900" baseline="30000" dirty="0" smtClean="0">
              <a:solidFill>
                <a:schemeClr val="bg1"/>
              </a:solidFill>
            </a:endParaRPr>
          </a:p>
          <a:p>
            <a:pPr marL="109728" indent="0">
              <a:spcAft>
                <a:spcPts val="600"/>
              </a:spcAft>
              <a:buNone/>
            </a:pPr>
            <a:r>
              <a:rPr lang="en-ZA" sz="3900" baseline="30000" dirty="0" smtClean="0">
                <a:solidFill>
                  <a:srgbClr val="C00000"/>
                </a:solidFill>
              </a:rPr>
              <a:t>The </a:t>
            </a:r>
            <a:r>
              <a:rPr lang="en-ZA" sz="3900" baseline="30000" dirty="0">
                <a:solidFill>
                  <a:srgbClr val="C00000"/>
                </a:solidFill>
              </a:rPr>
              <a:t>Unit for Risk Analysis is a specialist research team</a:t>
            </a:r>
            <a:r>
              <a:rPr lang="en-ZA" sz="3900" baseline="30000" dirty="0" smtClean="0">
                <a:solidFill>
                  <a:srgbClr val="C00000"/>
                </a:solidFill>
              </a:rPr>
              <a:t>.</a:t>
            </a:r>
            <a:br>
              <a:rPr lang="en-ZA" sz="3900" baseline="30000" dirty="0" smtClean="0">
                <a:solidFill>
                  <a:srgbClr val="C00000"/>
                </a:solidFill>
              </a:rPr>
            </a:br>
            <a:r>
              <a:rPr lang="en-ZA" sz="3900" baseline="30000" dirty="0" smtClean="0">
                <a:solidFill>
                  <a:srgbClr val="C00000"/>
                </a:solidFill>
              </a:rPr>
              <a:t>It </a:t>
            </a:r>
            <a:r>
              <a:rPr lang="en-ZA" sz="3900" baseline="30000" dirty="0">
                <a:solidFill>
                  <a:srgbClr val="C00000"/>
                </a:solidFill>
              </a:rPr>
              <a:t>is housed within the South African Institute of Race </a:t>
            </a:r>
            <a:r>
              <a:rPr lang="en-ZA" sz="3900" baseline="30000" dirty="0" smtClean="0">
                <a:solidFill>
                  <a:srgbClr val="C00000"/>
                </a:solidFill>
              </a:rPr>
              <a:t>Relations.</a:t>
            </a:r>
          </a:p>
          <a:p>
            <a:pPr marL="109728" indent="0">
              <a:spcAft>
                <a:spcPts val="600"/>
              </a:spcAft>
              <a:buNone/>
            </a:pPr>
            <a:r>
              <a:rPr lang="en-ZA" sz="3900" baseline="30000" dirty="0" smtClean="0">
                <a:solidFill>
                  <a:srgbClr val="C00000"/>
                </a:solidFill>
              </a:rPr>
              <a:t>It </a:t>
            </a:r>
            <a:r>
              <a:rPr lang="en-ZA" sz="3900" baseline="30000" dirty="0">
                <a:solidFill>
                  <a:srgbClr val="C00000"/>
                </a:solidFill>
              </a:rPr>
              <a:t>builds on the Institute’s eight decades of research experience </a:t>
            </a:r>
            <a:r>
              <a:rPr lang="en-ZA" sz="3900" baseline="30000" dirty="0" smtClean="0">
                <a:solidFill>
                  <a:srgbClr val="C00000"/>
                </a:solidFill>
              </a:rPr>
              <a:t>in</a:t>
            </a:r>
            <a:br>
              <a:rPr lang="en-ZA" sz="3900" baseline="30000" dirty="0" smtClean="0">
                <a:solidFill>
                  <a:srgbClr val="C00000"/>
                </a:solidFill>
              </a:rPr>
            </a:br>
            <a:r>
              <a:rPr lang="en-ZA" sz="3900" baseline="30000" dirty="0" smtClean="0">
                <a:solidFill>
                  <a:srgbClr val="C00000"/>
                </a:solidFill>
              </a:rPr>
              <a:t>South </a:t>
            </a:r>
            <a:r>
              <a:rPr lang="en-ZA" sz="3900" baseline="30000" dirty="0">
                <a:solidFill>
                  <a:srgbClr val="C00000"/>
                </a:solidFill>
              </a:rPr>
              <a:t>Africa to bring its subscribers the best data, analysis, and scenarios available on South Africa and data trends on more than 30 of Africa’s leading economies. By way of reports, briefings, and ad-hoc research support, the URA and the Institute today meet the information and intelligence requirements of over 300 businesses and organisations working in South Africa and Africa. </a:t>
            </a:r>
          </a:p>
          <a:p>
            <a:pPr marL="109728" indent="0">
              <a:spcAft>
                <a:spcPts val="600"/>
              </a:spcAft>
              <a:buNone/>
            </a:pPr>
            <a:r>
              <a:rPr lang="en-ZA" sz="3300" baseline="30000" dirty="0">
                <a:solidFill>
                  <a:schemeClr val="bg1"/>
                </a:solidFill>
              </a:rPr>
              <a:t>Fields of expertise include demographics, the economy, employment and incomes, business and labour, education, health and welfare, living conditions, communications, crime and security, and politics. </a:t>
            </a:r>
            <a:r>
              <a:rPr lang="en-ZA" sz="3300" baseline="30000" dirty="0" smtClean="0">
                <a:solidFill>
                  <a:schemeClr val="bg1"/>
                </a:solidFill>
              </a:rPr>
              <a:t/>
            </a:r>
            <a:br>
              <a:rPr lang="en-ZA" sz="3300" baseline="30000" dirty="0" smtClean="0">
                <a:solidFill>
                  <a:schemeClr val="bg1"/>
                </a:solidFill>
              </a:rPr>
            </a:br>
            <a:r>
              <a:rPr lang="en-ZA" sz="3300" baseline="30000" dirty="0" smtClean="0">
                <a:solidFill>
                  <a:schemeClr val="bg1"/>
                </a:solidFill>
              </a:rPr>
              <a:t>The </a:t>
            </a:r>
            <a:r>
              <a:rPr lang="en-ZA" sz="3300" baseline="30000" dirty="0">
                <a:solidFill>
                  <a:schemeClr val="bg1"/>
                </a:solidFill>
              </a:rPr>
              <a:t>URA and the Institute </a:t>
            </a:r>
            <a:r>
              <a:rPr lang="en-ZA" sz="3300" baseline="30000" dirty="0" smtClean="0">
                <a:solidFill>
                  <a:schemeClr val="bg1"/>
                </a:solidFill>
              </a:rPr>
              <a:t>produce in-depth </a:t>
            </a:r>
            <a:r>
              <a:rPr lang="en-ZA" sz="3300" baseline="30000" dirty="0">
                <a:solidFill>
                  <a:schemeClr val="bg1"/>
                </a:solidFill>
              </a:rPr>
              <a:t>reports, data, and scenarios around all these policy areas</a:t>
            </a:r>
            <a:r>
              <a:rPr lang="en-ZA" sz="3300" baseline="30000" dirty="0" smtClean="0">
                <a:solidFill>
                  <a:schemeClr val="bg1"/>
                </a:solidFill>
              </a:rPr>
              <a:t>.</a:t>
            </a:r>
            <a:endParaRPr lang="en-ZA" sz="3300" baseline="30000" dirty="0">
              <a:solidFill>
                <a:schemeClr val="bg1"/>
              </a:solidFill>
            </a:endParaRPr>
          </a:p>
        </p:txBody>
      </p:sp>
    </p:spTree>
    <p:extLst>
      <p:ext uri="{BB962C8B-B14F-4D97-AF65-F5344CB8AC3E}">
        <p14:creationId xmlns="" xmlns:p14="http://schemas.microsoft.com/office/powerpoint/2010/main" val="534050868"/>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email">
            <a:extLst>
              <a:ext uri="{28A0092B-C50C-407E-A947-70E740481C1C}">
                <a14:useLocalDpi xmlns="" xmlns:a14="http://schemas.microsoft.com/office/drawing/2010/main" val="0"/>
              </a:ext>
            </a:extLst>
          </a:blip>
          <a:srcRect/>
          <a:stretch/>
        </p:blipFill>
        <p:spPr>
          <a:xfrm>
            <a:off x="1849395" y="864972"/>
            <a:ext cx="5445210" cy="3852227"/>
          </a:xfrm>
          <a:prstGeom prst="rect">
            <a:avLst/>
          </a:prstGeom>
        </p:spPr>
      </p:pic>
      <p:sp>
        <p:nvSpPr>
          <p:cNvPr id="4" name="Rectangle 3"/>
          <p:cNvSpPr/>
          <p:nvPr/>
        </p:nvSpPr>
        <p:spPr>
          <a:xfrm>
            <a:off x="1547664" y="116632"/>
            <a:ext cx="5820696" cy="584775"/>
          </a:xfrm>
          <a:prstGeom prst="rect">
            <a:avLst/>
          </a:prstGeom>
        </p:spPr>
        <p:txBody>
          <a:bodyPr wrap="none">
            <a:spAutoFit/>
          </a:bodyPr>
          <a:lstStyle/>
          <a:p>
            <a:pPr marL="109728" indent="0">
              <a:spcAft>
                <a:spcPts val="600"/>
              </a:spcAft>
              <a:buNone/>
            </a:pPr>
            <a:r>
              <a:rPr lang="en-ZA" sz="3200" i="1" baseline="30000" dirty="0" smtClean="0">
                <a:solidFill>
                  <a:schemeClr val="bg1"/>
                </a:solidFill>
              </a:rPr>
              <a:t>Subscribers are spread across the following fields:</a:t>
            </a:r>
            <a:endParaRPr lang="en-US" sz="3200" i="1" dirty="0">
              <a:solidFill>
                <a:schemeClr val="bg1"/>
              </a:solidFill>
            </a:endParaRPr>
          </a:p>
        </p:txBody>
      </p:sp>
    </p:spTree>
    <p:extLst>
      <p:ext uri="{BB962C8B-B14F-4D97-AF65-F5344CB8AC3E}">
        <p14:creationId xmlns="" xmlns:p14="http://schemas.microsoft.com/office/powerpoint/2010/main" val="2505790721"/>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Content Placeholder 2"/>
          <p:cNvSpPr>
            <a:spLocks noGrp="1"/>
          </p:cNvSpPr>
          <p:nvPr/>
        </p:nvSpPr>
        <p:spPr>
          <a:xfrm>
            <a:off x="457200" y="620688"/>
            <a:ext cx="8229600" cy="424847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spcAft>
                <a:spcPts val="600"/>
              </a:spcAft>
              <a:buNone/>
            </a:pPr>
            <a:r>
              <a:rPr lang="en-ZA" sz="5900" i="1" baseline="30000" dirty="0" smtClean="0">
                <a:solidFill>
                  <a:schemeClr val="bg1"/>
                </a:solidFill>
                <a:hlinkClick r:id="rId3"/>
              </a:rPr>
              <a:t>Services</a:t>
            </a:r>
            <a:r>
              <a:rPr lang="en-ZA" sz="5900" baseline="30000" dirty="0" smtClean="0">
                <a:solidFill>
                  <a:schemeClr val="bg1"/>
                </a:solidFill>
                <a:hlinkClick r:id="rId3"/>
              </a:rPr>
              <a:t> </a:t>
            </a:r>
            <a:endParaRPr lang="en-ZA" sz="5900" baseline="30000" dirty="0">
              <a:solidFill>
                <a:schemeClr val="bg1"/>
              </a:solidFill>
            </a:endParaRPr>
          </a:p>
          <a:p>
            <a:pPr>
              <a:spcAft>
                <a:spcPts val="600"/>
              </a:spcAft>
              <a:buClr>
                <a:srgbClr val="C00000"/>
              </a:buClr>
              <a:buSzPct val="75000"/>
              <a:buFont typeface="Arial" pitchFamily="34" charset="0"/>
              <a:buChar char="•"/>
            </a:pPr>
            <a:r>
              <a:rPr lang="en-ZA" sz="2300" baseline="30000" dirty="0">
                <a:solidFill>
                  <a:srgbClr val="C00000"/>
                </a:solidFill>
              </a:rPr>
              <a:t>Ad-hoc research support. </a:t>
            </a:r>
            <a:r>
              <a:rPr lang="en-ZA" sz="2300" baseline="30000" dirty="0">
                <a:solidFill>
                  <a:schemeClr val="bg1"/>
                </a:solidFill>
              </a:rPr>
              <a:t>Top-tier subscribers receive direct access to the research expertise of the Institute’s information centre, research team, and URA staff. Ad-hoc queries for data, advice, or policy dossiers are expertly handled . If the information you request is out there we will find it, saving you and your staff an immense amount of time and money. </a:t>
            </a:r>
          </a:p>
          <a:p>
            <a:pPr>
              <a:spcAft>
                <a:spcPts val="600"/>
              </a:spcAft>
              <a:buClr>
                <a:srgbClr val="C9252C"/>
              </a:buClr>
              <a:buSzPct val="75000"/>
              <a:buFont typeface="Arial" pitchFamily="34" charset="0"/>
              <a:buChar char="•"/>
            </a:pPr>
            <a:r>
              <a:rPr lang="en-ZA" sz="2300" baseline="30000" dirty="0">
                <a:solidFill>
                  <a:srgbClr val="C00000"/>
                </a:solidFill>
              </a:rPr>
              <a:t>Scenario briefings. </a:t>
            </a:r>
            <a:r>
              <a:rPr lang="en-ZA" sz="2300" baseline="30000" dirty="0">
                <a:solidFill>
                  <a:schemeClr val="bg1"/>
                </a:solidFill>
              </a:rPr>
              <a:t>The URA applies a widely-accepted scenario methodology to the Institute’s research outputs to produce cutting-edge briefings for its subscribers on how South Africa’s social, political, and economic future is likely to unfold. These briefings are routinely described as “eye-opening”, “brilliant”, or a “must see”. </a:t>
            </a:r>
          </a:p>
          <a:p>
            <a:pPr>
              <a:spcAft>
                <a:spcPts val="600"/>
              </a:spcAft>
              <a:buClr>
                <a:srgbClr val="C9252C"/>
              </a:buClr>
              <a:buSzPct val="75000"/>
              <a:buFont typeface="Arial" pitchFamily="34" charset="0"/>
              <a:buChar char="•"/>
            </a:pPr>
            <a:r>
              <a:rPr lang="en-ZA" sz="2300" baseline="30000" dirty="0">
                <a:solidFill>
                  <a:srgbClr val="C00000"/>
                </a:solidFill>
              </a:rPr>
              <a:t>Strategic briefings.</a:t>
            </a:r>
            <a:r>
              <a:rPr lang="en-ZA" sz="2300" baseline="30000" dirty="0">
                <a:solidFill>
                  <a:schemeClr val="bg1"/>
                </a:solidFill>
              </a:rPr>
              <a:t> The URA can brief your board, staff, </a:t>
            </a:r>
            <a:r>
              <a:rPr lang="en-ZA" sz="2300" baseline="30000" dirty="0" err="1">
                <a:solidFill>
                  <a:schemeClr val="bg1"/>
                </a:solidFill>
              </a:rPr>
              <a:t>exco</a:t>
            </a:r>
            <a:r>
              <a:rPr lang="en-ZA" sz="2300" baseline="30000" dirty="0">
                <a:solidFill>
                  <a:schemeClr val="bg1"/>
                </a:solidFill>
              </a:rPr>
              <a:t>, senior managers, or clients on all major policy areas in South Africa. There is no better or more direct briefing service available on South Africa. </a:t>
            </a:r>
          </a:p>
        </p:txBody>
      </p:sp>
    </p:spTree>
    <p:extLst>
      <p:ext uri="{BB962C8B-B14F-4D97-AF65-F5344CB8AC3E}">
        <p14:creationId xmlns="" xmlns:p14="http://schemas.microsoft.com/office/powerpoint/2010/main" val="103139863"/>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Content Placeholder 2"/>
          <p:cNvSpPr>
            <a:spLocks noGrp="1"/>
          </p:cNvSpPr>
          <p:nvPr/>
        </p:nvSpPr>
        <p:spPr>
          <a:xfrm>
            <a:off x="467544" y="764704"/>
            <a:ext cx="8229600" cy="4248472"/>
          </a:xfrm>
          <a:prstGeom prst="rect">
            <a:avLst/>
          </a:prstGeom>
        </p:spPr>
        <p:txBody>
          <a:bodyPr vert="horz">
            <a:normAutofit fontScale="6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spcAft>
                <a:spcPts val="600"/>
              </a:spcAft>
              <a:buNone/>
            </a:pPr>
            <a:r>
              <a:rPr lang="en-ZA" sz="9400" i="1" baseline="30000" dirty="0">
                <a:solidFill>
                  <a:schemeClr val="bg1"/>
                </a:solidFill>
                <a:hlinkClick r:id="rId3"/>
              </a:rPr>
              <a:t>Reports</a:t>
            </a:r>
            <a:r>
              <a:rPr lang="en-ZA" sz="9400" baseline="30000" dirty="0" smtClean="0">
                <a:solidFill>
                  <a:schemeClr val="bg1"/>
                </a:solidFill>
              </a:rPr>
              <a:t> </a:t>
            </a:r>
          </a:p>
          <a:p>
            <a:pPr>
              <a:buClr>
                <a:srgbClr val="C9252C"/>
              </a:buClr>
              <a:buSzPct val="75000"/>
              <a:buFont typeface="Arial" pitchFamily="34" charset="0"/>
              <a:buChar char="•"/>
            </a:pPr>
            <a:r>
              <a:rPr lang="en-ZA" sz="3600" baseline="30000" dirty="0">
                <a:solidFill>
                  <a:srgbClr val="C00000"/>
                </a:solidFill>
              </a:rPr>
              <a:t>South Africa Survey. </a:t>
            </a:r>
            <a:r>
              <a:rPr lang="en-ZA" sz="3600" i="1" baseline="30000" dirty="0">
                <a:solidFill>
                  <a:schemeClr val="bg1"/>
                </a:solidFill>
              </a:rPr>
              <a:t>Published annually for 65 years the Survey updates trends across all the major policy areas covered by the Institute. The Survey runs to over 700 pages of data in hard copy and is also available online in both PDF and Excel formats. The Financial Mail has described it as “Essential research material, widely respected across the world”. Finance Week has called it a “Masterful Guide to the state of the nation”. </a:t>
            </a:r>
          </a:p>
          <a:p>
            <a:pPr>
              <a:buClr>
                <a:srgbClr val="C9252C"/>
              </a:buClr>
              <a:buSzPct val="75000"/>
              <a:buFont typeface="Arial" pitchFamily="34" charset="0"/>
              <a:buChar char="•"/>
            </a:pPr>
            <a:r>
              <a:rPr lang="en-ZA" sz="3600" baseline="30000" dirty="0">
                <a:solidFill>
                  <a:srgbClr val="C00000"/>
                </a:solidFill>
              </a:rPr>
              <a:t>Africa Survey.</a:t>
            </a:r>
            <a:r>
              <a:rPr lang="en-ZA" sz="3600" i="1" baseline="30000" dirty="0">
                <a:solidFill>
                  <a:srgbClr val="C00000"/>
                </a:solidFill>
              </a:rPr>
              <a:t> </a:t>
            </a:r>
            <a:r>
              <a:rPr lang="en-ZA" sz="3600" i="1" baseline="30000" dirty="0">
                <a:solidFill>
                  <a:schemeClr val="bg1"/>
                </a:solidFill>
              </a:rPr>
              <a:t>An online supplement to the South Africa Survey tracking indicators for more than 30 of Africa’s leading economies. </a:t>
            </a:r>
          </a:p>
          <a:p>
            <a:pPr>
              <a:buClr>
                <a:srgbClr val="C9252C"/>
              </a:buClr>
              <a:buSzPct val="75000"/>
              <a:buFont typeface="Arial" pitchFamily="34" charset="0"/>
              <a:buChar char="•"/>
            </a:pPr>
            <a:r>
              <a:rPr lang="en-ZA" sz="3600" baseline="30000" dirty="0">
                <a:solidFill>
                  <a:srgbClr val="C00000"/>
                </a:solidFill>
              </a:rPr>
              <a:t>Fast Facts</a:t>
            </a:r>
            <a:r>
              <a:rPr lang="en-ZA" sz="3600" b="1" baseline="30000" dirty="0">
                <a:solidFill>
                  <a:srgbClr val="C00000"/>
                </a:solidFill>
              </a:rPr>
              <a:t>. </a:t>
            </a:r>
            <a:r>
              <a:rPr lang="en-ZA" sz="3600" i="1" baseline="30000" dirty="0">
                <a:solidFill>
                  <a:schemeClr val="bg1"/>
                </a:solidFill>
              </a:rPr>
              <a:t>A monthly bulletin updating 170 social and economic indicators for South Africa. Fast Facts also features</a:t>
            </a:r>
            <a:br>
              <a:rPr lang="en-ZA" sz="3600" i="1" baseline="30000" dirty="0">
                <a:solidFill>
                  <a:schemeClr val="bg1"/>
                </a:solidFill>
              </a:rPr>
            </a:br>
            <a:r>
              <a:rPr lang="en-ZA" sz="3600" i="1" baseline="30000" dirty="0">
                <a:solidFill>
                  <a:schemeClr val="bg1"/>
                </a:solidFill>
              </a:rPr>
              <a:t>in-depth policy and legislative analysis. Annual editions include a budget review and a national skills overview. Fast Facts is available exclusively in electronic format. It is highly regarded in the corporate sector and has been described as “essential to understanding the politico-strategic environment”. </a:t>
            </a:r>
          </a:p>
          <a:p>
            <a:pPr>
              <a:buClr>
                <a:srgbClr val="C9252C"/>
              </a:buClr>
              <a:buSzPct val="75000"/>
              <a:buFont typeface="Arial" pitchFamily="34" charset="0"/>
              <a:buChar char="•"/>
            </a:pPr>
            <a:r>
              <a:rPr lang="en-ZA" sz="3600" baseline="30000" dirty="0">
                <a:solidFill>
                  <a:srgbClr val="C00000"/>
                </a:solidFill>
              </a:rPr>
              <a:t>Occasional Reports. </a:t>
            </a:r>
            <a:r>
              <a:rPr lang="en-ZA" sz="3600" i="1" baseline="30000" dirty="0">
                <a:solidFill>
                  <a:schemeClr val="bg1"/>
                </a:solidFill>
              </a:rPr>
              <a:t>These range from political forecasts to in-depth assessments of significant policy areas. </a:t>
            </a:r>
          </a:p>
          <a:p>
            <a:pPr>
              <a:buClr>
                <a:srgbClr val="C9252C"/>
              </a:buClr>
              <a:buSzPct val="75000"/>
              <a:buFont typeface="Arial" pitchFamily="34" charset="0"/>
              <a:buChar char="•"/>
            </a:pPr>
            <a:r>
              <a:rPr lang="en-ZA" sz="3600" baseline="30000" dirty="0">
                <a:solidFill>
                  <a:srgbClr val="C00000"/>
                </a:solidFill>
              </a:rPr>
              <a:t>Research and Policy Brief Papers. </a:t>
            </a:r>
            <a:r>
              <a:rPr lang="en-ZA" sz="3600" i="1" baseline="30000" dirty="0">
                <a:solidFill>
                  <a:schemeClr val="bg1"/>
                </a:solidFill>
              </a:rPr>
              <a:t>These short research papers are published on the Institute’s website and feature policy areas ranging from education to property rights to economic growth.</a:t>
            </a:r>
          </a:p>
        </p:txBody>
      </p:sp>
    </p:spTree>
    <p:extLst>
      <p:ext uri="{BB962C8B-B14F-4D97-AF65-F5344CB8AC3E}">
        <p14:creationId xmlns="" xmlns:p14="http://schemas.microsoft.com/office/powerpoint/2010/main" val="665100900"/>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cstate="email">
            <a:extLst>
              <a:ext uri="{28A0092B-C50C-407E-A947-70E740481C1C}">
                <a14:useLocalDpi xmlns="" xmlns:a14="http://schemas.microsoft.com/office/drawing/2010/main" val="0"/>
              </a:ext>
            </a:extLst>
          </a:blip>
          <a:srcRect/>
          <a:stretch/>
        </p:blipFill>
        <p:spPr bwMode="auto">
          <a:xfrm>
            <a:off x="1835696" y="1052736"/>
            <a:ext cx="5652628" cy="40757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899592" y="188640"/>
            <a:ext cx="3096344" cy="707886"/>
          </a:xfrm>
          <a:prstGeom prst="rect">
            <a:avLst/>
          </a:prstGeom>
        </p:spPr>
        <p:txBody>
          <a:bodyPr wrap="square">
            <a:spAutoFit/>
          </a:bodyPr>
          <a:lstStyle/>
          <a:p>
            <a:r>
              <a:rPr lang="en-ZA" sz="4000" i="1" dirty="0" smtClean="0">
                <a:solidFill>
                  <a:srgbClr val="FFFF00"/>
                </a:solidFill>
                <a:hlinkClick r:id="rId4"/>
              </a:rPr>
              <a:t>Subscriptions</a:t>
            </a:r>
            <a:r>
              <a:rPr lang="en-ZA" sz="2800" dirty="0" smtClean="0">
                <a:solidFill>
                  <a:schemeClr val="bg1"/>
                </a:solidFill>
              </a:rPr>
              <a:t> </a:t>
            </a:r>
            <a:endParaRPr lang="en-ZA" sz="2800" dirty="0">
              <a:solidFill>
                <a:schemeClr val="bg1"/>
              </a:solidFill>
            </a:endParaRPr>
          </a:p>
        </p:txBody>
      </p:sp>
    </p:spTree>
    <p:extLst>
      <p:ext uri="{BB962C8B-B14F-4D97-AF65-F5344CB8AC3E}">
        <p14:creationId xmlns="" xmlns:p14="http://schemas.microsoft.com/office/powerpoint/2010/main" val="73031394"/>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Content Placeholder 2"/>
          <p:cNvSpPr>
            <a:spLocks noGrp="1"/>
          </p:cNvSpPr>
          <p:nvPr/>
        </p:nvSpPr>
        <p:spPr>
          <a:xfrm>
            <a:off x="457200" y="980728"/>
            <a:ext cx="8229600" cy="388843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ZA" sz="3200" i="1" baseline="30000" dirty="0" smtClean="0">
                <a:solidFill>
                  <a:schemeClr val="bg1"/>
                </a:solidFill>
              </a:rPr>
              <a:t>“</a:t>
            </a:r>
            <a:r>
              <a:rPr lang="en-ZA" sz="3200" i="1" baseline="30000" dirty="0" smtClean="0">
                <a:solidFill>
                  <a:srgbClr val="C00000"/>
                </a:solidFill>
              </a:rPr>
              <a:t>The </a:t>
            </a:r>
            <a:r>
              <a:rPr lang="en-ZA" sz="3200" i="1" baseline="30000" dirty="0">
                <a:solidFill>
                  <a:srgbClr val="C00000"/>
                </a:solidFill>
              </a:rPr>
              <a:t>reports and briefings of the Unit for Risk Analysis are an</a:t>
            </a:r>
            <a:br>
              <a:rPr lang="en-ZA" sz="3200" i="1" baseline="30000" dirty="0">
                <a:solidFill>
                  <a:srgbClr val="C00000"/>
                </a:solidFill>
              </a:rPr>
            </a:br>
            <a:r>
              <a:rPr lang="en-ZA" sz="3200" i="1" baseline="30000" dirty="0">
                <a:solidFill>
                  <a:srgbClr val="C00000"/>
                </a:solidFill>
              </a:rPr>
              <a:t>essential resource for any corporation that is serious about </a:t>
            </a:r>
            <a:r>
              <a:rPr lang="en-ZA" sz="3200" i="1" baseline="30000" dirty="0" smtClean="0">
                <a:solidFill>
                  <a:srgbClr val="C00000"/>
                </a:solidFill>
              </a:rPr>
              <a:t>understanding South </a:t>
            </a:r>
            <a:r>
              <a:rPr lang="en-ZA" sz="3200" i="1" baseline="30000" dirty="0">
                <a:solidFill>
                  <a:srgbClr val="C00000"/>
                </a:solidFill>
              </a:rPr>
              <a:t>Africa’s rapidly evolving economic, social, and political environment.</a:t>
            </a:r>
          </a:p>
          <a:p>
            <a:pPr marL="109728" indent="0" algn="ctr">
              <a:buNone/>
            </a:pPr>
            <a:r>
              <a:rPr lang="en-ZA" sz="3200" i="1" baseline="30000" dirty="0">
                <a:solidFill>
                  <a:srgbClr val="C00000"/>
                </a:solidFill>
              </a:rPr>
              <a:t>These reports and briefings have been central to many of the strategic business decisions taken by Johnson and Johnson in South Africa.</a:t>
            </a:r>
          </a:p>
          <a:p>
            <a:pPr marL="109728" indent="0" algn="ctr">
              <a:buNone/>
            </a:pPr>
            <a:r>
              <a:rPr lang="en-ZA" sz="3200" i="1" baseline="30000" dirty="0">
                <a:solidFill>
                  <a:srgbClr val="C00000"/>
                </a:solidFill>
              </a:rPr>
              <a:t>There is no more complete, accurate, and detailed strategic</a:t>
            </a:r>
            <a:br>
              <a:rPr lang="en-ZA" sz="3200" i="1" baseline="30000" dirty="0">
                <a:solidFill>
                  <a:srgbClr val="C00000"/>
                </a:solidFill>
              </a:rPr>
            </a:br>
            <a:r>
              <a:rPr lang="en-ZA" sz="3200" i="1" baseline="30000" dirty="0">
                <a:solidFill>
                  <a:srgbClr val="C00000"/>
                </a:solidFill>
              </a:rPr>
              <a:t>planning resource available for the South African business community</a:t>
            </a:r>
            <a:r>
              <a:rPr lang="en-ZA" sz="3200" i="1" baseline="30000" dirty="0" smtClean="0">
                <a:solidFill>
                  <a:srgbClr val="C00000"/>
                </a:solidFill>
              </a:rPr>
              <a:t>.</a:t>
            </a:r>
            <a:r>
              <a:rPr lang="en-ZA" sz="3200" i="1" baseline="30000" dirty="0" smtClean="0">
                <a:solidFill>
                  <a:schemeClr val="bg1"/>
                </a:solidFill>
              </a:rPr>
              <a:t>”</a:t>
            </a:r>
            <a:endParaRPr lang="en-ZA" sz="3200" i="1" baseline="30000" dirty="0">
              <a:solidFill>
                <a:schemeClr val="bg1"/>
              </a:solidFill>
            </a:endParaRPr>
          </a:p>
          <a:p>
            <a:pPr marL="109728" indent="0" algn="ctr">
              <a:buNone/>
            </a:pPr>
            <a:r>
              <a:rPr lang="en-ZA" sz="2800" i="1" baseline="30000" dirty="0">
                <a:solidFill>
                  <a:schemeClr val="bg1"/>
                </a:solidFill>
              </a:rPr>
              <a:t>Roger D. Crawford</a:t>
            </a:r>
            <a:br>
              <a:rPr lang="en-ZA" sz="2800" i="1" baseline="30000" dirty="0">
                <a:solidFill>
                  <a:schemeClr val="bg1"/>
                </a:solidFill>
              </a:rPr>
            </a:br>
            <a:r>
              <a:rPr lang="en-ZA" sz="2800" i="1" baseline="30000" dirty="0">
                <a:solidFill>
                  <a:schemeClr val="bg1"/>
                </a:solidFill>
              </a:rPr>
              <a:t>Executive Director, Johnson and Johnson</a:t>
            </a:r>
          </a:p>
        </p:txBody>
      </p:sp>
    </p:spTree>
    <p:extLst>
      <p:ext uri="{BB962C8B-B14F-4D97-AF65-F5344CB8AC3E}">
        <p14:creationId xmlns="" xmlns:p14="http://schemas.microsoft.com/office/powerpoint/2010/main" val="4081826910"/>
      </p:ext>
    </p:extLst>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Content Placeholder 2"/>
          <p:cNvSpPr>
            <a:spLocks noGrp="1"/>
          </p:cNvSpPr>
          <p:nvPr/>
        </p:nvSpPr>
        <p:spPr>
          <a:xfrm>
            <a:off x="457200" y="980728"/>
            <a:ext cx="8229600" cy="388843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sz="5400" i="1" baseline="30000" dirty="0">
                <a:solidFill>
                  <a:schemeClr val="bg1"/>
                </a:solidFill>
              </a:rPr>
              <a:t>Contact Us</a:t>
            </a:r>
          </a:p>
          <a:p>
            <a:pPr marL="109728" indent="0" algn="ctr">
              <a:buNone/>
            </a:pPr>
            <a:r>
              <a:rPr lang="en-US" sz="3200" baseline="30000" dirty="0">
                <a:solidFill>
                  <a:schemeClr val="bg1"/>
                </a:solidFill>
              </a:rPr>
              <a:t>Sherwin van Blerk</a:t>
            </a:r>
          </a:p>
          <a:p>
            <a:pPr marL="109728" indent="0" algn="ctr">
              <a:buNone/>
            </a:pPr>
            <a:r>
              <a:rPr lang="en-ZA" sz="3200" baseline="30000" dirty="0">
                <a:solidFill>
                  <a:schemeClr val="bg1"/>
                </a:solidFill>
              </a:rPr>
              <a:t>South African Institute of Race Relations / Unit for Risk Analysis</a:t>
            </a:r>
          </a:p>
          <a:p>
            <a:pPr marL="109728" indent="0" algn="ctr">
              <a:buNone/>
            </a:pPr>
            <a:r>
              <a:rPr lang="en-ZA" sz="3200" baseline="30000" dirty="0">
                <a:solidFill>
                  <a:schemeClr val="bg1"/>
                </a:solidFill>
              </a:rPr>
              <a:t>2 </a:t>
            </a:r>
            <a:r>
              <a:rPr lang="en-ZA" sz="3200" baseline="30000" dirty="0" err="1">
                <a:solidFill>
                  <a:schemeClr val="bg1"/>
                </a:solidFill>
              </a:rPr>
              <a:t>Clamart</a:t>
            </a:r>
            <a:r>
              <a:rPr lang="en-ZA" sz="3200" baseline="30000" dirty="0">
                <a:solidFill>
                  <a:schemeClr val="bg1"/>
                </a:solidFill>
              </a:rPr>
              <a:t> Rd, Richmond, Johannesburg, 2092</a:t>
            </a:r>
          </a:p>
          <a:p>
            <a:pPr marL="109728" indent="0" algn="ctr">
              <a:buNone/>
            </a:pPr>
            <a:r>
              <a:rPr lang="de-DE" sz="3200" baseline="30000" dirty="0">
                <a:solidFill>
                  <a:schemeClr val="bg1"/>
                </a:solidFill>
              </a:rPr>
              <a:t>Tel: + 27 11 482 7221</a:t>
            </a:r>
          </a:p>
          <a:p>
            <a:pPr marL="109728" indent="0" algn="ctr">
              <a:buNone/>
            </a:pPr>
            <a:r>
              <a:rPr lang="en-US" sz="3200" baseline="30000" dirty="0">
                <a:solidFill>
                  <a:schemeClr val="bg1"/>
                </a:solidFill>
              </a:rPr>
              <a:t>Cell: +27 82 851 5680</a:t>
            </a:r>
          </a:p>
          <a:p>
            <a:pPr marL="109728" indent="0" algn="ctr">
              <a:buNone/>
            </a:pPr>
            <a:r>
              <a:rPr lang="en-US" sz="3200" baseline="30000" dirty="0">
                <a:solidFill>
                  <a:schemeClr val="bg1"/>
                </a:solidFill>
                <a:hlinkClick r:id="rId3"/>
              </a:rPr>
              <a:t>sherwin@sairr.org.za</a:t>
            </a:r>
            <a:endParaRPr lang="en-US" sz="3200" baseline="30000" dirty="0">
              <a:solidFill>
                <a:schemeClr val="bg1"/>
              </a:solidFill>
            </a:endParaRPr>
          </a:p>
          <a:p>
            <a:pPr marL="109728" indent="0" algn="ctr">
              <a:buNone/>
            </a:pPr>
            <a:r>
              <a:rPr lang="en-US" sz="3200" baseline="30000" dirty="0">
                <a:solidFill>
                  <a:schemeClr val="bg1"/>
                </a:solidFill>
                <a:hlinkClick r:id="rId4"/>
              </a:rPr>
              <a:t>www.sairr.org.za</a:t>
            </a:r>
            <a:endParaRPr lang="en-ZA" sz="2800" i="1" baseline="30000" dirty="0">
              <a:solidFill>
                <a:schemeClr val="bg1"/>
              </a:solidFill>
            </a:endParaRPr>
          </a:p>
        </p:txBody>
      </p:sp>
    </p:spTree>
    <p:extLst>
      <p:ext uri="{BB962C8B-B14F-4D97-AF65-F5344CB8AC3E}">
        <p14:creationId xmlns="" xmlns:p14="http://schemas.microsoft.com/office/powerpoint/2010/main" val="4070918591"/>
      </p:ext>
    </p:extLst>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380</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shelagh</dc:creator>
  <cp:lastModifiedBy>Jacobus j. Verster</cp:lastModifiedBy>
  <cp:revision>30</cp:revision>
  <dcterms:created xsi:type="dcterms:W3CDTF">2011-10-11T12:14:05Z</dcterms:created>
  <dcterms:modified xsi:type="dcterms:W3CDTF">2011-12-02T09:39:37Z</dcterms:modified>
</cp:coreProperties>
</file>