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9"/>
  </p:handoutMasterIdLst>
  <p:sldIdLst>
    <p:sldId id="256" r:id="rId2"/>
    <p:sldId id="257" r:id="rId3"/>
    <p:sldId id="269" r:id="rId4"/>
    <p:sldId id="258" r:id="rId5"/>
    <p:sldId id="268" r:id="rId6"/>
    <p:sldId id="270" r:id="rId7"/>
    <p:sldId id="271"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15" autoAdjust="0"/>
  </p:normalViewPr>
  <p:slideViewPr>
    <p:cSldViewPr>
      <p:cViewPr varScale="1">
        <p:scale>
          <a:sx n="43" d="100"/>
          <a:sy n="43" d="100"/>
        </p:scale>
        <p:origin x="-1212" y="-96"/>
      </p:cViewPr>
      <p:guideLst>
        <p:guide orient="horz" pos="2160"/>
        <p:guide pos="2880"/>
      </p:guideLst>
    </p:cSldViewPr>
  </p:slideViewPr>
  <p:outlineViewPr>
    <p:cViewPr>
      <p:scale>
        <a:sx n="33" d="100"/>
        <a:sy n="33" d="100"/>
      </p:scale>
      <p:origin x="0" y="963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6786A35-2E8C-40C6-961B-B8729890A65D}" type="datetimeFigureOut">
              <a:rPr lang="en-ZA" smtClean="0"/>
              <a:pPr/>
              <a:t>2011/11/29</a:t>
            </a:fld>
            <a:endParaRPr lang="en-ZA"/>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90C8E0F-5048-4704-B65A-EDDF083FB8BE}" type="slidenum">
              <a:rPr lang="en-ZA" smtClean="0"/>
              <a:pPr/>
              <a:t>‹#›</a:t>
            </a:fld>
            <a:endParaRPr lang="en-ZA"/>
          </a:p>
        </p:txBody>
      </p:sp>
    </p:spTree>
    <p:extLst>
      <p:ext uri="{BB962C8B-B14F-4D97-AF65-F5344CB8AC3E}">
        <p14:creationId xmlns="" xmlns:p14="http://schemas.microsoft.com/office/powerpoint/2010/main" val="221629144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C539D92D-25BA-4438-8C5F-6A3DF41A0274}" type="datetimeFigureOut">
              <a:rPr lang="en-US" smtClean="0"/>
              <a:pPr/>
              <a:t>11/29/2011</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889F780-77C5-4405-8971-A81053E4B8CC}"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39D92D-25BA-4438-8C5F-6A3DF41A0274}" type="datetimeFigureOut">
              <a:rPr lang="en-US" smtClean="0"/>
              <a:pPr/>
              <a:t>11/29/2011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889F780-77C5-4405-8971-A81053E4B8C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39D92D-25BA-4438-8C5F-6A3DF41A0274}" type="datetimeFigureOut">
              <a:rPr lang="en-US" smtClean="0"/>
              <a:pPr/>
              <a:t>11/29/2011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889F780-77C5-4405-8971-A81053E4B8C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39D92D-25BA-4438-8C5F-6A3DF41A0274}" type="datetimeFigureOut">
              <a:rPr lang="en-US" smtClean="0"/>
              <a:pPr/>
              <a:t>11/29/2011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4889F780-77C5-4405-8971-A81053E4B8C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C539D92D-25BA-4438-8C5F-6A3DF41A0274}" type="datetimeFigureOut">
              <a:rPr lang="en-US" smtClean="0"/>
              <a:pPr/>
              <a:t>11/29/2011</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889F780-77C5-4405-8971-A81053E4B8CC}"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539D92D-25BA-4438-8C5F-6A3DF41A0274}" type="datetimeFigureOut">
              <a:rPr lang="en-US" smtClean="0"/>
              <a:pPr/>
              <a:t>11/29/2011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4889F780-77C5-4405-8971-A81053E4B8CC}"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539D92D-25BA-4438-8C5F-6A3DF41A0274}" type="datetimeFigureOut">
              <a:rPr lang="en-US" smtClean="0"/>
              <a:pPr/>
              <a:t>11/29/2011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4889F780-77C5-4405-8971-A81053E4B8C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539D92D-25BA-4438-8C5F-6A3DF41A0274}" type="datetimeFigureOut">
              <a:rPr lang="en-US" smtClean="0"/>
              <a:pPr/>
              <a:t>11/29/2011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4889F780-77C5-4405-8971-A81053E4B8CC}"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539D92D-25BA-4438-8C5F-6A3DF41A0274}" type="datetimeFigureOut">
              <a:rPr lang="en-US" smtClean="0"/>
              <a:pPr/>
              <a:t>11/29/2011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4889F780-77C5-4405-8971-A81053E4B8C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C539D92D-25BA-4438-8C5F-6A3DF41A0274}" type="datetimeFigureOut">
              <a:rPr lang="en-US" smtClean="0"/>
              <a:pPr/>
              <a:t>11/29/2011</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889F780-77C5-4405-8971-A81053E4B8CC}"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C539D92D-25BA-4438-8C5F-6A3DF41A0274}" type="datetimeFigureOut">
              <a:rPr lang="en-US" smtClean="0"/>
              <a:pPr/>
              <a:t>11/29/2011</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4889F780-77C5-4405-8971-A81053E4B8CC}"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539D92D-25BA-4438-8C5F-6A3DF41A0274}" type="datetimeFigureOut">
              <a:rPr lang="en-US" smtClean="0"/>
              <a:pPr/>
              <a:t>11/29/2011</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889F780-77C5-4405-8971-A81053E4B8CC}"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39775"/>
            <a:ext cx="8991600" cy="1470025"/>
          </a:xfrm>
        </p:spPr>
        <p:txBody>
          <a:bodyPr>
            <a:noAutofit/>
          </a:bodyPr>
          <a:lstStyle/>
          <a:p>
            <a:r>
              <a:rPr lang="en-US" sz="2800" dirty="0" smtClean="0"/>
              <a:t>Trade and Industrial Policy Studies</a:t>
            </a:r>
            <a:br>
              <a:rPr lang="en-US" sz="2800" dirty="0" smtClean="0"/>
            </a:br>
            <a:r>
              <a:rPr lang="en-US" sz="2400" dirty="0" smtClean="0"/>
              <a:t> “Who we are and what we do”</a:t>
            </a:r>
            <a:r>
              <a:rPr lang="en-US" sz="2800" dirty="0" smtClean="0"/>
              <a:t/>
            </a:r>
            <a:br>
              <a:rPr lang="en-US" sz="2800" dirty="0" smtClean="0"/>
            </a:br>
            <a:endParaRPr lang="en-US" sz="2800" dirty="0"/>
          </a:p>
        </p:txBody>
      </p:sp>
      <p:sp>
        <p:nvSpPr>
          <p:cNvPr id="3" name="Subtitle 2"/>
          <p:cNvSpPr>
            <a:spLocks noGrp="1"/>
          </p:cNvSpPr>
          <p:nvPr>
            <p:ph type="subTitle" idx="1"/>
          </p:nvPr>
        </p:nvSpPr>
        <p:spPr>
          <a:xfrm>
            <a:off x="2133600" y="4343400"/>
            <a:ext cx="6560234" cy="1752600"/>
          </a:xfrm>
        </p:spPr>
        <p:txBody>
          <a:bodyPr>
            <a:normAutofit/>
          </a:bodyPr>
          <a:lstStyle/>
          <a:p>
            <a:r>
              <a:rPr lang="en-US" sz="1800" dirty="0" smtClean="0"/>
              <a:t> </a:t>
            </a:r>
          </a:p>
          <a:p>
            <a:r>
              <a:rPr lang="en-US" sz="1800" dirty="0" smtClean="0"/>
              <a:t>Evans  </a:t>
            </a:r>
            <a:r>
              <a:rPr lang="en-US" sz="1800" dirty="0" err="1" smtClean="0"/>
              <a:t>Chinembiri</a:t>
            </a:r>
            <a:r>
              <a:rPr lang="en-US" sz="1800" dirty="0" smtClean="0"/>
              <a:t> </a:t>
            </a:r>
          </a:p>
          <a:p>
            <a:r>
              <a:rPr lang="en-US" sz="1800" dirty="0" smtClean="0"/>
              <a:t>Third Annual Congress </a:t>
            </a:r>
          </a:p>
          <a:p>
            <a:r>
              <a:rPr lang="en-US" sz="1800" dirty="0" smtClean="0"/>
              <a:t>Public  Sector Economists Forum</a:t>
            </a:r>
          </a:p>
          <a:p>
            <a:r>
              <a:rPr lang="en-US" sz="1800" dirty="0" smtClean="0"/>
              <a:t>29 November 2011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What TIPS is about  and what TIPS does </a:t>
            </a:r>
          </a:p>
          <a:p>
            <a:r>
              <a:rPr lang="en-US" dirty="0" smtClean="0"/>
              <a:t>Courses offered at TIPS </a:t>
            </a:r>
          </a:p>
          <a:p>
            <a:r>
              <a:rPr lang="en-US" dirty="0" smtClean="0"/>
              <a:t>TIPS contact details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581400" cy="1143000"/>
          </a:xfrm>
        </p:spPr>
        <p:txBody>
          <a:bodyPr>
            <a:noAutofit/>
          </a:bodyPr>
          <a:lstStyle/>
          <a:p>
            <a:pPr marL="512064" indent="-457200"/>
            <a:r>
              <a:rPr lang="en-US" sz="1200" b="1" dirty="0" smtClean="0">
                <a:solidFill>
                  <a:schemeClr val="tx1"/>
                </a:solidFill>
              </a:rPr>
              <a:t>What TIPS is about</a:t>
            </a:r>
            <a:br>
              <a:rPr lang="en-US" sz="1200" b="1" dirty="0" smtClean="0">
                <a:solidFill>
                  <a:schemeClr val="tx1"/>
                </a:solidFill>
              </a:rPr>
            </a:br>
            <a:r>
              <a:rPr lang="en-US" sz="1200" b="1" dirty="0" smtClean="0">
                <a:solidFill>
                  <a:schemeClr val="bg2">
                    <a:lumMod val="60000"/>
                    <a:lumOff val="40000"/>
                  </a:schemeClr>
                </a:solidFill>
              </a:rPr>
              <a:t>Courses offered  at TIPS</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TIPS contact details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endParaRPr lang="en-US" sz="1200" b="1" dirty="0">
              <a:solidFill>
                <a:schemeClr val="bg2">
                  <a:lumMod val="60000"/>
                  <a:lumOff val="40000"/>
                </a:schemeClr>
              </a:solidFill>
            </a:endParaRPr>
          </a:p>
        </p:txBody>
      </p:sp>
      <p:sp>
        <p:nvSpPr>
          <p:cNvPr id="3" name="Content Placeholder 2"/>
          <p:cNvSpPr>
            <a:spLocks noGrp="1"/>
          </p:cNvSpPr>
          <p:nvPr>
            <p:ph idx="1"/>
          </p:nvPr>
        </p:nvSpPr>
        <p:spPr/>
        <p:txBody>
          <a:bodyPr>
            <a:normAutofit lnSpcReduction="10000"/>
          </a:bodyPr>
          <a:lstStyle/>
          <a:p>
            <a:r>
              <a:rPr lang="en-ZA" sz="2400" dirty="0" smtClean="0"/>
              <a:t>Independent not for profit economic research institution active in South Africa and the region, established in 1996. </a:t>
            </a:r>
          </a:p>
          <a:p>
            <a:r>
              <a:rPr lang="en-ZA" sz="2400" dirty="0" smtClean="0"/>
              <a:t>TIPS facilitates policy development and dialogue in the pursuit of sustainable equitable growth through the provision of a range of services to government and regional bodies, across the following pillars</a:t>
            </a:r>
          </a:p>
          <a:p>
            <a:pPr marL="785813">
              <a:buFont typeface="Wingdings" pitchFamily="2" charset="2"/>
              <a:buChar char="Ø"/>
            </a:pPr>
            <a:r>
              <a:rPr lang="en-ZA" sz="2400" dirty="0" smtClean="0"/>
              <a:t>Trade </a:t>
            </a:r>
          </a:p>
          <a:p>
            <a:pPr marL="785813">
              <a:buFont typeface="Wingdings" pitchFamily="2" charset="2"/>
              <a:buChar char="Ø"/>
            </a:pPr>
            <a:r>
              <a:rPr lang="en-ZA" sz="2400" dirty="0" smtClean="0"/>
              <a:t>African economic integration </a:t>
            </a:r>
          </a:p>
          <a:p>
            <a:pPr marL="785813">
              <a:buFont typeface="Wingdings" pitchFamily="2" charset="2"/>
              <a:buChar char="Ø"/>
            </a:pPr>
            <a:r>
              <a:rPr lang="en-ZA" sz="2400" dirty="0" smtClean="0"/>
              <a:t>Industrial development </a:t>
            </a:r>
          </a:p>
          <a:p>
            <a:pPr marL="785813">
              <a:buFont typeface="Wingdings" pitchFamily="2" charset="2"/>
              <a:buChar char="Ø"/>
            </a:pPr>
            <a:r>
              <a:rPr lang="en-ZA" sz="2400" dirty="0" smtClean="0"/>
              <a:t>Inequality and economic marginalisation</a:t>
            </a:r>
          </a:p>
          <a:p>
            <a:pPr marL="785813">
              <a:buFont typeface="Wingdings" pitchFamily="2" charset="2"/>
              <a:buChar char="Ø"/>
            </a:pPr>
            <a:r>
              <a:rPr lang="en-ZA" sz="2400" dirty="0" smtClean="0"/>
              <a:t>Sustainable growth and</a:t>
            </a:r>
          </a:p>
          <a:p>
            <a:pPr marL="785813">
              <a:buFont typeface="Wingdings" pitchFamily="2" charset="2"/>
              <a:buChar char="Ø"/>
            </a:pPr>
            <a:r>
              <a:rPr lang="en-ZA" sz="2400" dirty="0" smtClean="0"/>
              <a:t>Rural development</a:t>
            </a:r>
          </a:p>
          <a:p>
            <a:endParaRPr lang="en-US" sz="2400" dirty="0" smtClean="0"/>
          </a:p>
          <a:p>
            <a:endParaRPr lang="en-US" sz="2400" dirty="0"/>
          </a:p>
        </p:txBody>
      </p:sp>
      <p:cxnSp>
        <p:nvCxnSpPr>
          <p:cNvPr id="5" name="Straight Connector 4"/>
          <p:cNvCxnSpPr/>
          <p:nvPr/>
        </p:nvCxnSpPr>
        <p:spPr>
          <a:xfrm rot="5400000">
            <a:off x="3467100" y="800100"/>
            <a:ext cx="1143000" cy="1588"/>
          </a:xfrm>
          <a:prstGeom prst="line">
            <a:avLst/>
          </a:prstGeom>
          <a:ln w="5715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191000" y="228600"/>
            <a:ext cx="4495800" cy="1143000"/>
          </a:xfrm>
          <a:prstGeom prst="rect">
            <a:avLst/>
          </a:prstGeom>
        </p:spPr>
        <p:txBody>
          <a:bodyPr rIns="91440" anchor="b">
            <a:noAutofit/>
            <a:scene3d>
              <a:camera prst="orthographicFront"/>
              <a:lightRig rig="soft" dir="t">
                <a:rot lat="0" lon="0" rev="2400000"/>
              </a:lightRig>
            </a:scene3d>
            <a:sp3d>
              <a:bevelT w="19050" h="12700"/>
            </a:sp3d>
          </a:bodyPr>
          <a:lstStyle/>
          <a:p>
            <a:pPr marL="512064" marR="0" lvl="0" indent="-457200" algn="r" defTabSz="914400" rtl="0" eaLnBrk="1" fontAlgn="auto" latinLnBrk="0" hangingPunct="1">
              <a:lnSpc>
                <a:spcPct val="100000"/>
              </a:lnSpc>
              <a:spcBef>
                <a:spcPct val="0"/>
              </a:spcBef>
              <a:spcAft>
                <a:spcPts val="0"/>
              </a:spcAft>
              <a:buClrTx/>
              <a:buSzTx/>
              <a:buFontTx/>
              <a:buNone/>
              <a:tabLst/>
              <a:defRPr/>
            </a:pPr>
            <a:r>
              <a:rPr lang="en-US" sz="3200" b="1" dirty="0" smtClean="0">
                <a:effectLst>
                  <a:outerShdw blurRad="38100" dist="25500" dir="5400000" algn="tl" rotWithShape="0">
                    <a:srgbClr val="000000">
                      <a:satMod val="180000"/>
                      <a:alpha val="75000"/>
                    </a:srgbClr>
                  </a:outerShdw>
                </a:effectLst>
                <a:latin typeface="+mj-lt"/>
                <a:ea typeface="+mj-ea"/>
                <a:cs typeface="+mj-cs"/>
              </a:rPr>
              <a:t>Who we are &amp; what we do…</a:t>
            </a:r>
            <a:endParaRPr kumimoji="0" lang="en-US" sz="3200" b="1" i="0" u="none" strike="noStrike" kern="1200" cap="none" spc="0" normalizeH="0" baseline="0" noProof="0" dirty="0">
              <a:ln>
                <a:noFill/>
              </a:ln>
              <a:effectLst>
                <a:outerShdw blurRad="38100" dist="25500" dir="5400000" algn="tl" rotWithShape="0">
                  <a:srgbClr val="000000">
                    <a:satMod val="180000"/>
                    <a:alpha val="7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581400" cy="1143000"/>
          </a:xfrm>
        </p:spPr>
        <p:txBody>
          <a:bodyPr>
            <a:noAutofit/>
          </a:bodyPr>
          <a:lstStyle/>
          <a:p>
            <a:pPr marL="512064" indent="-457200"/>
            <a:r>
              <a:rPr lang="en-US" sz="1200" b="1" dirty="0" smtClean="0">
                <a:solidFill>
                  <a:schemeClr val="tx1"/>
                </a:solidFill>
              </a:rPr>
              <a:t>What TIPS is about</a:t>
            </a:r>
            <a:br>
              <a:rPr lang="en-US" sz="1200" b="1" dirty="0" smtClean="0">
                <a:solidFill>
                  <a:schemeClr val="tx1"/>
                </a:solidFill>
              </a:rPr>
            </a:br>
            <a:r>
              <a:rPr lang="en-US" sz="1200" b="1" dirty="0" smtClean="0">
                <a:solidFill>
                  <a:schemeClr val="bg2">
                    <a:lumMod val="60000"/>
                    <a:lumOff val="40000"/>
                  </a:schemeClr>
                </a:solidFill>
              </a:rPr>
              <a:t>Courses offered  at TIPS</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TIPS contact details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endParaRPr lang="en-US" sz="1200" b="1" dirty="0">
              <a:solidFill>
                <a:schemeClr val="bg2">
                  <a:lumMod val="60000"/>
                  <a:lumOff val="40000"/>
                </a:schemeClr>
              </a:solidFill>
            </a:endParaRPr>
          </a:p>
        </p:txBody>
      </p:sp>
      <p:sp>
        <p:nvSpPr>
          <p:cNvPr id="3" name="Content Placeholder 2"/>
          <p:cNvSpPr>
            <a:spLocks noGrp="1"/>
          </p:cNvSpPr>
          <p:nvPr>
            <p:ph idx="1"/>
          </p:nvPr>
        </p:nvSpPr>
        <p:spPr/>
        <p:txBody>
          <a:bodyPr>
            <a:normAutofit/>
          </a:bodyPr>
          <a:lstStyle/>
          <a:p>
            <a:r>
              <a:rPr lang="en-ZA" sz="2400" dirty="0" smtClean="0"/>
              <a:t>TIPS core competences that have been built over time include:</a:t>
            </a:r>
          </a:p>
          <a:p>
            <a:pPr marL="785813">
              <a:buFont typeface="Wingdings" pitchFamily="2" charset="2"/>
              <a:buChar char="Ø"/>
            </a:pPr>
            <a:r>
              <a:rPr lang="en-ZA" sz="2400" dirty="0" smtClean="0"/>
              <a:t>Policy development </a:t>
            </a:r>
          </a:p>
          <a:p>
            <a:pPr marL="785813">
              <a:buFont typeface="Wingdings" pitchFamily="2" charset="2"/>
              <a:buChar char="Ø"/>
            </a:pPr>
            <a:r>
              <a:rPr lang="en-ZA" sz="2400" dirty="0" smtClean="0"/>
              <a:t>Conducting and commissioning research</a:t>
            </a:r>
          </a:p>
          <a:p>
            <a:pPr marL="785813">
              <a:buFont typeface="Wingdings" pitchFamily="2" charset="2"/>
              <a:buChar char="Ø"/>
            </a:pPr>
            <a:r>
              <a:rPr lang="en-ZA" sz="2400" dirty="0" smtClean="0"/>
              <a:t>Research dissemination </a:t>
            </a:r>
          </a:p>
          <a:p>
            <a:pPr marL="785813">
              <a:buFont typeface="Wingdings" pitchFamily="2" charset="2"/>
              <a:buChar char="Ø"/>
            </a:pPr>
            <a:r>
              <a:rPr lang="en-ZA" sz="2400" dirty="0" smtClean="0"/>
              <a:t>Technical Assistance</a:t>
            </a:r>
          </a:p>
          <a:p>
            <a:pPr marL="785813">
              <a:buFont typeface="Wingdings" pitchFamily="2" charset="2"/>
              <a:buChar char="Ø"/>
            </a:pPr>
            <a:r>
              <a:rPr lang="en-ZA" sz="2400" dirty="0" smtClean="0"/>
              <a:t>Database management</a:t>
            </a:r>
          </a:p>
          <a:p>
            <a:pPr marL="785813">
              <a:buFont typeface="Wingdings" pitchFamily="2" charset="2"/>
              <a:buChar char="Ø"/>
            </a:pPr>
            <a:r>
              <a:rPr lang="en-ZA" sz="2400" dirty="0" smtClean="0"/>
              <a:t>Project design and management </a:t>
            </a:r>
          </a:p>
          <a:p>
            <a:pPr marL="785813">
              <a:buFont typeface="Wingdings" pitchFamily="2" charset="2"/>
              <a:buChar char="Ø"/>
            </a:pPr>
            <a:r>
              <a:rPr lang="en-ZA" sz="2400" dirty="0" smtClean="0"/>
              <a:t>Capacity building </a:t>
            </a:r>
          </a:p>
          <a:p>
            <a:pPr marL="785813">
              <a:buFont typeface="Wingdings" pitchFamily="2" charset="2"/>
              <a:buChar char="Ø"/>
            </a:pPr>
            <a:endParaRPr lang="en-ZA" sz="2400" dirty="0" smtClean="0"/>
          </a:p>
          <a:p>
            <a:endParaRPr lang="en-US" sz="2400" dirty="0" smtClean="0"/>
          </a:p>
          <a:p>
            <a:endParaRPr lang="en-US" sz="2400" dirty="0"/>
          </a:p>
        </p:txBody>
      </p:sp>
      <p:cxnSp>
        <p:nvCxnSpPr>
          <p:cNvPr id="5" name="Straight Connector 4"/>
          <p:cNvCxnSpPr/>
          <p:nvPr/>
        </p:nvCxnSpPr>
        <p:spPr>
          <a:xfrm rot="5400000">
            <a:off x="3467100" y="800100"/>
            <a:ext cx="1143000" cy="1588"/>
          </a:xfrm>
          <a:prstGeom prst="line">
            <a:avLst/>
          </a:prstGeom>
          <a:ln w="5715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191000" y="228600"/>
            <a:ext cx="4495800" cy="1143000"/>
          </a:xfrm>
          <a:prstGeom prst="rect">
            <a:avLst/>
          </a:prstGeom>
        </p:spPr>
        <p:txBody>
          <a:bodyPr rIns="91440" anchor="b">
            <a:noAutofit/>
            <a:scene3d>
              <a:camera prst="orthographicFront"/>
              <a:lightRig rig="soft" dir="t">
                <a:rot lat="0" lon="0" rev="2400000"/>
              </a:lightRig>
            </a:scene3d>
            <a:sp3d>
              <a:bevelT w="19050" h="12700"/>
            </a:sp3d>
          </a:bodyPr>
          <a:lstStyle/>
          <a:p>
            <a:pPr marL="512064" marR="0" lvl="0" indent="-457200" algn="r" defTabSz="914400" rtl="0" eaLnBrk="1" fontAlgn="auto" latinLnBrk="0" hangingPunct="1">
              <a:lnSpc>
                <a:spcPct val="100000"/>
              </a:lnSpc>
              <a:spcBef>
                <a:spcPct val="0"/>
              </a:spcBef>
              <a:spcAft>
                <a:spcPts val="0"/>
              </a:spcAft>
              <a:buClrTx/>
              <a:buSzTx/>
              <a:buFontTx/>
              <a:buNone/>
              <a:tabLst/>
              <a:defRPr/>
            </a:pPr>
            <a:r>
              <a:rPr lang="en-US" sz="3200" b="1" dirty="0" smtClean="0">
                <a:effectLst>
                  <a:outerShdw blurRad="38100" dist="25500" dir="5400000" algn="tl" rotWithShape="0">
                    <a:srgbClr val="000000">
                      <a:satMod val="180000"/>
                      <a:alpha val="75000"/>
                    </a:srgbClr>
                  </a:outerShdw>
                </a:effectLst>
                <a:latin typeface="+mj-lt"/>
                <a:ea typeface="+mj-ea"/>
                <a:cs typeface="+mj-cs"/>
              </a:rPr>
              <a:t>Who we are &amp; what we do…</a:t>
            </a:r>
            <a:endParaRPr kumimoji="0" lang="en-US" sz="3200" b="1" i="0" u="none" strike="noStrike" kern="1200" cap="none" spc="0" normalizeH="0" baseline="0" noProof="0" dirty="0">
              <a:ln>
                <a:noFill/>
              </a:ln>
              <a:effectLst>
                <a:outerShdw blurRad="38100" dist="25500" dir="5400000" algn="tl" rotWithShape="0">
                  <a:srgbClr val="000000">
                    <a:satMod val="180000"/>
                    <a:alpha val="7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581400" cy="1143000"/>
          </a:xfrm>
        </p:spPr>
        <p:txBody>
          <a:bodyPr>
            <a:noAutofit/>
          </a:bodyPr>
          <a:lstStyle/>
          <a:p>
            <a:pPr marL="512064" indent="-457200"/>
            <a:r>
              <a:rPr lang="en-US" sz="1200" b="1" dirty="0" smtClean="0">
                <a:solidFill>
                  <a:schemeClr val="bg2">
                    <a:lumMod val="60000"/>
                    <a:lumOff val="40000"/>
                  </a:schemeClr>
                </a:solidFill>
              </a:rPr>
              <a:t>What TIPS is about</a:t>
            </a:r>
            <a:r>
              <a:rPr lang="en-US" sz="1200" b="1" dirty="0" smtClean="0">
                <a:solidFill>
                  <a:schemeClr val="tx1"/>
                </a:solidFill>
              </a:rPr>
              <a:t/>
            </a:r>
            <a:br>
              <a:rPr lang="en-US" sz="1200" b="1" dirty="0" smtClean="0">
                <a:solidFill>
                  <a:schemeClr val="tx1"/>
                </a:solidFill>
              </a:rPr>
            </a:br>
            <a:r>
              <a:rPr lang="en-US" sz="1200" b="1" dirty="0" smtClean="0">
                <a:solidFill>
                  <a:schemeClr val="tx1"/>
                </a:solidFill>
              </a:rPr>
              <a:t>Courses offered  at TIPS</a:t>
            </a: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TIPS contact details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endParaRPr lang="en-US" sz="1200" b="1" dirty="0">
              <a:solidFill>
                <a:schemeClr val="bg2">
                  <a:lumMod val="60000"/>
                  <a:lumOff val="40000"/>
                </a:schemeClr>
              </a:solidFill>
            </a:endParaRPr>
          </a:p>
        </p:txBody>
      </p:sp>
      <p:sp>
        <p:nvSpPr>
          <p:cNvPr id="3" name="Content Placeholder 2"/>
          <p:cNvSpPr>
            <a:spLocks noGrp="1"/>
          </p:cNvSpPr>
          <p:nvPr>
            <p:ph idx="1"/>
          </p:nvPr>
        </p:nvSpPr>
        <p:spPr>
          <a:xfrm>
            <a:off x="500034" y="1643050"/>
            <a:ext cx="8229600" cy="4526280"/>
          </a:xfrm>
        </p:spPr>
        <p:txBody>
          <a:bodyPr>
            <a:normAutofit fontScale="92500" lnSpcReduction="10000"/>
          </a:bodyPr>
          <a:lstStyle/>
          <a:p>
            <a:r>
              <a:rPr lang="en-ZA" sz="2400" dirty="0" smtClean="0"/>
              <a:t>TIPS has run regular workshops in economy wide modelling  over the past decade in cooperation with the University of Cape Town and the International Food Policy Research Institute, however since 2005 TIPS has taken the lead in the running these courses</a:t>
            </a:r>
          </a:p>
          <a:p>
            <a:r>
              <a:rPr lang="en-ZA" sz="2400" dirty="0" smtClean="0"/>
              <a:t>TIPS runs </a:t>
            </a:r>
            <a:r>
              <a:rPr lang="en-ZA" sz="2400" smtClean="0"/>
              <a:t>regular </a:t>
            </a:r>
            <a:r>
              <a:rPr lang="en-ZA" sz="2400" smtClean="0"/>
              <a:t>4-7  </a:t>
            </a:r>
            <a:r>
              <a:rPr lang="en-ZA" sz="2400" dirty="0" smtClean="0"/>
              <a:t>day workshops in economy wide  modelling, with  attendance restricted to 16 participants per workshop.</a:t>
            </a:r>
          </a:p>
          <a:p>
            <a:r>
              <a:rPr lang="en-ZA" sz="2400" dirty="0" smtClean="0"/>
              <a:t>Courses are run on a cost recovery basis  and participation fees  have been around R1000  per day </a:t>
            </a:r>
          </a:p>
          <a:p>
            <a:r>
              <a:rPr lang="en-US" sz="2400" dirty="0" smtClean="0"/>
              <a:t>TIPS has trained  over 260 people, 30% were international participants, 50% from the public sectors, 25 % from Universities and research institutions and less than 10% from South African Provincial Public sectors </a:t>
            </a:r>
            <a:endParaRPr lang="en-ZA" sz="2400" dirty="0" smtClean="0"/>
          </a:p>
          <a:p>
            <a:endParaRPr lang="en-US" sz="2400" dirty="0"/>
          </a:p>
        </p:txBody>
      </p:sp>
      <p:cxnSp>
        <p:nvCxnSpPr>
          <p:cNvPr id="5" name="Straight Connector 4"/>
          <p:cNvCxnSpPr/>
          <p:nvPr/>
        </p:nvCxnSpPr>
        <p:spPr>
          <a:xfrm rot="5400000">
            <a:off x="3467100" y="800100"/>
            <a:ext cx="1143000" cy="1588"/>
          </a:xfrm>
          <a:prstGeom prst="line">
            <a:avLst/>
          </a:prstGeom>
          <a:ln w="5715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071934" y="214290"/>
            <a:ext cx="4638676" cy="1143000"/>
          </a:xfrm>
          <a:prstGeom prst="rect">
            <a:avLst/>
          </a:prstGeom>
        </p:spPr>
        <p:txBody>
          <a:bodyPr rIns="91440" anchor="b">
            <a:noAutofit/>
            <a:scene3d>
              <a:camera prst="orthographicFront"/>
              <a:lightRig rig="soft" dir="t">
                <a:rot lat="0" lon="0" rev="2400000"/>
              </a:lightRig>
            </a:scene3d>
            <a:sp3d>
              <a:bevelT w="19050" h="12700"/>
            </a:sp3d>
          </a:bodyPr>
          <a:lstStyle/>
          <a:p>
            <a:pPr marL="512064" marR="0" lvl="0" indent="-457200" algn="r" defTabSz="914400" rtl="0" eaLnBrk="1" fontAlgn="auto" latinLnBrk="0" hangingPunct="1">
              <a:lnSpc>
                <a:spcPct val="100000"/>
              </a:lnSpc>
              <a:spcBef>
                <a:spcPct val="0"/>
              </a:spcBef>
              <a:spcAft>
                <a:spcPts val="0"/>
              </a:spcAft>
              <a:buClrTx/>
              <a:buSzTx/>
              <a:buFontTx/>
              <a:buNone/>
              <a:tabLst/>
              <a:defRPr/>
            </a:pPr>
            <a:r>
              <a:rPr lang="en-US" sz="3200" b="1" dirty="0" smtClean="0">
                <a:effectLst>
                  <a:outerShdw blurRad="38100" dist="25500" dir="5400000" algn="tl" rotWithShape="0">
                    <a:srgbClr val="000000">
                      <a:satMod val="180000"/>
                      <a:alpha val="75000"/>
                    </a:srgbClr>
                  </a:outerShdw>
                </a:effectLst>
                <a:latin typeface="+mj-lt"/>
                <a:ea typeface="+mj-ea"/>
                <a:cs typeface="+mj-cs"/>
              </a:rPr>
              <a:t>TIPS course offerings </a:t>
            </a:r>
            <a:r>
              <a:rPr kumimoji="0" lang="en-US" sz="3200" b="1" i="0" u="none" strike="noStrike" kern="1200" cap="none" spc="0" normalizeH="0" noProof="0" dirty="0" smtClean="0">
                <a:ln>
                  <a:noFill/>
                </a:ln>
                <a:effectLst>
                  <a:outerShdw blurRad="38100" dist="25500" dir="5400000" algn="tl" rotWithShape="0">
                    <a:srgbClr val="000000">
                      <a:satMod val="180000"/>
                      <a:alpha val="75000"/>
                    </a:srgbClr>
                  </a:outerShdw>
                </a:effectLst>
                <a:uLnTx/>
                <a:uFillTx/>
                <a:latin typeface="+mj-lt"/>
                <a:ea typeface="+mj-ea"/>
                <a:cs typeface="+mj-cs"/>
              </a:rPr>
              <a:t>  </a:t>
            </a:r>
            <a:endParaRPr kumimoji="0" lang="en-US" sz="3200" b="1" i="0" u="none" strike="noStrike" kern="1200" cap="none" spc="0" normalizeH="0" baseline="0" noProof="0" dirty="0">
              <a:ln>
                <a:noFill/>
              </a:ln>
              <a:effectLst>
                <a:outerShdw blurRad="38100" dist="25500" dir="5400000" algn="tl" rotWithShape="0">
                  <a:srgbClr val="000000">
                    <a:satMod val="180000"/>
                    <a:alpha val="7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581400" cy="1143000"/>
          </a:xfrm>
        </p:spPr>
        <p:txBody>
          <a:bodyPr>
            <a:noAutofit/>
          </a:bodyPr>
          <a:lstStyle/>
          <a:p>
            <a:pPr marL="512064" indent="-457200"/>
            <a:r>
              <a:rPr lang="en-US" sz="1200" b="1" dirty="0" smtClean="0">
                <a:solidFill>
                  <a:schemeClr val="bg2">
                    <a:lumMod val="60000"/>
                    <a:lumOff val="40000"/>
                  </a:schemeClr>
                </a:solidFill>
              </a:rPr>
              <a:t>What TIPS is about </a:t>
            </a:r>
            <a:r>
              <a:rPr lang="en-US" sz="1200" b="1" dirty="0" smtClean="0">
                <a:solidFill>
                  <a:schemeClr val="tx1"/>
                </a:solidFill>
              </a:rPr>
              <a:t/>
            </a:r>
            <a:br>
              <a:rPr lang="en-US" sz="1200" b="1" dirty="0" smtClean="0">
                <a:solidFill>
                  <a:schemeClr val="tx1"/>
                </a:solidFill>
              </a:rPr>
            </a:br>
            <a:r>
              <a:rPr lang="en-US" sz="1200" b="1" dirty="0" smtClean="0">
                <a:solidFill>
                  <a:schemeClr val="tx1"/>
                </a:solidFill>
              </a:rPr>
              <a:t>Courses offered  at TIPS</a:t>
            </a: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TIPS contact details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endParaRPr lang="en-US" sz="1200" b="1" dirty="0">
              <a:solidFill>
                <a:schemeClr val="bg2">
                  <a:lumMod val="60000"/>
                  <a:lumOff val="40000"/>
                </a:schemeClr>
              </a:solidFill>
            </a:endParaRPr>
          </a:p>
        </p:txBody>
      </p:sp>
      <p:sp>
        <p:nvSpPr>
          <p:cNvPr id="3" name="Content Placeholder 2"/>
          <p:cNvSpPr>
            <a:spLocks noGrp="1"/>
          </p:cNvSpPr>
          <p:nvPr>
            <p:ph idx="1"/>
          </p:nvPr>
        </p:nvSpPr>
        <p:spPr>
          <a:xfrm>
            <a:off x="500034" y="1643050"/>
            <a:ext cx="8229600" cy="4526280"/>
          </a:xfrm>
        </p:spPr>
        <p:txBody>
          <a:bodyPr>
            <a:normAutofit fontScale="85000" lnSpcReduction="20000"/>
          </a:bodyPr>
          <a:lstStyle/>
          <a:p>
            <a:r>
              <a:rPr lang="en-ZA" sz="2400" dirty="0" smtClean="0"/>
              <a:t>Two modelling workshops are run each year </a:t>
            </a:r>
          </a:p>
          <a:p>
            <a:pPr marL="785813">
              <a:buFont typeface="Wingdings" pitchFamily="2" charset="2"/>
              <a:buChar char="Ø"/>
            </a:pPr>
            <a:r>
              <a:rPr lang="en-ZA" sz="2400" i="1" u="sng" dirty="0" smtClean="0"/>
              <a:t>Economy-wide  Policy Impact Analysis </a:t>
            </a:r>
          </a:p>
          <a:p>
            <a:pPr marL="1074738">
              <a:buFont typeface="Wingdings" pitchFamily="2" charset="2"/>
              <a:buChar char="ü"/>
            </a:pPr>
            <a:r>
              <a:rPr lang="en-ZA" sz="2400" dirty="0" smtClean="0"/>
              <a:t>Introductory  course that deals with  multipliers using Input -Output tables; Supply Use tables and a Social Accounting Matrix</a:t>
            </a:r>
          </a:p>
          <a:p>
            <a:pPr marL="1074738">
              <a:buFont typeface="Wingdings" pitchFamily="2" charset="2"/>
              <a:buChar char="ü"/>
            </a:pPr>
            <a:r>
              <a:rPr lang="en-ZA" sz="2400" dirty="0" smtClean="0"/>
              <a:t>All  applications are carried out in MS Excel</a:t>
            </a:r>
          </a:p>
          <a:p>
            <a:pPr marL="785813">
              <a:buFont typeface="Wingdings" pitchFamily="2" charset="2"/>
              <a:buChar char="Ø"/>
            </a:pPr>
            <a:r>
              <a:rPr lang="en-ZA" sz="2400" i="1" u="sng" dirty="0" smtClean="0"/>
              <a:t>Introduction To Computable  General Equilibrium Modelling </a:t>
            </a:r>
          </a:p>
          <a:p>
            <a:pPr marL="1069975" indent="-266700">
              <a:buFont typeface="Wingdings" pitchFamily="2" charset="2"/>
              <a:buChar char="ü"/>
            </a:pPr>
            <a:r>
              <a:rPr lang="en-ZA" sz="2400" dirty="0" smtClean="0"/>
              <a:t>Introductory course that builds  up a full static CGE  model, culminating in  the IFPRI Standard Model </a:t>
            </a:r>
          </a:p>
          <a:p>
            <a:pPr marL="1069975" indent="-266700">
              <a:buFont typeface="Wingdings" pitchFamily="2" charset="2"/>
              <a:buChar char="ü"/>
            </a:pPr>
            <a:r>
              <a:rPr lang="en-ZA" sz="2400" dirty="0" smtClean="0"/>
              <a:t>All applications are done in  GAMS.</a:t>
            </a:r>
          </a:p>
          <a:p>
            <a:r>
              <a:rPr lang="en-US" sz="2400" dirty="0" smtClean="0"/>
              <a:t>TIPS also runs ad hoc advanced modeling  workshops targeted at advanced modelers.</a:t>
            </a:r>
          </a:p>
          <a:p>
            <a:r>
              <a:rPr lang="en-US" sz="2400" dirty="0" smtClean="0"/>
              <a:t>We are  at an advanced stage of  developing a third </a:t>
            </a:r>
            <a:r>
              <a:rPr lang="en-US" sz="2400" dirty="0" err="1" smtClean="0"/>
              <a:t>programme</a:t>
            </a:r>
            <a:r>
              <a:rPr lang="en-US" sz="2400" dirty="0" smtClean="0"/>
              <a:t>  that focuses on the users of modeling analysis as opposed to modelers  emphasizing on the economics  and less on the techniques of programming and is scheduled to begin in 2012</a:t>
            </a:r>
          </a:p>
          <a:p>
            <a:r>
              <a:rPr lang="en-US" sz="2400" dirty="0" smtClean="0"/>
              <a:t> In addition to this TIPS has in the past tailored specific  workshops at the request of a client modeling needs. </a:t>
            </a:r>
          </a:p>
          <a:p>
            <a:endParaRPr lang="en-US" sz="2400" dirty="0"/>
          </a:p>
        </p:txBody>
      </p:sp>
      <p:cxnSp>
        <p:nvCxnSpPr>
          <p:cNvPr id="5" name="Straight Connector 4"/>
          <p:cNvCxnSpPr/>
          <p:nvPr/>
        </p:nvCxnSpPr>
        <p:spPr>
          <a:xfrm rot="5400000">
            <a:off x="3467100" y="800100"/>
            <a:ext cx="1143000" cy="1588"/>
          </a:xfrm>
          <a:prstGeom prst="line">
            <a:avLst/>
          </a:prstGeom>
          <a:ln w="5715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214810" y="214290"/>
            <a:ext cx="4495800" cy="1143000"/>
          </a:xfrm>
          <a:prstGeom prst="rect">
            <a:avLst/>
          </a:prstGeom>
        </p:spPr>
        <p:txBody>
          <a:bodyPr rIns="91440" anchor="b">
            <a:noAutofit/>
            <a:scene3d>
              <a:camera prst="orthographicFront"/>
              <a:lightRig rig="soft" dir="t">
                <a:rot lat="0" lon="0" rev="2400000"/>
              </a:lightRig>
            </a:scene3d>
            <a:sp3d>
              <a:bevelT w="19050" h="12700"/>
            </a:sp3d>
          </a:bodyPr>
          <a:lstStyle/>
          <a:p>
            <a:pPr marL="512064" marR="0" lvl="0" indent="-457200" algn="r" defTabSz="914400" rtl="0" eaLnBrk="1" fontAlgn="auto" latinLnBrk="0" hangingPunct="1">
              <a:lnSpc>
                <a:spcPct val="100000"/>
              </a:lnSpc>
              <a:spcBef>
                <a:spcPct val="0"/>
              </a:spcBef>
              <a:spcAft>
                <a:spcPts val="0"/>
              </a:spcAft>
              <a:buClrTx/>
              <a:buSzTx/>
              <a:buFontTx/>
              <a:buNone/>
              <a:tabLst/>
              <a:defRPr/>
            </a:pPr>
            <a:r>
              <a:rPr lang="en-US" sz="3200" b="1" dirty="0" smtClean="0">
                <a:effectLst>
                  <a:outerShdw blurRad="38100" dist="25500" dir="5400000" algn="tl" rotWithShape="0">
                    <a:srgbClr val="000000">
                      <a:satMod val="180000"/>
                      <a:alpha val="75000"/>
                    </a:srgbClr>
                  </a:outerShdw>
                </a:effectLst>
                <a:latin typeface="+mj-lt"/>
                <a:ea typeface="+mj-ea"/>
                <a:cs typeface="+mj-cs"/>
              </a:rPr>
              <a:t>TIPS course offering </a:t>
            </a:r>
            <a:r>
              <a:rPr kumimoji="0" lang="en-US" sz="3200" b="1" i="0" u="none" strike="noStrike" kern="1200" cap="none" spc="0" normalizeH="0" noProof="0" dirty="0" smtClean="0">
                <a:ln>
                  <a:noFill/>
                </a:ln>
                <a:effectLst>
                  <a:outerShdw blurRad="38100" dist="25500" dir="5400000" algn="tl" rotWithShape="0">
                    <a:srgbClr val="000000">
                      <a:satMod val="180000"/>
                      <a:alpha val="75000"/>
                    </a:srgbClr>
                  </a:outerShdw>
                </a:effectLst>
                <a:uLnTx/>
                <a:uFillTx/>
                <a:latin typeface="+mj-lt"/>
                <a:ea typeface="+mj-ea"/>
                <a:cs typeface="+mj-cs"/>
              </a:rPr>
              <a:t>  </a:t>
            </a:r>
            <a:endParaRPr kumimoji="0" lang="en-US" sz="3200" b="1" i="0" u="none" strike="noStrike" kern="1200" cap="none" spc="0" normalizeH="0" baseline="0" noProof="0" dirty="0">
              <a:ln>
                <a:noFill/>
              </a:ln>
              <a:effectLst>
                <a:outerShdw blurRad="38100" dist="25500" dir="5400000" algn="tl" rotWithShape="0">
                  <a:srgbClr val="000000">
                    <a:satMod val="180000"/>
                    <a:alpha val="7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3581400" cy="1143000"/>
          </a:xfrm>
        </p:spPr>
        <p:txBody>
          <a:bodyPr>
            <a:noAutofit/>
          </a:bodyPr>
          <a:lstStyle/>
          <a:p>
            <a:pPr marL="512064" indent="-457200"/>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What TIPS is about</a:t>
            </a:r>
            <a:r>
              <a:rPr lang="en-US" sz="1200" b="1" dirty="0" smtClean="0">
                <a:solidFill>
                  <a:schemeClr val="tx1"/>
                </a:solidFill>
              </a:rPr>
              <a:t/>
            </a:r>
            <a:br>
              <a:rPr lang="en-US" sz="1200" b="1" dirty="0" smtClean="0">
                <a:solidFill>
                  <a:schemeClr val="tx1"/>
                </a:solidFill>
              </a:rPr>
            </a:br>
            <a:r>
              <a:rPr lang="en-US" sz="1200" b="1" dirty="0" smtClean="0">
                <a:solidFill>
                  <a:schemeClr val="bg2">
                    <a:lumMod val="60000"/>
                    <a:lumOff val="40000"/>
                  </a:schemeClr>
                </a:solidFill>
              </a:rPr>
              <a:t>Courses offered  at TIPS</a:t>
            </a:r>
            <a:r>
              <a:rPr lang="en-US" sz="1200" b="1" dirty="0" smtClean="0">
                <a:solidFill>
                  <a:schemeClr val="tx1"/>
                </a:solidFill>
              </a:rPr>
              <a:t/>
            </a:r>
            <a:br>
              <a:rPr lang="en-US" sz="1200" b="1" dirty="0" smtClean="0">
                <a:solidFill>
                  <a:schemeClr val="tx1"/>
                </a:solidFill>
              </a:rPr>
            </a:br>
            <a:r>
              <a:rPr lang="en-US" sz="1200" b="1" dirty="0" smtClean="0">
                <a:solidFill>
                  <a:schemeClr val="tx1"/>
                </a:solidFill>
              </a:rPr>
              <a:t>TIPS Contact details</a:t>
            </a: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r>
              <a:rPr lang="en-US" sz="1200" b="1" dirty="0" smtClean="0">
                <a:solidFill>
                  <a:schemeClr val="bg2">
                    <a:lumMod val="60000"/>
                    <a:lumOff val="40000"/>
                  </a:schemeClr>
                </a:solidFill>
              </a:rPr>
              <a:t/>
            </a:r>
            <a:br>
              <a:rPr lang="en-US" sz="1200" b="1" dirty="0" smtClean="0">
                <a:solidFill>
                  <a:schemeClr val="bg2">
                    <a:lumMod val="60000"/>
                    <a:lumOff val="40000"/>
                  </a:schemeClr>
                </a:solidFill>
              </a:rPr>
            </a:br>
            <a:endParaRPr lang="en-US" sz="1200" b="1" dirty="0">
              <a:solidFill>
                <a:schemeClr val="bg2">
                  <a:lumMod val="60000"/>
                  <a:lumOff val="40000"/>
                </a:schemeClr>
              </a:solidFill>
            </a:endParaRPr>
          </a:p>
        </p:txBody>
      </p:sp>
      <p:sp>
        <p:nvSpPr>
          <p:cNvPr id="3" name="Content Placeholder 2"/>
          <p:cNvSpPr>
            <a:spLocks noGrp="1"/>
          </p:cNvSpPr>
          <p:nvPr>
            <p:ph idx="1"/>
          </p:nvPr>
        </p:nvSpPr>
        <p:spPr>
          <a:xfrm>
            <a:off x="500034" y="1643050"/>
            <a:ext cx="8229600" cy="4526280"/>
          </a:xfrm>
        </p:spPr>
        <p:txBody>
          <a:bodyPr>
            <a:normAutofit/>
          </a:bodyPr>
          <a:lstStyle/>
          <a:p>
            <a:r>
              <a:rPr lang="en-ZA" sz="2400" dirty="0" smtClean="0"/>
              <a:t> </a:t>
            </a:r>
            <a:r>
              <a:rPr lang="en-ZA" sz="2400" b="1" u="sng" dirty="0" smtClean="0"/>
              <a:t>Contact details</a:t>
            </a:r>
            <a:r>
              <a:rPr lang="en-ZA" sz="2400" dirty="0" smtClean="0"/>
              <a:t>  </a:t>
            </a:r>
          </a:p>
          <a:p>
            <a:pPr>
              <a:buNone/>
            </a:pPr>
            <a:r>
              <a:rPr lang="en-ZA" sz="2400" dirty="0" smtClean="0"/>
              <a:t>Evans  K. Chinembiri  or  </a:t>
            </a:r>
            <a:r>
              <a:rPr lang="en-ZA" sz="2400" dirty="0" err="1" smtClean="0"/>
              <a:t>Ipeleng</a:t>
            </a:r>
            <a:r>
              <a:rPr lang="en-ZA" sz="2400" dirty="0" smtClean="0"/>
              <a:t> </a:t>
            </a:r>
            <a:r>
              <a:rPr lang="en-ZA" sz="2400" dirty="0" err="1" smtClean="0"/>
              <a:t>Mohlala</a:t>
            </a:r>
            <a:endParaRPr lang="en-ZA" sz="2400" dirty="0" smtClean="0"/>
          </a:p>
          <a:p>
            <a:pPr>
              <a:buNone/>
            </a:pPr>
            <a:r>
              <a:rPr lang="en-ZA" sz="2400" dirty="0" smtClean="0"/>
              <a:t>Tel: 			012 431 7900</a:t>
            </a:r>
          </a:p>
          <a:p>
            <a:pPr>
              <a:buNone/>
            </a:pPr>
            <a:r>
              <a:rPr lang="en-ZA" sz="2400" dirty="0" smtClean="0"/>
              <a:t>Fax: 			012 431 7910</a:t>
            </a:r>
          </a:p>
          <a:p>
            <a:pPr>
              <a:buNone/>
            </a:pPr>
            <a:r>
              <a:rPr lang="en-ZA" sz="2400" dirty="0" smtClean="0"/>
              <a:t>Address:		826 Government Avenue, </a:t>
            </a:r>
          </a:p>
          <a:p>
            <a:pPr>
              <a:buNone/>
            </a:pPr>
            <a:r>
              <a:rPr lang="en-ZA" sz="2400" dirty="0" smtClean="0"/>
              <a:t>				Arcadia, </a:t>
            </a:r>
          </a:p>
          <a:p>
            <a:pPr>
              <a:buNone/>
            </a:pPr>
            <a:r>
              <a:rPr lang="en-ZA" sz="2400" dirty="0" smtClean="0"/>
              <a:t>				Pretoria  	</a:t>
            </a:r>
          </a:p>
          <a:p>
            <a:pPr>
              <a:buNone/>
            </a:pPr>
            <a:r>
              <a:rPr lang="en-ZA" sz="2400" dirty="0" smtClean="0"/>
              <a:t>Postal Address:	P.O. Box 11214, Hatfield, Pretoria 0028 </a:t>
            </a:r>
          </a:p>
          <a:p>
            <a:pPr>
              <a:buNone/>
            </a:pPr>
            <a:r>
              <a:rPr lang="en-ZA" sz="2400" dirty="0" smtClean="0"/>
              <a:t>Email: 		info@tips.org.za</a:t>
            </a:r>
          </a:p>
          <a:p>
            <a:pPr>
              <a:buNone/>
            </a:pPr>
            <a:r>
              <a:rPr lang="en-ZA" sz="2400" dirty="0" smtClean="0"/>
              <a:t>Website: 		www.tips.org.za </a:t>
            </a:r>
          </a:p>
        </p:txBody>
      </p:sp>
      <p:cxnSp>
        <p:nvCxnSpPr>
          <p:cNvPr id="5" name="Straight Connector 4"/>
          <p:cNvCxnSpPr/>
          <p:nvPr/>
        </p:nvCxnSpPr>
        <p:spPr>
          <a:xfrm rot="5400000">
            <a:off x="3467100" y="800100"/>
            <a:ext cx="1143000" cy="1588"/>
          </a:xfrm>
          <a:prstGeom prst="line">
            <a:avLst/>
          </a:prstGeom>
          <a:ln w="5715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214810" y="214290"/>
            <a:ext cx="4495800" cy="1143000"/>
          </a:xfrm>
          <a:prstGeom prst="rect">
            <a:avLst/>
          </a:prstGeom>
        </p:spPr>
        <p:txBody>
          <a:bodyPr rIns="91440" anchor="b">
            <a:noAutofit/>
            <a:scene3d>
              <a:camera prst="orthographicFront"/>
              <a:lightRig rig="soft" dir="t">
                <a:rot lat="0" lon="0" rev="2400000"/>
              </a:lightRig>
            </a:scene3d>
            <a:sp3d>
              <a:bevelT w="19050" h="12700"/>
            </a:sp3d>
          </a:bodyPr>
          <a:lstStyle/>
          <a:p>
            <a:pPr marL="512064" marR="0" lvl="0" indent="-457200" algn="r" defTabSz="914400" rtl="0" eaLnBrk="1" fontAlgn="auto" latinLnBrk="0" hangingPunct="1">
              <a:lnSpc>
                <a:spcPct val="100000"/>
              </a:lnSpc>
              <a:spcBef>
                <a:spcPct val="0"/>
              </a:spcBef>
              <a:spcAft>
                <a:spcPts val="0"/>
              </a:spcAft>
              <a:buClrTx/>
              <a:buSzTx/>
              <a:buFontTx/>
              <a:buNone/>
              <a:tabLst/>
              <a:defRPr/>
            </a:pPr>
            <a:r>
              <a:rPr lang="en-US" sz="3200" b="1" dirty="0" smtClean="0">
                <a:effectLst>
                  <a:outerShdw blurRad="38100" dist="25500" dir="5400000" algn="tl" rotWithShape="0">
                    <a:srgbClr val="000000">
                      <a:satMod val="180000"/>
                      <a:alpha val="75000"/>
                    </a:srgbClr>
                  </a:outerShdw>
                </a:effectLst>
                <a:latin typeface="+mj-lt"/>
                <a:ea typeface="+mj-ea"/>
                <a:cs typeface="+mj-cs"/>
              </a:rPr>
              <a:t>Contact us!!</a:t>
            </a:r>
          </a:p>
          <a:p>
            <a:pPr marL="512064" marR="0" lvl="0" indent="-457200" algn="r" defTabSz="914400" rtl="0" eaLnBrk="1" fontAlgn="auto" latinLnBrk="0" hangingPunct="1">
              <a:lnSpc>
                <a:spcPct val="100000"/>
              </a:lnSpc>
              <a:spcBef>
                <a:spcPct val="0"/>
              </a:spcBef>
              <a:spcAft>
                <a:spcPts val="0"/>
              </a:spcAft>
              <a:buClrTx/>
              <a:buSzTx/>
              <a:buFontTx/>
              <a:buNone/>
              <a:tabLst/>
              <a:defRPr/>
            </a:pPr>
            <a:r>
              <a:rPr lang="en-US" sz="3200" b="1" dirty="0" smtClean="0">
                <a:effectLst>
                  <a:outerShdw blurRad="38100" dist="25500" dir="5400000" algn="tl" rotWithShape="0">
                    <a:srgbClr val="000000">
                      <a:satMod val="180000"/>
                      <a:alpha val="75000"/>
                    </a:srgbClr>
                  </a:outerShdw>
                </a:effectLst>
                <a:latin typeface="+mj-lt"/>
                <a:ea typeface="+mj-ea"/>
                <a:cs typeface="+mj-cs"/>
              </a:rPr>
              <a:t> </a:t>
            </a:r>
            <a:r>
              <a:rPr kumimoji="0" lang="en-US" sz="3200" b="1" i="0" u="none" strike="noStrike" kern="1200" cap="none" spc="0" normalizeH="0" noProof="0" dirty="0" smtClean="0">
                <a:ln>
                  <a:noFill/>
                </a:ln>
                <a:effectLst>
                  <a:outerShdw blurRad="38100" dist="25500" dir="5400000" algn="tl" rotWithShape="0">
                    <a:srgbClr val="000000">
                      <a:satMod val="180000"/>
                      <a:alpha val="75000"/>
                    </a:srgbClr>
                  </a:outerShdw>
                </a:effectLst>
                <a:uLnTx/>
                <a:uFillTx/>
                <a:latin typeface="+mj-lt"/>
                <a:ea typeface="+mj-ea"/>
                <a:cs typeface="+mj-cs"/>
              </a:rPr>
              <a:t>  </a:t>
            </a:r>
            <a:endParaRPr kumimoji="0" lang="en-US" sz="3200" b="1" i="0" u="none" strike="noStrike" kern="1200" cap="none" spc="0" normalizeH="0" baseline="0" noProof="0" dirty="0">
              <a:ln>
                <a:noFill/>
              </a:ln>
              <a:effectLst>
                <a:outerShdw blurRad="38100" dist="25500" dir="5400000" algn="tl" rotWithShape="0">
                  <a:srgbClr val="000000">
                    <a:satMod val="180000"/>
                    <a:alpha val="75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1708</TotalTime>
  <Words>444</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Foundry</vt:lpstr>
      <vt:lpstr>Trade and Industrial Policy Studies  “Who we are and what we do” </vt:lpstr>
      <vt:lpstr>Outline</vt:lpstr>
      <vt:lpstr>What TIPS is about Courses offered  at TIPS  TIPS contact details    </vt:lpstr>
      <vt:lpstr>What TIPS is about Courses offered  at TIPS  TIPS contact details    </vt:lpstr>
      <vt:lpstr>What TIPS is about Courses offered  at TIPS  TIPS contact details    </vt:lpstr>
      <vt:lpstr>What TIPS is about  Courses offered  at TIPS  TIPS contact details    </vt:lpstr>
      <vt:lpstr> What TIPS is about Courses offered  at TIPS TIPS Contact details   </vt:lpstr>
    </vt:vector>
  </TitlesOfParts>
  <Company>private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RESEARCH STUDY TO ASSESS  THE EFFECTIVENESS OF POLICIES DESIGNED TO MITIGATE THE IMPACT OF THE GLOBAL FINANCIAL CRISIS IN INDONESIA”</dc:title>
  <dc:creator>tony irawan</dc:creator>
  <cp:lastModifiedBy>evans</cp:lastModifiedBy>
  <cp:revision>102</cp:revision>
  <cp:lastPrinted>2011-08-22T11:47:14Z</cp:lastPrinted>
  <dcterms:created xsi:type="dcterms:W3CDTF">2010-11-28T00:46:35Z</dcterms:created>
  <dcterms:modified xsi:type="dcterms:W3CDTF">2011-11-29T11:54:11Z</dcterms:modified>
</cp:coreProperties>
</file>