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32"/>
  </p:notesMasterIdLst>
  <p:handoutMasterIdLst>
    <p:handoutMasterId r:id="rId33"/>
  </p:handoutMasterIdLst>
  <p:sldIdLst>
    <p:sldId id="258" r:id="rId3"/>
    <p:sldId id="265" r:id="rId4"/>
    <p:sldId id="316" r:id="rId5"/>
    <p:sldId id="348" r:id="rId6"/>
    <p:sldId id="349" r:id="rId7"/>
    <p:sldId id="350" r:id="rId8"/>
    <p:sldId id="352" r:id="rId9"/>
    <p:sldId id="353" r:id="rId10"/>
    <p:sldId id="347" r:id="rId11"/>
    <p:sldId id="354" r:id="rId12"/>
    <p:sldId id="357" r:id="rId13"/>
    <p:sldId id="358" r:id="rId14"/>
    <p:sldId id="355" r:id="rId15"/>
    <p:sldId id="359" r:id="rId16"/>
    <p:sldId id="344" r:id="rId17"/>
    <p:sldId id="361" r:id="rId18"/>
    <p:sldId id="362" r:id="rId19"/>
    <p:sldId id="363" r:id="rId20"/>
    <p:sldId id="364" r:id="rId21"/>
    <p:sldId id="365" r:id="rId22"/>
    <p:sldId id="366" r:id="rId23"/>
    <p:sldId id="367" r:id="rId24"/>
    <p:sldId id="368" r:id="rId25"/>
    <p:sldId id="369" r:id="rId26"/>
    <p:sldId id="370" r:id="rId27"/>
    <p:sldId id="371" r:id="rId28"/>
    <p:sldId id="372" r:id="rId29"/>
    <p:sldId id="328" r:id="rId30"/>
    <p:sldId id="312" r:id="rId31"/>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99"/>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306" autoAdjust="0"/>
    <p:restoredTop sz="94660"/>
  </p:normalViewPr>
  <p:slideViewPr>
    <p:cSldViewPr>
      <p:cViewPr varScale="1">
        <p:scale>
          <a:sx n="60" d="100"/>
          <a:sy n="60" d="100"/>
        </p:scale>
        <p:origin x="-730"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8"/>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3555" name="Rectangle 3"/>
          <p:cNvSpPr>
            <a:spLocks noGrp="1" noChangeArrowheads="1"/>
          </p:cNvSpPr>
          <p:nvPr>
            <p:ph type="dt" sz="quarter"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556" name="Rectangle 4"/>
          <p:cNvSpPr>
            <a:spLocks noGrp="1" noChangeArrowheads="1"/>
          </p:cNvSpPr>
          <p:nvPr>
            <p:ph type="ftr" sz="quarter" idx="2"/>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3557" name="Rectangle 5"/>
          <p:cNvSpPr>
            <a:spLocks noGrp="1" noChangeArrowheads="1"/>
          </p:cNvSpPr>
          <p:nvPr>
            <p:ph type="sldNum" sz="quarter" idx="3"/>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85A467F-542A-433B-99DA-E0C46A94E32C}" type="slidenum">
              <a:rPr lang="en-US"/>
              <a:pPr>
                <a:defRPr/>
              </a:pPr>
              <a:t>‹#›</a:t>
            </a:fld>
            <a:endParaRPr lang="en-US"/>
          </a:p>
        </p:txBody>
      </p:sp>
    </p:spTree>
    <p:extLst>
      <p:ext uri="{BB962C8B-B14F-4D97-AF65-F5344CB8AC3E}">
        <p14:creationId xmlns:p14="http://schemas.microsoft.com/office/powerpoint/2010/main" xmlns="" val="1160065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5603"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79768" y="4715154"/>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5607"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D882B6A-4940-4A26-A387-D6C9DD627BF3}" type="slidenum">
              <a:rPr lang="en-US"/>
              <a:pPr>
                <a:defRPr/>
              </a:pPr>
              <a:t>‹#›</a:t>
            </a:fld>
            <a:endParaRPr lang="en-US"/>
          </a:p>
        </p:txBody>
      </p:sp>
    </p:spTree>
    <p:extLst>
      <p:ext uri="{BB962C8B-B14F-4D97-AF65-F5344CB8AC3E}">
        <p14:creationId xmlns:p14="http://schemas.microsoft.com/office/powerpoint/2010/main" xmlns="" val="32681717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ftr" sz="quarter" idx="4"/>
          </p:nvPr>
        </p:nvSpPr>
        <p:spPr>
          <a:noFill/>
        </p:spPr>
        <p:txBody>
          <a:bodyPr/>
          <a:lstStyle/>
          <a:p>
            <a:r>
              <a:rPr lang="en-GB" smtClean="0"/>
              <a:t>WC Provincal Treasury 13 August 2008</a:t>
            </a:r>
          </a:p>
        </p:txBody>
      </p:sp>
      <p:sp>
        <p:nvSpPr>
          <p:cNvPr id="10243" name="Rectangle 7"/>
          <p:cNvSpPr>
            <a:spLocks noGrp="1" noChangeArrowheads="1"/>
          </p:cNvSpPr>
          <p:nvPr>
            <p:ph type="sldNum" sz="quarter" idx="5"/>
          </p:nvPr>
        </p:nvSpPr>
        <p:spPr>
          <a:noFill/>
        </p:spPr>
        <p:txBody>
          <a:bodyPr/>
          <a:lstStyle/>
          <a:p>
            <a:fld id="{0E6CE30C-B6C3-4E73-B681-85E90F550D32}" type="slidenum">
              <a:rPr lang="en-GB" smtClean="0"/>
              <a:pPr/>
              <a:t>1</a:t>
            </a:fld>
            <a:endParaRPr lang="en-GB" smtClean="0"/>
          </a:p>
        </p:txBody>
      </p:sp>
      <p:sp>
        <p:nvSpPr>
          <p:cNvPr id="10244" name="Rectangle 1026"/>
          <p:cNvSpPr>
            <a:spLocks noGrp="1" noRot="1" noChangeAspect="1" noChangeArrowheads="1" noTextEdit="1"/>
          </p:cNvSpPr>
          <p:nvPr>
            <p:ph type="sldImg"/>
          </p:nvPr>
        </p:nvSpPr>
        <p:spPr>
          <a:solidFill>
            <a:srgbClr val="FFFFFF"/>
          </a:solidFill>
          <a:ln/>
        </p:spPr>
      </p:sp>
      <p:sp>
        <p:nvSpPr>
          <p:cNvPr id="10245" name="Rectangle 1027"/>
          <p:cNvSpPr>
            <a:spLocks noGrp="1" noChangeArrowheads="1"/>
          </p:cNvSpPr>
          <p:nvPr>
            <p:ph type="body" idx="1"/>
          </p:nvPr>
        </p:nvSpPr>
        <p:spPr>
          <a:solidFill>
            <a:srgbClr val="FFFFFF"/>
          </a:solidFill>
          <a:ln>
            <a:solidFill>
              <a:srgbClr val="000000"/>
            </a:solidFill>
          </a:ln>
        </p:spPr>
        <p:txBody>
          <a:bodyPr lIns="91806" tIns="45903" rIns="91806" bIns="45903"/>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8D882B6A-4940-4A26-A387-D6C9DD627BF3}" type="slidenum">
              <a:rPr lang="en-US" smtClean="0"/>
              <a:pPr>
                <a:defRPr/>
              </a:pPr>
              <a:t>4</a:t>
            </a:fld>
            <a:endParaRPr lang="en-US"/>
          </a:p>
        </p:txBody>
      </p:sp>
    </p:spTree>
    <p:extLst>
      <p:ext uri="{BB962C8B-B14F-4D97-AF65-F5344CB8AC3E}">
        <p14:creationId xmlns:p14="http://schemas.microsoft.com/office/powerpoint/2010/main" xmlns="" val="3862767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8D882B6A-4940-4A26-A387-D6C9DD627BF3}" type="slidenum">
              <a:rPr lang="en-US" smtClean="0"/>
              <a:pPr>
                <a:defRPr/>
              </a:pPr>
              <a:t>5</a:t>
            </a:fld>
            <a:endParaRPr lang="en-US"/>
          </a:p>
        </p:txBody>
      </p:sp>
    </p:spTree>
    <p:extLst>
      <p:ext uri="{BB962C8B-B14F-4D97-AF65-F5344CB8AC3E}">
        <p14:creationId xmlns:p14="http://schemas.microsoft.com/office/powerpoint/2010/main" xmlns="" val="3862767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8D882B6A-4940-4A26-A387-D6C9DD627BF3}" type="slidenum">
              <a:rPr lang="en-US" smtClean="0"/>
              <a:pPr>
                <a:defRPr/>
              </a:pPr>
              <a:t>6</a:t>
            </a:fld>
            <a:endParaRPr lang="en-US"/>
          </a:p>
        </p:txBody>
      </p:sp>
    </p:spTree>
    <p:extLst>
      <p:ext uri="{BB962C8B-B14F-4D97-AF65-F5344CB8AC3E}">
        <p14:creationId xmlns:p14="http://schemas.microsoft.com/office/powerpoint/2010/main" xmlns="" val="3862767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8D882B6A-4940-4A26-A387-D6C9DD627BF3}" type="slidenum">
              <a:rPr lang="en-US" smtClean="0"/>
              <a:pPr>
                <a:defRPr/>
              </a:pPr>
              <a:t>7</a:t>
            </a:fld>
            <a:endParaRPr lang="en-US"/>
          </a:p>
        </p:txBody>
      </p:sp>
    </p:spTree>
    <p:extLst>
      <p:ext uri="{BB962C8B-B14F-4D97-AF65-F5344CB8AC3E}">
        <p14:creationId xmlns:p14="http://schemas.microsoft.com/office/powerpoint/2010/main" xmlns="" val="3862767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8D882B6A-4940-4A26-A387-D6C9DD627BF3}" type="slidenum">
              <a:rPr lang="en-US" smtClean="0"/>
              <a:pPr>
                <a:defRPr/>
              </a:pPr>
              <a:t>8</a:t>
            </a:fld>
            <a:endParaRPr lang="en-US"/>
          </a:p>
        </p:txBody>
      </p:sp>
    </p:spTree>
    <p:extLst>
      <p:ext uri="{BB962C8B-B14F-4D97-AF65-F5344CB8AC3E}">
        <p14:creationId xmlns:p14="http://schemas.microsoft.com/office/powerpoint/2010/main" xmlns="" val="3862767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D882B6A-4940-4A26-A387-D6C9DD627BF3}" type="slidenum">
              <a:rPr lang="en-US" smtClean="0"/>
              <a:pPr>
                <a:defRPr/>
              </a:pPr>
              <a:t>9</a:t>
            </a:fld>
            <a:endParaRPr lang="en-US"/>
          </a:p>
        </p:txBody>
      </p:sp>
    </p:spTree>
    <p:extLst>
      <p:ext uri="{BB962C8B-B14F-4D97-AF65-F5344CB8AC3E}">
        <p14:creationId xmlns:p14="http://schemas.microsoft.com/office/powerpoint/2010/main" xmlns="" val="3881691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8D882B6A-4940-4A26-A387-D6C9DD627BF3}" type="slidenum">
              <a:rPr lang="en-US" smtClean="0"/>
              <a:pPr>
                <a:defRPr/>
              </a:pPr>
              <a:t>10</a:t>
            </a:fld>
            <a:endParaRPr lang="en-US"/>
          </a:p>
        </p:txBody>
      </p:sp>
    </p:spTree>
    <p:extLst>
      <p:ext uri="{BB962C8B-B14F-4D97-AF65-F5344CB8AC3E}">
        <p14:creationId xmlns:p14="http://schemas.microsoft.com/office/powerpoint/2010/main" xmlns="" val="38627673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8D882B6A-4940-4A26-A387-D6C9DD627BF3}" type="slidenum">
              <a:rPr lang="en-US" smtClean="0"/>
              <a:pPr>
                <a:defRPr/>
              </a:pPr>
              <a:t>13</a:t>
            </a:fld>
            <a:endParaRPr lang="en-US"/>
          </a:p>
        </p:txBody>
      </p:sp>
    </p:spTree>
    <p:extLst>
      <p:ext uri="{BB962C8B-B14F-4D97-AF65-F5344CB8AC3E}">
        <p14:creationId xmlns:p14="http://schemas.microsoft.com/office/powerpoint/2010/main" xmlns="" val="3862767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24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24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4450"/>
            <a:ext cx="2057400" cy="6480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4450"/>
            <a:ext cx="6019800" cy="6480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4" descr="TREASURY Ref WHITE"/>
          <p:cNvPicPr>
            <a:picLocks noChangeAspect="1" noChangeArrowheads="1"/>
          </p:cNvPicPr>
          <p:nvPr/>
        </p:nvPicPr>
        <p:blipFill>
          <a:blip r:embed="rId13" cstate="email"/>
          <a:srcRect/>
          <a:stretch>
            <a:fillRect/>
          </a:stretch>
        </p:blipFill>
        <p:spPr bwMode="auto">
          <a:xfrm>
            <a:off x="-9525" y="-26988"/>
            <a:ext cx="9163050" cy="684847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8" descr="Ref inverted page 2"/>
          <p:cNvPicPr>
            <a:picLocks noChangeAspect="1" noChangeArrowheads="1"/>
          </p:cNvPicPr>
          <p:nvPr/>
        </p:nvPicPr>
        <p:blipFill>
          <a:blip r:embed="rId13" cstate="email"/>
          <a:srcRect/>
          <a:stretch>
            <a:fillRect/>
          </a:stretch>
        </p:blipFill>
        <p:spPr bwMode="auto">
          <a:xfrm>
            <a:off x="-9525" y="6350"/>
            <a:ext cx="9163050" cy="6845300"/>
          </a:xfrm>
          <a:prstGeom prst="rect">
            <a:avLst/>
          </a:prstGeom>
          <a:noFill/>
          <a:ln w="9525">
            <a:noFill/>
            <a:miter lim="800000"/>
            <a:headEnd/>
            <a:tailEnd/>
          </a:ln>
        </p:spPr>
      </p:pic>
      <p:sp>
        <p:nvSpPr>
          <p:cNvPr id="2051" name="Rectangle 2"/>
          <p:cNvSpPr>
            <a:spLocks noGrp="1" noChangeArrowheads="1"/>
          </p:cNvSpPr>
          <p:nvPr>
            <p:ph type="title"/>
          </p:nvPr>
        </p:nvSpPr>
        <p:spPr bwMode="auto">
          <a:xfrm>
            <a:off x="457200" y="4445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ZA" smtClean="0"/>
              <a:t>Heading</a:t>
            </a:r>
            <a:endParaRPr lang="en-US" smtClean="0"/>
          </a:p>
        </p:txBody>
      </p:sp>
      <p:sp>
        <p:nvSpPr>
          <p:cNvPr id="2052" name="Rectangle 3"/>
          <p:cNvSpPr>
            <a:spLocks noGrp="1" noChangeArrowheads="1"/>
          </p:cNvSpPr>
          <p:nvPr>
            <p:ph type="body" idx="1"/>
          </p:nvPr>
        </p:nvSpPr>
        <p:spPr bwMode="auto">
          <a:xfrm>
            <a:off x="457200" y="1600200"/>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TextBox 5"/>
          <p:cNvSpPr txBox="1"/>
          <p:nvPr/>
        </p:nvSpPr>
        <p:spPr>
          <a:xfrm>
            <a:off x="6934200" y="6400800"/>
            <a:ext cx="1752600" cy="338138"/>
          </a:xfrm>
          <a:prstGeom prst="rect">
            <a:avLst/>
          </a:prstGeom>
          <a:noFill/>
        </p:spPr>
        <p:txBody>
          <a:bodyPr>
            <a:spAutoFit/>
          </a:bodyPr>
          <a:lstStyle/>
          <a:p>
            <a:pPr algn="r">
              <a:defRPr/>
            </a:pPr>
            <a:fld id="{F9BC0A66-550F-4DB9-95BA-A61E197BB973}" type="slidenum">
              <a:rPr lang="en-US" sz="1600">
                <a:latin typeface="+mn-lt"/>
              </a:rPr>
              <a:pPr algn="r">
                <a:defRPr/>
              </a:pPr>
              <a:t>‹#›</a:t>
            </a:fld>
            <a:endParaRPr lang="en-US" sz="1600" dirty="0">
              <a:latin typeface="+mn-lt"/>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ctr" rtl="0" eaLnBrk="0" fontAlgn="base" hangingPunct="0">
        <a:spcBef>
          <a:spcPct val="0"/>
        </a:spcBef>
        <a:spcAft>
          <a:spcPct val="0"/>
        </a:spcAft>
        <a:defRPr sz="4400" b="1">
          <a:solidFill>
            <a:schemeClr val="bg1"/>
          </a:solidFill>
          <a:latin typeface="+mj-lt"/>
          <a:ea typeface="+mj-ea"/>
          <a:cs typeface="+mj-cs"/>
        </a:defRPr>
      </a:lvl1pPr>
      <a:lvl2pPr algn="ctr" rtl="0" eaLnBrk="0" fontAlgn="base" hangingPunct="0">
        <a:spcBef>
          <a:spcPct val="0"/>
        </a:spcBef>
        <a:spcAft>
          <a:spcPct val="0"/>
        </a:spcAft>
        <a:defRPr sz="4400" b="1">
          <a:solidFill>
            <a:schemeClr val="bg1"/>
          </a:solidFill>
          <a:latin typeface="Century Gothic" pitchFamily="34" charset="0"/>
        </a:defRPr>
      </a:lvl2pPr>
      <a:lvl3pPr algn="ctr" rtl="0" eaLnBrk="0" fontAlgn="base" hangingPunct="0">
        <a:spcBef>
          <a:spcPct val="0"/>
        </a:spcBef>
        <a:spcAft>
          <a:spcPct val="0"/>
        </a:spcAft>
        <a:defRPr sz="4400" b="1">
          <a:solidFill>
            <a:schemeClr val="bg1"/>
          </a:solidFill>
          <a:latin typeface="Century Gothic" pitchFamily="34" charset="0"/>
        </a:defRPr>
      </a:lvl3pPr>
      <a:lvl4pPr algn="ctr" rtl="0" eaLnBrk="0" fontAlgn="base" hangingPunct="0">
        <a:spcBef>
          <a:spcPct val="0"/>
        </a:spcBef>
        <a:spcAft>
          <a:spcPct val="0"/>
        </a:spcAft>
        <a:defRPr sz="4400" b="1">
          <a:solidFill>
            <a:schemeClr val="bg1"/>
          </a:solidFill>
          <a:latin typeface="Century Gothic" pitchFamily="34" charset="0"/>
        </a:defRPr>
      </a:lvl4pPr>
      <a:lvl5pPr algn="ctr" rtl="0" eaLnBrk="0" fontAlgn="base" hangingPunct="0">
        <a:spcBef>
          <a:spcPct val="0"/>
        </a:spcBef>
        <a:spcAft>
          <a:spcPct val="0"/>
        </a:spcAft>
        <a:defRPr sz="4400" b="1">
          <a:solidFill>
            <a:schemeClr val="bg1"/>
          </a:solidFill>
          <a:latin typeface="Century Gothic" pitchFamily="34" charset="0"/>
        </a:defRPr>
      </a:lvl5pPr>
      <a:lvl6pPr marL="457200" algn="ctr" rtl="0" fontAlgn="base">
        <a:spcBef>
          <a:spcPct val="0"/>
        </a:spcBef>
        <a:spcAft>
          <a:spcPct val="0"/>
        </a:spcAft>
        <a:defRPr sz="4400" b="1">
          <a:solidFill>
            <a:schemeClr val="bg1"/>
          </a:solidFill>
          <a:latin typeface="Century Gothic" pitchFamily="34" charset="0"/>
        </a:defRPr>
      </a:lvl6pPr>
      <a:lvl7pPr marL="914400" algn="ctr" rtl="0" fontAlgn="base">
        <a:spcBef>
          <a:spcPct val="0"/>
        </a:spcBef>
        <a:spcAft>
          <a:spcPct val="0"/>
        </a:spcAft>
        <a:defRPr sz="4400" b="1">
          <a:solidFill>
            <a:schemeClr val="bg1"/>
          </a:solidFill>
          <a:latin typeface="Century Gothic" pitchFamily="34" charset="0"/>
        </a:defRPr>
      </a:lvl7pPr>
      <a:lvl8pPr marL="1371600" algn="ctr" rtl="0" fontAlgn="base">
        <a:spcBef>
          <a:spcPct val="0"/>
        </a:spcBef>
        <a:spcAft>
          <a:spcPct val="0"/>
        </a:spcAft>
        <a:defRPr sz="4400" b="1">
          <a:solidFill>
            <a:schemeClr val="bg1"/>
          </a:solidFill>
          <a:latin typeface="Century Gothic" pitchFamily="34" charset="0"/>
        </a:defRPr>
      </a:lvl8pPr>
      <a:lvl9pPr marL="1828800" algn="ctr" rtl="0" fontAlgn="base">
        <a:spcBef>
          <a:spcPct val="0"/>
        </a:spcBef>
        <a:spcAft>
          <a:spcPct val="0"/>
        </a:spcAft>
        <a:defRPr sz="44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_rels/slide2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1371600"/>
            <a:ext cx="8305800" cy="4953000"/>
          </a:xfrm>
        </p:spPr>
        <p:txBody>
          <a:bodyPr/>
          <a:lstStyle/>
          <a:p>
            <a:r>
              <a:rPr lang="en-US" dirty="0" smtClean="0"/>
              <a:t> </a:t>
            </a:r>
            <a:r>
              <a:rPr lang="en-US" b="1" dirty="0" smtClean="0">
                <a:latin typeface="+mn-lt"/>
              </a:rPr>
              <a:t>Provincial </a:t>
            </a:r>
            <a:br>
              <a:rPr lang="en-US" b="1" dirty="0" smtClean="0">
                <a:latin typeface="+mn-lt"/>
              </a:rPr>
            </a:br>
            <a:r>
              <a:rPr lang="en-US" b="1" dirty="0" smtClean="0">
                <a:latin typeface="+mn-lt"/>
              </a:rPr>
              <a:t>Economic Review and </a:t>
            </a:r>
            <a:br>
              <a:rPr lang="en-US" b="1" dirty="0" smtClean="0">
                <a:latin typeface="+mn-lt"/>
              </a:rPr>
            </a:br>
            <a:r>
              <a:rPr lang="en-US" b="1" dirty="0" smtClean="0">
                <a:latin typeface="+mn-lt"/>
              </a:rPr>
              <a:t>Outlook</a:t>
            </a:r>
            <a:br>
              <a:rPr lang="en-US" b="1" dirty="0" smtClean="0">
                <a:latin typeface="+mn-lt"/>
              </a:rPr>
            </a:br>
            <a:r>
              <a:rPr lang="en-US" b="1" dirty="0" smtClean="0">
                <a:latin typeface="+mn-lt"/>
              </a:rPr>
              <a:t>2011</a:t>
            </a:r>
            <a:br>
              <a:rPr lang="en-US" b="1" dirty="0" smtClean="0">
                <a:latin typeface="+mn-lt"/>
              </a:rPr>
            </a:br>
            <a:r>
              <a:rPr lang="en-US" b="1" dirty="0" smtClean="0">
                <a:latin typeface="+mn-lt"/>
              </a:rPr>
              <a:t/>
            </a:r>
            <a:br>
              <a:rPr lang="en-US" b="1" dirty="0" smtClean="0">
                <a:latin typeface="+mn-lt"/>
              </a:rPr>
            </a:br>
            <a:r>
              <a:rPr lang="en-US" sz="2000" b="1" dirty="0" smtClean="0">
                <a:latin typeface="+mn-lt"/>
              </a:rPr>
              <a:t>Presented by</a:t>
            </a:r>
            <a:r>
              <a:rPr lang="en-US" sz="2000" b="1" smtClean="0">
                <a:latin typeface="+mn-lt"/>
              </a:rPr>
              <a:t>: Bongi Mamba</a:t>
            </a:r>
            <a:r>
              <a:rPr lang="en-US" sz="2000" b="1" dirty="0" smtClean="0">
                <a:latin typeface="+mn-lt"/>
              </a:rPr>
              <a:t/>
            </a:r>
            <a:br>
              <a:rPr lang="en-US" sz="2000" b="1" dirty="0" smtClean="0">
                <a:latin typeface="+mn-lt"/>
              </a:rPr>
            </a:br>
            <a:r>
              <a:rPr lang="en-US" b="1" dirty="0" smtClean="0">
                <a:latin typeface="+mn-lt"/>
              </a:rPr>
              <a:t/>
            </a:r>
            <a:br>
              <a:rPr lang="en-US" b="1" dirty="0" smtClean="0">
                <a:latin typeface="+mn-lt"/>
              </a:rPr>
            </a:br>
            <a:r>
              <a:rPr lang="en-US" sz="1200" b="1" dirty="0" smtClean="0">
                <a:latin typeface="+mn-lt"/>
              </a:rPr>
              <a:t/>
            </a:r>
            <a:br>
              <a:rPr lang="en-US" sz="1200" b="1" dirty="0" smtClean="0">
                <a:latin typeface="+mn-lt"/>
              </a:rPr>
            </a:br>
            <a:r>
              <a:rPr lang="en-US" sz="1200" b="1" dirty="0" smtClean="0">
                <a:latin typeface="+mn-lt"/>
              </a:rPr>
              <a:t>Presented at the Annual Congress of the 3</a:t>
            </a:r>
            <a:r>
              <a:rPr lang="en-US" sz="1200" b="1" baseline="30000" dirty="0" smtClean="0">
                <a:latin typeface="+mn-lt"/>
              </a:rPr>
              <a:t>rd</a:t>
            </a:r>
            <a:r>
              <a:rPr lang="en-US" sz="1200" b="1" dirty="0" smtClean="0">
                <a:latin typeface="+mn-lt"/>
              </a:rPr>
              <a:t> Public Sector Economists’ Forum</a:t>
            </a:r>
            <a:r>
              <a:rPr lang="en-US" sz="1200" b="1" i="1" dirty="0" smtClean="0"/>
              <a:t> </a:t>
            </a:r>
            <a:r>
              <a:rPr lang="en-US" sz="4000" b="1" i="1" dirty="0" smtClean="0">
                <a:latin typeface="+mn-lt"/>
              </a:rPr>
              <a:t/>
            </a:r>
            <a:br>
              <a:rPr lang="en-US" sz="4000" b="1" i="1" dirty="0" smtClean="0">
                <a:latin typeface="+mn-lt"/>
              </a:rPr>
            </a:br>
            <a:r>
              <a:rPr lang="en-US" sz="1200" b="1" dirty="0">
                <a:latin typeface="+mn-lt"/>
              </a:rPr>
              <a:t>Date</a:t>
            </a:r>
            <a:r>
              <a:rPr lang="en-US" sz="1200" b="1">
                <a:latin typeface="+mn-lt"/>
              </a:rPr>
              <a:t>: </a:t>
            </a:r>
            <a:r>
              <a:rPr lang="en-US" sz="1200" b="1" smtClean="0">
                <a:latin typeface="+mn-lt"/>
              </a:rPr>
              <a:t>30 </a:t>
            </a:r>
            <a:r>
              <a:rPr lang="en-US" sz="1200" b="1" dirty="0">
                <a:latin typeface="+mn-lt"/>
              </a:rPr>
              <a:t>November </a:t>
            </a:r>
            <a:r>
              <a:rPr lang="en-US" sz="1100" b="1" i="1" dirty="0" smtClean="0">
                <a:latin typeface="+mn-lt"/>
              </a:rPr>
              <a:t>2011</a:t>
            </a:r>
            <a:r>
              <a:rPr lang="en-US" sz="4000" b="1" dirty="0" smtClean="0">
                <a:latin typeface="+mn-lt"/>
              </a:rPr>
              <a:t/>
            </a:r>
            <a:br>
              <a:rPr lang="en-US" sz="4000" b="1" dirty="0" smtClean="0">
                <a:latin typeface="+mn-lt"/>
              </a:rPr>
            </a:br>
            <a:r>
              <a:rPr lang="en-US" b="1" dirty="0" smtClean="0">
                <a:latin typeface="+mn-lt"/>
              </a:rPr>
              <a:t/>
            </a:r>
            <a:br>
              <a:rPr lang="en-US" b="1" dirty="0" smtClean="0">
                <a:latin typeface="+mn-lt"/>
              </a:rPr>
            </a:br>
            <a:endParaRPr lang="en-US" sz="2800" b="1" dirty="0" smtClean="0">
              <a:latin typeface="+mn-lt"/>
            </a:endParaRPr>
          </a:p>
        </p:txBody>
      </p:sp>
      <p:sp>
        <p:nvSpPr>
          <p:cNvPr id="2051" name="Rectangle 6"/>
          <p:cNvSpPr>
            <a:spLocks noChangeArrowheads="1"/>
          </p:cNvSpPr>
          <p:nvPr/>
        </p:nvSpPr>
        <p:spPr bwMode="auto">
          <a:xfrm>
            <a:off x="838200" y="5410200"/>
            <a:ext cx="8305800" cy="1447800"/>
          </a:xfrm>
          <a:prstGeom prst="rect">
            <a:avLst/>
          </a:prstGeom>
          <a:noFill/>
          <a:ln w="9525">
            <a:noFill/>
            <a:miter lim="800000"/>
            <a:headEnd/>
            <a:tailEnd/>
          </a:ln>
        </p:spPr>
        <p:txBody>
          <a:bodyPr/>
          <a:lstStyle/>
          <a:p>
            <a:pPr algn="r">
              <a:defRPr/>
            </a:pPr>
            <a:endParaRPr lang="en-US" sz="2400" i="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ZA" sz="3600" dirty="0" smtClean="0"/>
              <a:t>Western Cape real GDPR growth across 9 broad sectors: 2000 - 2010</a:t>
            </a:r>
            <a:r>
              <a:rPr lang="en-ZA" dirty="0"/>
              <a:t/>
            </a:r>
            <a:br>
              <a:rPr lang="en-ZA" dirty="0"/>
            </a:br>
            <a:endParaRPr lang="en-ZA" dirty="0"/>
          </a:p>
        </p:txBody>
      </p:sp>
      <p:pic>
        <p:nvPicPr>
          <p:cNvPr id="4" name="Content Placeholder 3"/>
          <p:cNvPicPr>
            <a:picLocks noGrp="1"/>
          </p:cNvPicPr>
          <p:nvPr>
            <p:ph idx="1"/>
          </p:nvPr>
        </p:nvPicPr>
        <p:blipFill>
          <a:blip r:embed="rId3" cstate="email">
            <a:extLst>
              <a:ext uri="{28A0092B-C50C-407E-A947-70E740481C1C}">
                <a14:useLocalDpi xmlns:a14="http://schemas.microsoft.com/office/drawing/2010/main" xmlns="" val="0"/>
              </a:ext>
            </a:extLst>
          </a:blip>
          <a:srcRect/>
          <a:stretch>
            <a:fillRect/>
          </a:stretch>
        </p:blipFill>
        <p:spPr bwMode="auto">
          <a:xfrm>
            <a:off x="152400" y="1524000"/>
            <a:ext cx="9067800" cy="4800600"/>
          </a:xfrm>
          <a:prstGeom prst="rect">
            <a:avLst/>
          </a:prstGeom>
          <a:noFill/>
          <a:ln>
            <a:noFill/>
          </a:ln>
        </p:spPr>
      </p:pic>
    </p:spTree>
    <p:extLst>
      <p:ext uri="{BB962C8B-B14F-4D97-AF65-F5344CB8AC3E}">
        <p14:creationId xmlns:p14="http://schemas.microsoft.com/office/powerpoint/2010/main" xmlns="" val="3781622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US" sz="3600" dirty="0"/>
              <a:t>Western Cape: Real GDPR growth vs. Employment growth</a:t>
            </a:r>
            <a:endParaRPr lang="en-ZA" sz="3600" dirty="0"/>
          </a:p>
        </p:txBody>
      </p:sp>
      <p:pic>
        <p:nvPicPr>
          <p:cNvPr id="5" name="Picture 2"/>
          <p:cNvPicPr>
            <a:picLocks noGrp="1" noChangeAspect="1" noChangeArrowheads="1"/>
          </p:cNvPicPr>
          <p:nvPr>
            <p:ph idx="1"/>
          </p:nvPr>
        </p:nvPicPr>
        <p:blipFill>
          <a:blip r:embed="rId2" cstate="email">
            <a:extLst>
              <a:ext uri="{28A0092B-C50C-407E-A947-70E740481C1C}">
                <a14:useLocalDpi xmlns:a14="http://schemas.microsoft.com/office/drawing/2010/main" xmlns="" val="0"/>
              </a:ext>
            </a:extLst>
          </a:blip>
          <a:srcRect/>
          <a:stretch>
            <a:fillRect/>
          </a:stretch>
        </p:blipFill>
        <p:spPr bwMode="auto">
          <a:xfrm>
            <a:off x="838200" y="1219200"/>
            <a:ext cx="7084166" cy="3429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521594" y="4648200"/>
            <a:ext cx="8458200" cy="1938992"/>
          </a:xfrm>
          <a:prstGeom prst="rect">
            <a:avLst/>
          </a:prstGeom>
        </p:spPr>
        <p:txBody>
          <a:bodyPr wrap="square">
            <a:spAutoFit/>
          </a:bodyPr>
          <a:lstStyle/>
          <a:p>
            <a:pPr marL="236538" indent="-236538" algn="just">
              <a:spcBef>
                <a:spcPts val="600"/>
              </a:spcBef>
              <a:spcAft>
                <a:spcPts val="600"/>
              </a:spcAft>
              <a:buFont typeface="Arial" pitchFamily="34" charset="0"/>
              <a:buChar char="•"/>
            </a:pPr>
            <a:r>
              <a:rPr lang="en-US" sz="2000" dirty="0">
                <a:latin typeface="+mn-lt"/>
              </a:rPr>
              <a:t>There seems to be a link between the historical growth pattern and the structural imbalance in the Western Cape economy, specifically a mismatch between output and employment growth. </a:t>
            </a:r>
            <a:r>
              <a:rPr lang="en-US" sz="2000" dirty="0" smtClean="0">
                <a:latin typeface="+mn-lt"/>
              </a:rPr>
              <a:t>The </a:t>
            </a:r>
            <a:r>
              <a:rPr lang="en-US" sz="2000" dirty="0">
                <a:latin typeface="+mn-lt"/>
              </a:rPr>
              <a:t>real economy expanded by close to </a:t>
            </a:r>
            <a:r>
              <a:rPr lang="en-US" sz="2000" dirty="0" smtClean="0">
                <a:latin typeface="+mn-lt"/>
              </a:rPr>
              <a:t>45% </a:t>
            </a:r>
            <a:r>
              <a:rPr lang="en-US" sz="2000" dirty="0">
                <a:latin typeface="+mn-lt"/>
              </a:rPr>
              <a:t>between 2001 and 2010, the regional workforce only grew by close to </a:t>
            </a:r>
            <a:r>
              <a:rPr lang="en-US" sz="2000" dirty="0" smtClean="0">
                <a:latin typeface="+mn-lt"/>
              </a:rPr>
              <a:t>16% over </a:t>
            </a:r>
            <a:r>
              <a:rPr lang="en-US" sz="2000" dirty="0">
                <a:latin typeface="+mn-lt"/>
              </a:rPr>
              <a:t>this </a:t>
            </a:r>
            <a:r>
              <a:rPr lang="en-US" sz="2000" dirty="0" smtClean="0">
                <a:latin typeface="+mn-lt"/>
              </a:rPr>
              <a:t>period. </a:t>
            </a:r>
            <a:endParaRPr lang="en-ZA" sz="2000" dirty="0" smtClean="0">
              <a:latin typeface="+mn-lt"/>
            </a:endParaRPr>
          </a:p>
        </p:txBody>
      </p:sp>
    </p:spTree>
    <p:extLst>
      <p:ext uri="{BB962C8B-B14F-4D97-AF65-F5344CB8AC3E}">
        <p14:creationId xmlns:p14="http://schemas.microsoft.com/office/powerpoint/2010/main" xmlns="" val="1886146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ZA" sz="3600" dirty="0"/>
              <a:t>Western Cape sector outlook for real GDPR growth, 2011 - 2015</a:t>
            </a:r>
          </a:p>
        </p:txBody>
      </p:sp>
      <p:pic>
        <p:nvPicPr>
          <p:cNvPr id="61442" name="Picture 2"/>
          <p:cNvPicPr>
            <a:picLocks noGrp="1" noChangeAspect="1" noChangeArrowheads="1"/>
          </p:cNvPicPr>
          <p:nvPr>
            <p:ph idx="1"/>
          </p:nvPr>
        </p:nvPicPr>
        <p:blipFill>
          <a:blip r:embed="rId2" cstate="email">
            <a:extLst>
              <a:ext uri="{28A0092B-C50C-407E-A947-70E740481C1C}">
                <a14:useLocalDpi xmlns:a14="http://schemas.microsoft.com/office/drawing/2010/main" xmlns="" val="0"/>
              </a:ext>
            </a:extLst>
          </a:blip>
          <a:srcRect/>
          <a:stretch>
            <a:fillRect/>
          </a:stretch>
        </p:blipFill>
        <p:spPr bwMode="auto">
          <a:xfrm>
            <a:off x="990600" y="1247153"/>
            <a:ext cx="6172200" cy="54174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04770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ZA" sz="3600" dirty="0" smtClean="0"/>
              <a:t>Real export growth: WC </a:t>
            </a:r>
            <a:r>
              <a:rPr lang="en-ZA" sz="3600" dirty="0" err="1" smtClean="0"/>
              <a:t>vs</a:t>
            </a:r>
            <a:r>
              <a:rPr lang="en-ZA" sz="3600" dirty="0" smtClean="0"/>
              <a:t> Rest of RSA, 2000- 2010</a:t>
            </a:r>
            <a:r>
              <a:rPr lang="en-ZA" dirty="0" smtClean="0"/>
              <a:t/>
            </a:r>
            <a:br>
              <a:rPr lang="en-ZA" dirty="0" smtClean="0"/>
            </a:br>
            <a:endParaRPr lang="en-ZA" dirty="0"/>
          </a:p>
        </p:txBody>
      </p:sp>
      <p:pic>
        <p:nvPicPr>
          <p:cNvPr id="14338" name="Picture 2"/>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228600" y="1513114"/>
            <a:ext cx="8410575" cy="47776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2744572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762000" y="2209799"/>
            <a:ext cx="7848600" cy="45441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0" y="44450"/>
            <a:ext cx="9144000" cy="1143000"/>
          </a:xfrm>
        </p:spPr>
        <p:txBody>
          <a:bodyPr>
            <a:normAutofit fontScale="90000"/>
          </a:bodyPr>
          <a:lstStyle/>
          <a:p>
            <a:r>
              <a:rPr lang="en-ZA" sz="3600" dirty="0"/>
              <a:t>Composition of Western Cape exports: average, 2005 - </a:t>
            </a:r>
            <a:r>
              <a:rPr lang="en-ZA" sz="3600" dirty="0" smtClean="0"/>
              <a:t>2010</a:t>
            </a:r>
            <a:endParaRPr lang="en-ZA" sz="3600" dirty="0"/>
          </a:p>
        </p:txBody>
      </p:sp>
      <p:sp>
        <p:nvSpPr>
          <p:cNvPr id="3" name="Content Placeholder 2"/>
          <p:cNvSpPr>
            <a:spLocks noGrp="1"/>
          </p:cNvSpPr>
          <p:nvPr>
            <p:ph idx="1"/>
          </p:nvPr>
        </p:nvSpPr>
        <p:spPr>
          <a:xfrm>
            <a:off x="457200" y="1371600"/>
            <a:ext cx="8229600" cy="1295400"/>
          </a:xfrm>
        </p:spPr>
        <p:txBody>
          <a:bodyPr/>
          <a:lstStyle/>
          <a:p>
            <a:pPr algn="just">
              <a:spcBef>
                <a:spcPts val="900"/>
              </a:spcBef>
            </a:pPr>
            <a:r>
              <a:rPr lang="en-ZA" sz="1800" dirty="0"/>
              <a:t>Western Cape exports are dominated by the agricultural, forestry and fishing and food and beverage sectors, i.e. the food value chain. In all, these two subsectors accounted for approximately </a:t>
            </a:r>
            <a:r>
              <a:rPr lang="en-ZA" sz="1800" dirty="0" smtClean="0"/>
              <a:t>37% of </a:t>
            </a:r>
            <a:r>
              <a:rPr lang="en-ZA" sz="1800" dirty="0"/>
              <a:t>exports on average during 2005 to 2010. </a:t>
            </a:r>
            <a:endParaRPr lang="en-ZA" sz="1800" dirty="0" smtClean="0"/>
          </a:p>
          <a:p>
            <a:pPr marL="0" lvl="0" indent="0">
              <a:buNone/>
            </a:pPr>
            <a:endParaRPr lang="en-ZA" sz="1600" dirty="0"/>
          </a:p>
          <a:p>
            <a:endParaRPr lang="en-ZA" sz="1600" dirty="0"/>
          </a:p>
        </p:txBody>
      </p:sp>
    </p:spTree>
    <p:extLst>
      <p:ext uri="{BB962C8B-B14F-4D97-AF65-F5344CB8AC3E}">
        <p14:creationId xmlns:p14="http://schemas.microsoft.com/office/powerpoint/2010/main" xmlns="" val="29841254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US" sz="4000" dirty="0" smtClean="0"/>
              <a:t>Western Cape real export growth: 2011 - 2015</a:t>
            </a:r>
            <a:endParaRPr lang="en-ZA" sz="4000" dirty="0"/>
          </a:p>
        </p:txBody>
      </p:sp>
      <p:pic>
        <p:nvPicPr>
          <p:cNvPr id="2049" name="Picture 1"/>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1371600" y="1245437"/>
            <a:ext cx="6202240" cy="56334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093725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US" sz="4000" dirty="0" smtClean="0"/>
              <a:t>Overview of the Western Cape </a:t>
            </a:r>
            <a:r>
              <a:rPr lang="en-US" sz="4000" dirty="0" err="1" smtClean="0"/>
              <a:t>labour</a:t>
            </a:r>
            <a:r>
              <a:rPr lang="en-US" sz="4000" dirty="0" smtClean="0"/>
              <a:t> market, 2011</a:t>
            </a:r>
            <a:endParaRPr lang="en-ZA" sz="4000" dirty="0"/>
          </a:p>
        </p:txBody>
      </p:sp>
      <p:graphicFrame>
        <p:nvGraphicFramePr>
          <p:cNvPr id="4" name="Table 3"/>
          <p:cNvGraphicFramePr>
            <a:graphicFrameLocks noGrp="1"/>
          </p:cNvGraphicFramePr>
          <p:nvPr>
            <p:extLst>
              <p:ext uri="{D42A27DB-BD31-4B8C-83A1-F6EECF244321}">
                <p14:modId xmlns:p14="http://schemas.microsoft.com/office/powerpoint/2010/main" xmlns="" val="889121142"/>
              </p:ext>
            </p:extLst>
          </p:nvPr>
        </p:nvGraphicFramePr>
        <p:xfrm>
          <a:off x="457200" y="1447800"/>
          <a:ext cx="8077203" cy="4648200"/>
        </p:xfrm>
        <a:graphic>
          <a:graphicData uri="http://schemas.openxmlformats.org/drawingml/2006/table">
            <a:tbl>
              <a:tblPr firstRow="1" firstCol="1" bandRow="1"/>
              <a:tblGrid>
                <a:gridCol w="1226333"/>
                <a:gridCol w="626996"/>
                <a:gridCol w="626996"/>
                <a:gridCol w="617778"/>
                <a:gridCol w="617778"/>
                <a:gridCol w="636219"/>
                <a:gridCol w="636219"/>
                <a:gridCol w="636219"/>
                <a:gridCol w="792967"/>
                <a:gridCol w="829849"/>
                <a:gridCol w="829849"/>
              </a:tblGrid>
              <a:tr h="929640">
                <a:tc rowSpan="2">
                  <a:txBody>
                    <a:bodyPr/>
                    <a:lstStyle/>
                    <a:p>
                      <a:pPr algn="ctr">
                        <a:lnSpc>
                          <a:spcPct val="115000"/>
                        </a:lnSpc>
                        <a:spcBef>
                          <a:spcPts val="200"/>
                        </a:spcBef>
                        <a:spcAft>
                          <a:spcPts val="200"/>
                        </a:spcAft>
                      </a:pPr>
                      <a:r>
                        <a:rPr lang="en-ZA" sz="800" dirty="0">
                          <a:effectLst/>
                          <a:latin typeface="Arial Narrow"/>
                          <a:ea typeface="Times New Roman"/>
                          <a:cs typeface="Arial"/>
                        </a:rPr>
                        <a:t> </a:t>
                      </a:r>
                      <a:endParaRPr lang="en-ZA" sz="800" dirty="0">
                        <a:effectLst/>
                        <a:latin typeface="Cambria"/>
                        <a:ea typeface="Times New Roman"/>
                        <a:cs typeface="Calibri"/>
                      </a:endParaRPr>
                    </a:p>
                  </a:txBody>
                  <a:tcPr marL="68580" marR="68580" marT="0" marB="0" anchor="ctr">
                    <a:lnL>
                      <a:noFill/>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gridSpan="2">
                  <a:txBody>
                    <a:bodyPr/>
                    <a:lstStyle/>
                    <a:p>
                      <a:pPr algn="ctr">
                        <a:lnSpc>
                          <a:spcPct val="115000"/>
                        </a:lnSpc>
                        <a:spcBef>
                          <a:spcPts val="200"/>
                        </a:spcBef>
                        <a:spcAft>
                          <a:spcPts val="200"/>
                        </a:spcAft>
                      </a:pPr>
                      <a:r>
                        <a:rPr lang="en-ZA" sz="800" b="1">
                          <a:effectLst/>
                          <a:latin typeface="Arial Narrow"/>
                          <a:ea typeface="Times New Roman"/>
                          <a:cs typeface="Arial"/>
                        </a:rPr>
                        <a:t>Working Age Population</a:t>
                      </a:r>
                      <a:endParaRPr lang="en-ZA" sz="800">
                        <a:effectLst/>
                        <a:latin typeface="Cambria"/>
                        <a:ea typeface="Times New Roman"/>
                        <a:cs typeface="Calibri"/>
                      </a:endParaRPr>
                    </a:p>
                  </a:txBody>
                  <a:tcPr marL="68580" marR="68580" marT="0" marB="0" anchor="ctr">
                    <a:lnL>
                      <a:noFill/>
                    </a:lnL>
                    <a:lnR w="12700" cap="flat" cmpd="sng" algn="ctr">
                      <a:solidFill>
                        <a:srgbClr val="BFBFB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ZA"/>
                    </a:p>
                  </a:txBody>
                  <a:tcPr/>
                </a:tc>
                <a:tc gridSpan="2">
                  <a:txBody>
                    <a:bodyPr/>
                    <a:lstStyle/>
                    <a:p>
                      <a:pPr algn="ctr">
                        <a:lnSpc>
                          <a:spcPct val="115000"/>
                        </a:lnSpc>
                        <a:spcBef>
                          <a:spcPts val="200"/>
                        </a:spcBef>
                        <a:spcAft>
                          <a:spcPts val="200"/>
                        </a:spcAft>
                      </a:pPr>
                      <a:r>
                        <a:rPr lang="en-ZA" sz="800" b="1" dirty="0">
                          <a:effectLst/>
                          <a:latin typeface="Arial Narrow"/>
                          <a:ea typeface="Times New Roman"/>
                          <a:cs typeface="Arial"/>
                        </a:rPr>
                        <a:t>Employed</a:t>
                      </a:r>
                      <a:endParaRPr lang="en-ZA" sz="800" dirty="0">
                        <a:effectLst/>
                        <a:latin typeface="Cambria"/>
                        <a:ea typeface="Times New Roman"/>
                        <a:cs typeface="Calibri"/>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ZA"/>
                    </a:p>
                  </a:txBody>
                  <a:tcPr/>
                </a:tc>
                <a:tc gridSpan="2">
                  <a:txBody>
                    <a:bodyPr/>
                    <a:lstStyle/>
                    <a:p>
                      <a:pPr algn="ctr">
                        <a:lnSpc>
                          <a:spcPct val="115000"/>
                        </a:lnSpc>
                        <a:spcBef>
                          <a:spcPts val="200"/>
                        </a:spcBef>
                        <a:spcAft>
                          <a:spcPts val="200"/>
                        </a:spcAft>
                      </a:pPr>
                      <a:r>
                        <a:rPr lang="en-ZA" sz="800" b="1">
                          <a:effectLst/>
                          <a:latin typeface="Arial Narrow"/>
                          <a:ea typeface="Times New Roman"/>
                          <a:cs typeface="Arial"/>
                        </a:rPr>
                        <a:t>Narrow Unemployed</a:t>
                      </a:r>
                      <a:endParaRPr lang="en-ZA" sz="800">
                        <a:effectLst/>
                        <a:latin typeface="Cambria"/>
                        <a:ea typeface="Times New Roman"/>
                        <a:cs typeface="Calibri"/>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ZA"/>
                    </a:p>
                  </a:txBody>
                  <a:tcPr/>
                </a:tc>
                <a:tc gridSpan="2">
                  <a:txBody>
                    <a:bodyPr/>
                    <a:lstStyle/>
                    <a:p>
                      <a:pPr algn="ctr">
                        <a:lnSpc>
                          <a:spcPct val="115000"/>
                        </a:lnSpc>
                        <a:spcBef>
                          <a:spcPts val="200"/>
                        </a:spcBef>
                        <a:spcAft>
                          <a:spcPts val="200"/>
                        </a:spcAft>
                      </a:pPr>
                      <a:r>
                        <a:rPr lang="en-ZA" sz="800" b="1">
                          <a:effectLst/>
                          <a:latin typeface="Arial Narrow"/>
                          <a:ea typeface="Times New Roman"/>
                          <a:cs typeface="Arial"/>
                        </a:rPr>
                        <a:t>Narrow Labour Force</a:t>
                      </a:r>
                      <a:endParaRPr lang="en-ZA" sz="800">
                        <a:effectLst/>
                        <a:latin typeface="Cambria"/>
                        <a:ea typeface="Times New Roman"/>
                        <a:cs typeface="Calibri"/>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ZA"/>
                    </a:p>
                  </a:txBody>
                  <a:tcPr/>
                </a:tc>
                <a:tc>
                  <a:txBody>
                    <a:bodyPr/>
                    <a:lstStyle/>
                    <a:p>
                      <a:pPr algn="ctr">
                        <a:lnSpc>
                          <a:spcPct val="115000"/>
                        </a:lnSpc>
                        <a:spcBef>
                          <a:spcPts val="200"/>
                        </a:spcBef>
                        <a:spcAft>
                          <a:spcPts val="200"/>
                        </a:spcAft>
                      </a:pPr>
                      <a:r>
                        <a:rPr lang="en-ZA" sz="800" b="1">
                          <a:effectLst/>
                          <a:latin typeface="Arial Narrow"/>
                          <a:ea typeface="Times New Roman"/>
                          <a:cs typeface="Arial"/>
                        </a:rPr>
                        <a:t>Narrow Labour Force Partici­pation Rate</a:t>
                      </a:r>
                      <a:endParaRPr lang="en-ZA" sz="800">
                        <a:effectLst/>
                        <a:latin typeface="Cambria"/>
                        <a:ea typeface="Times New Roman"/>
                        <a:cs typeface="Calibri"/>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Narrow"/>
                          <a:ea typeface="Times New Roman"/>
                          <a:cs typeface="Arial"/>
                        </a:rPr>
                        <a:t>Narrow Unem­ployment Rate</a:t>
                      </a:r>
                      <a:endParaRPr lang="en-ZA" sz="800">
                        <a:effectLst/>
                        <a:latin typeface="Cambria"/>
                        <a:ea typeface="Times New Roman"/>
                        <a:cs typeface="Calibri"/>
                      </a:endParaRPr>
                    </a:p>
                  </a:txBody>
                  <a:tcPr marL="68580" marR="68580" marT="0" marB="0" anchor="ctr">
                    <a:lnL w="12700" cap="flat" cmpd="sng" algn="ctr">
                      <a:solidFill>
                        <a:srgbClr val="BFBFBF"/>
                      </a:solidFill>
                      <a:prstDash val="solid"/>
                      <a:round/>
                      <a:headEnd type="none" w="med" len="med"/>
                      <a:tailEnd type="none" w="med" len="med"/>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464820">
                <a:tc vMerge="1">
                  <a:txBody>
                    <a:bodyPr/>
                    <a:lstStyle/>
                    <a:p>
                      <a:endParaRPr lang="en-ZA"/>
                    </a:p>
                  </a:txBody>
                  <a:tcPr/>
                </a:tc>
                <a:tc>
                  <a:txBody>
                    <a:bodyPr/>
                    <a:lstStyle/>
                    <a:p>
                      <a:pPr algn="ctr">
                        <a:lnSpc>
                          <a:spcPct val="115000"/>
                        </a:lnSpc>
                        <a:spcBef>
                          <a:spcPts val="200"/>
                        </a:spcBef>
                        <a:spcAft>
                          <a:spcPts val="200"/>
                        </a:spcAft>
                      </a:pPr>
                      <a:r>
                        <a:rPr lang="en-ZA" sz="800" b="1">
                          <a:effectLst/>
                          <a:latin typeface="Arial Narrow"/>
                          <a:ea typeface="Times New Roman"/>
                          <a:cs typeface="Arial"/>
                        </a:rPr>
                        <a:t>Total (‘000s)</a:t>
                      </a:r>
                      <a:endParaRPr lang="en-ZA" sz="800">
                        <a:effectLst/>
                        <a:latin typeface="Cambria"/>
                        <a:ea typeface="Times New Roman"/>
                        <a:cs typeface="Calibri"/>
                      </a:endParaRPr>
                    </a:p>
                  </a:txBody>
                  <a:tcPr marL="68580" marR="68580" marT="0" marB="0" anchor="b">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Narrow"/>
                          <a:ea typeface="Times New Roman"/>
                          <a:cs typeface="Arial"/>
                        </a:rPr>
                        <a:t>Share</a:t>
                      </a:r>
                      <a:br>
                        <a:rPr lang="en-ZA" sz="800" b="1">
                          <a:effectLst/>
                          <a:latin typeface="Arial Narrow"/>
                          <a:ea typeface="Times New Roman"/>
                          <a:cs typeface="Arial"/>
                        </a:rPr>
                      </a:br>
                      <a:r>
                        <a:rPr lang="en-ZA" sz="800" b="1">
                          <a:effectLst/>
                          <a:latin typeface="Arial Narrow"/>
                          <a:ea typeface="Times New Roman"/>
                          <a:cs typeface="Arial"/>
                        </a:rPr>
                        <a:t>(%)</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Narrow"/>
                          <a:ea typeface="Times New Roman"/>
                          <a:cs typeface="Arial"/>
                        </a:rPr>
                        <a:t>Total</a:t>
                      </a:r>
                      <a:br>
                        <a:rPr lang="en-ZA" sz="800" b="1">
                          <a:effectLst/>
                          <a:latin typeface="Arial Narrow"/>
                          <a:ea typeface="Times New Roman"/>
                          <a:cs typeface="Arial"/>
                        </a:rPr>
                      </a:br>
                      <a:r>
                        <a:rPr lang="en-ZA" sz="800" b="1">
                          <a:effectLst/>
                          <a:latin typeface="Arial Narrow"/>
                          <a:ea typeface="Times New Roman"/>
                          <a:cs typeface="Arial"/>
                        </a:rPr>
                        <a:t>(‘000s)</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Narrow"/>
                          <a:ea typeface="Times New Roman"/>
                          <a:cs typeface="Arial"/>
                        </a:rPr>
                        <a:t>Share</a:t>
                      </a:r>
                      <a:br>
                        <a:rPr lang="en-ZA" sz="800" b="1">
                          <a:effectLst/>
                          <a:latin typeface="Arial Narrow"/>
                          <a:ea typeface="Times New Roman"/>
                          <a:cs typeface="Arial"/>
                        </a:rPr>
                      </a:br>
                      <a:r>
                        <a:rPr lang="en-ZA" sz="800" b="1">
                          <a:effectLst/>
                          <a:latin typeface="Arial Narrow"/>
                          <a:ea typeface="Times New Roman"/>
                          <a:cs typeface="Arial"/>
                        </a:rPr>
                        <a:t>(%)</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Narrow"/>
                          <a:ea typeface="Times New Roman"/>
                          <a:cs typeface="Arial"/>
                        </a:rPr>
                        <a:t>Total</a:t>
                      </a:r>
                      <a:br>
                        <a:rPr lang="en-ZA" sz="800" b="1">
                          <a:effectLst/>
                          <a:latin typeface="Arial Narrow"/>
                          <a:ea typeface="Times New Roman"/>
                          <a:cs typeface="Arial"/>
                        </a:rPr>
                      </a:br>
                      <a:r>
                        <a:rPr lang="en-ZA" sz="800" b="1">
                          <a:effectLst/>
                          <a:latin typeface="Arial Narrow"/>
                          <a:ea typeface="Times New Roman"/>
                          <a:cs typeface="Arial"/>
                        </a:rPr>
                        <a:t>(‘000s)</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Narrow"/>
                          <a:ea typeface="Times New Roman"/>
                          <a:cs typeface="Arial"/>
                        </a:rPr>
                        <a:t>Share</a:t>
                      </a:r>
                      <a:br>
                        <a:rPr lang="en-ZA" sz="800" b="1">
                          <a:effectLst/>
                          <a:latin typeface="Arial Narrow"/>
                          <a:ea typeface="Times New Roman"/>
                          <a:cs typeface="Arial"/>
                        </a:rPr>
                      </a:br>
                      <a:r>
                        <a:rPr lang="en-ZA" sz="800" b="1">
                          <a:effectLst/>
                          <a:latin typeface="Arial Narrow"/>
                          <a:ea typeface="Times New Roman"/>
                          <a:cs typeface="Arial"/>
                        </a:rPr>
                        <a:t>(%)</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Narrow"/>
                          <a:ea typeface="Times New Roman"/>
                          <a:cs typeface="Arial"/>
                        </a:rPr>
                        <a:t>Total</a:t>
                      </a:r>
                      <a:br>
                        <a:rPr lang="en-ZA" sz="800" b="1">
                          <a:effectLst/>
                          <a:latin typeface="Arial Narrow"/>
                          <a:ea typeface="Times New Roman"/>
                          <a:cs typeface="Arial"/>
                        </a:rPr>
                      </a:br>
                      <a:r>
                        <a:rPr lang="en-ZA" sz="800" b="1">
                          <a:effectLst/>
                          <a:latin typeface="Arial Narrow"/>
                          <a:ea typeface="Times New Roman"/>
                          <a:cs typeface="Arial"/>
                        </a:rPr>
                        <a:t>(‘000s)</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Narrow"/>
                          <a:ea typeface="Times New Roman"/>
                          <a:cs typeface="Arial"/>
                        </a:rPr>
                        <a:t>Share</a:t>
                      </a:r>
                      <a:br>
                        <a:rPr lang="en-ZA" sz="800" b="1">
                          <a:effectLst/>
                          <a:latin typeface="Arial Narrow"/>
                          <a:ea typeface="Times New Roman"/>
                          <a:cs typeface="Arial"/>
                        </a:rPr>
                      </a:br>
                      <a:r>
                        <a:rPr lang="en-ZA" sz="800" b="1">
                          <a:effectLst/>
                          <a:latin typeface="Arial Narrow"/>
                          <a:ea typeface="Times New Roman"/>
                          <a:cs typeface="Arial"/>
                        </a:rPr>
                        <a:t>(%)</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Narrow"/>
                          <a:ea typeface="Times New Roman"/>
                          <a:cs typeface="Arial"/>
                        </a:rPr>
                        <a:t>(%)</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Narrow"/>
                          <a:ea typeface="Times New Roman"/>
                          <a:cs typeface="Arial"/>
                        </a:rPr>
                        <a:t>(%)</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154940">
                <a:tc>
                  <a:txBody>
                    <a:bodyPr/>
                    <a:lstStyle/>
                    <a:p>
                      <a:pPr algn="just">
                        <a:lnSpc>
                          <a:spcPct val="115000"/>
                        </a:lnSpc>
                        <a:spcBef>
                          <a:spcPts val="200"/>
                        </a:spcBef>
                        <a:spcAft>
                          <a:spcPts val="200"/>
                        </a:spcAft>
                      </a:pPr>
                      <a:r>
                        <a:rPr lang="en-ZA" sz="800" b="1" i="1">
                          <a:effectLst/>
                          <a:latin typeface="Arial Narrow"/>
                          <a:ea typeface="Times New Roman"/>
                          <a:cs typeface="Arial"/>
                        </a:rPr>
                        <a:t>Total</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b="1" i="1">
                          <a:effectLst/>
                          <a:latin typeface="Arial Narrow"/>
                          <a:ea typeface="Times New Roman"/>
                          <a:cs typeface="Arial"/>
                        </a:rPr>
                        <a:t>3 450</a:t>
                      </a:r>
                      <a:endParaRPr lang="en-ZA" sz="800">
                        <a:effectLst/>
                        <a:latin typeface="Cambria"/>
                        <a:ea typeface="Times New Roman"/>
                        <a:cs typeface="Calibri"/>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b="1" i="1">
                          <a:effectLst/>
                          <a:latin typeface="Arial Narrow"/>
                          <a:ea typeface="Times New Roman"/>
                          <a:cs typeface="Arial"/>
                        </a:rPr>
                        <a:t>100.0</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b="1" i="1">
                          <a:effectLst/>
                          <a:latin typeface="Arial Narrow"/>
                          <a:ea typeface="Times New Roman"/>
                          <a:cs typeface="Arial"/>
                        </a:rPr>
                        <a:t>1 789</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b="1" i="1">
                          <a:effectLst/>
                          <a:latin typeface="Arial Narrow"/>
                          <a:ea typeface="Times New Roman"/>
                          <a:cs typeface="Arial"/>
                        </a:rPr>
                        <a:t>100.0</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b="1" i="1">
                          <a:effectLst/>
                          <a:latin typeface="Arial Narrow"/>
                          <a:ea typeface="Times New Roman"/>
                          <a:cs typeface="Arial"/>
                        </a:rPr>
                        <a:t>510</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b="1" i="1">
                          <a:effectLst/>
                          <a:latin typeface="Arial Narrow"/>
                          <a:ea typeface="Times New Roman"/>
                          <a:cs typeface="Arial"/>
                        </a:rPr>
                        <a:t>100.0</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b="1" i="1">
                          <a:effectLst/>
                          <a:latin typeface="Arial Narrow"/>
                          <a:ea typeface="Times New Roman"/>
                          <a:cs typeface="Arial"/>
                        </a:rPr>
                        <a:t>2 300</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b="1" i="1">
                          <a:effectLst/>
                          <a:latin typeface="Arial Narrow"/>
                          <a:ea typeface="Times New Roman"/>
                          <a:cs typeface="Arial"/>
                        </a:rPr>
                        <a:t>100.0</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ZA" sz="800" b="1" i="1">
                          <a:effectLst/>
                          <a:latin typeface="Arial Narrow"/>
                          <a:ea typeface="Times New Roman"/>
                          <a:cs typeface="Arial"/>
                        </a:rPr>
                        <a:t>66.7</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ZA" sz="800" b="1" i="1">
                          <a:effectLst/>
                          <a:latin typeface="Arial Narrow"/>
                          <a:ea typeface="Times New Roman"/>
                          <a:cs typeface="Arial"/>
                        </a:rPr>
                        <a:t>22.2</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a:noFill/>
                    </a:lnB>
                  </a:tcPr>
                </a:tc>
              </a:tr>
              <a:tr h="154940">
                <a:tc>
                  <a:txBody>
                    <a:bodyPr/>
                    <a:lstStyle/>
                    <a:p>
                      <a:pPr algn="just">
                        <a:lnSpc>
                          <a:spcPct val="115000"/>
                        </a:lnSpc>
                        <a:spcBef>
                          <a:spcPts val="200"/>
                        </a:spcBef>
                        <a:spcAft>
                          <a:spcPts val="200"/>
                        </a:spcAft>
                      </a:pPr>
                      <a:r>
                        <a:rPr lang="en-ZA" sz="800" b="1">
                          <a:effectLst/>
                          <a:latin typeface="Arial Narrow"/>
                          <a:ea typeface="Times New Roman"/>
                          <a:cs typeface="Arial"/>
                        </a:rPr>
                        <a:t>By Race</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just">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just">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African</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984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28.5</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466</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26.1</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221</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43.2</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687</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29.9</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69.8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32.1</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Coloured</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1 884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54.6</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958</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53.5</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268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52.6</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1 226</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53.3</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65.1</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21.9</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White</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568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16.5</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355</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19.8</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21</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4.2</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376</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16.4</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66.2</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5.6</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b="1">
                          <a:effectLst/>
                          <a:latin typeface="Arial Narrow"/>
                          <a:ea typeface="Times New Roman"/>
                          <a:cs typeface="Arial"/>
                        </a:rPr>
                        <a:t>By Gender</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dirty="0">
                          <a:effectLst/>
                          <a:latin typeface="Arial Narrow"/>
                          <a:ea typeface="Times New Roman"/>
                          <a:cs typeface="Arial"/>
                        </a:rPr>
                        <a:t> </a:t>
                      </a:r>
                      <a:endParaRPr lang="en-ZA" sz="800" dirty="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Male</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1 678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48.6</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975</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54.5</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258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50.5</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1 232</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53.6</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73.4</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20.9</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Female</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1 772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51.4</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815</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45.5</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253</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49.5</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1 068</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46.4</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60.2</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23.7</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b="1">
                          <a:effectLst/>
                          <a:latin typeface="Arial Narrow"/>
                          <a:ea typeface="Times New Roman"/>
                          <a:cs typeface="Arial"/>
                        </a:rPr>
                        <a:t>By Age Group</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15 - 24 years</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882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25.6</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196</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10.9</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168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32.8</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363</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15.8</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41.2</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46.2</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25 - 34 years</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957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27.7</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604</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33.7</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200</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39.2</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804</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35.0</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84.0</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24.9</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35 - 44 years</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743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21.5</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522</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29.2</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98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19.3</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620</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27.0</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83.5</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15.8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45 - 54 years</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520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15.1</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339</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19.0</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36</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7.1</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376</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16.3</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72.2</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9.7</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55 - 65 years</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348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10.1</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128</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7.2</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1.6</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136</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5.9</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39.2</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5.9</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b="1">
                          <a:effectLst/>
                          <a:latin typeface="Arial Narrow"/>
                          <a:ea typeface="Times New Roman"/>
                          <a:cs typeface="Arial"/>
                        </a:rPr>
                        <a:t>By Education</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b="1" dirty="0">
                          <a:effectLst/>
                          <a:latin typeface="Arial Narrow"/>
                          <a:ea typeface="Times New Roman"/>
                          <a:cs typeface="Arial"/>
                        </a:rPr>
                        <a:t> </a:t>
                      </a:r>
                      <a:endParaRPr lang="en-ZA" sz="800" dirty="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No education</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44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1.3</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18</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1.0</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0.1</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19</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0.8</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43.5</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3.9</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Grades 0 - 7</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479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13.9</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194</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10.9</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81</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15.8</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275</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11.9</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57.3</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29.3</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Grades 8 - 11</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1 447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41.9</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601</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33.6</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268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52.5</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869</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37.8</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60.0</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30.8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Grade 12</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931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27.0</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545</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30.5</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135</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26.4</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680</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29.6</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73.0</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19.8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Dipl/Cert</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292 </a:t>
                      </a:r>
                      <a:endParaRPr lang="en-ZA" sz="800">
                        <a:effectLst/>
                        <a:latin typeface="Cambria"/>
                        <a:ea typeface="Times New Roman"/>
                        <a:cs typeface="Calibri"/>
                      </a:endParaRPr>
                    </a:p>
                  </a:txBody>
                  <a:tcPr marL="68580" marR="68580" marT="0" marB="0" anchor="b">
                    <a:lnL>
                      <a:noFill/>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8.5</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234</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13.1</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15</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3.0</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250</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10.9</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85.5</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6.2</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a:noFill/>
                    </a:lnB>
                  </a:tcPr>
                </a:tc>
              </a:tr>
              <a:tr h="154940">
                <a:tc>
                  <a:txBody>
                    <a:bodyPr/>
                    <a:lstStyle/>
                    <a:p>
                      <a:pPr algn="just">
                        <a:lnSpc>
                          <a:spcPct val="115000"/>
                        </a:lnSpc>
                        <a:spcBef>
                          <a:spcPts val="200"/>
                        </a:spcBef>
                        <a:spcAft>
                          <a:spcPts val="200"/>
                        </a:spcAft>
                      </a:pPr>
                      <a:r>
                        <a:rPr lang="en-ZA" sz="800">
                          <a:effectLst/>
                          <a:latin typeface="Arial Narrow"/>
                          <a:ea typeface="Times New Roman"/>
                          <a:cs typeface="Arial"/>
                        </a:rPr>
                        <a:t>Degree</a:t>
                      </a:r>
                      <a:endParaRPr lang="en-ZA" sz="800">
                        <a:effectLst/>
                        <a:latin typeface="Cambria"/>
                        <a:ea typeface="Times New Roman"/>
                        <a:cs typeface="Calibri"/>
                      </a:endParaRPr>
                    </a:p>
                  </a:txBody>
                  <a:tcPr marL="68580" marR="68580" marT="0" marB="0">
                    <a:lnL>
                      <a:noFill/>
                    </a:lnL>
                    <a:lnR>
                      <a:noFill/>
                    </a:lnR>
                    <a:lnT>
                      <a:noFill/>
                    </a:lnT>
                    <a:lnB w="12700" cap="flat" cmpd="sng" algn="ctr">
                      <a:solidFill>
                        <a:srgbClr val="0000F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198 </a:t>
                      </a:r>
                      <a:endParaRPr lang="en-ZA" sz="800">
                        <a:effectLst/>
                        <a:latin typeface="Cambria"/>
                        <a:ea typeface="Times New Roman"/>
                        <a:cs typeface="Calibri"/>
                      </a:endParaRPr>
                    </a:p>
                  </a:txBody>
                  <a:tcPr marL="68580" marR="68580" marT="0" marB="0" anchor="b">
                    <a:lnL>
                      <a:noFill/>
                    </a:lnL>
                    <a:lnR>
                      <a:noFill/>
                    </a:lnR>
                    <a:lnT>
                      <a:noFill/>
                    </a:lnT>
                    <a:lnB w="12700" cap="flat" cmpd="sng" algn="ctr">
                      <a:solidFill>
                        <a:srgbClr val="0000F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5.7</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w="12700" cap="flat" cmpd="sng" algn="ctr">
                      <a:solidFill>
                        <a:srgbClr val="0000F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165</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w="12700" cap="flat" cmpd="sng" algn="ctr">
                      <a:solidFill>
                        <a:srgbClr val="0000F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9.2</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w="12700" cap="flat" cmpd="sng" algn="ctr">
                      <a:solidFill>
                        <a:srgbClr val="0000F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8</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w="12700" cap="flat" cmpd="sng" algn="ctr">
                      <a:solidFill>
                        <a:srgbClr val="0000F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1.7</a:t>
                      </a:r>
                      <a:endParaRPr lang="en-ZA" sz="800">
                        <a:effectLst/>
                        <a:latin typeface="Cambria"/>
                        <a:ea typeface="Times New Roman"/>
                        <a:cs typeface="Calibri"/>
                      </a:endParaRPr>
                    </a:p>
                  </a:txBody>
                  <a:tcPr marL="68580" marR="68580" marT="0" marB="0" anchor="b">
                    <a:lnL>
                      <a:noFill/>
                    </a:lnL>
                    <a:lnR w="12700" cap="flat" cmpd="sng" algn="ctr">
                      <a:solidFill>
                        <a:srgbClr val="BFBFBF"/>
                      </a:solidFill>
                      <a:prstDash val="solid"/>
                      <a:round/>
                      <a:headEnd type="none" w="med" len="med"/>
                      <a:tailEnd type="none" w="med" len="med"/>
                    </a:lnR>
                    <a:lnT>
                      <a:noFill/>
                    </a:lnT>
                    <a:lnB w="12700" cap="flat" cmpd="sng" algn="ctr">
                      <a:solidFill>
                        <a:srgbClr val="0000F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dirty="0">
                          <a:effectLst/>
                          <a:latin typeface="Arial Narrow"/>
                          <a:ea typeface="Times New Roman"/>
                          <a:cs typeface="Arial"/>
                        </a:rPr>
                        <a:t>173</a:t>
                      </a:r>
                      <a:endParaRPr lang="en-ZA" sz="800" dirty="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w="12700" cap="flat" cmpd="sng" algn="ctr">
                      <a:solidFill>
                        <a:srgbClr val="0000F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7.5</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87.7</a:t>
                      </a:r>
                      <a:endParaRPr lang="en-ZA" sz="80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dirty="0">
                          <a:effectLst/>
                          <a:latin typeface="Arial Narrow"/>
                          <a:ea typeface="Times New Roman"/>
                          <a:cs typeface="Arial"/>
                        </a:rPr>
                        <a:t>4.9</a:t>
                      </a:r>
                      <a:endParaRPr lang="en-ZA" sz="800" dirty="0">
                        <a:effectLst/>
                        <a:latin typeface="Cambria"/>
                        <a:ea typeface="Times New Roman"/>
                        <a:cs typeface="Calibri"/>
                      </a:endParaRPr>
                    </a:p>
                  </a:txBody>
                  <a:tcPr marL="68580" marR="68580" marT="0" marB="0" anchor="b">
                    <a:lnL w="12700" cap="flat" cmpd="sng" algn="ctr">
                      <a:solidFill>
                        <a:srgbClr val="BFBFBF"/>
                      </a:solidFill>
                      <a:prstDash val="solid"/>
                      <a:round/>
                      <a:headEnd type="none" w="med" len="med"/>
                      <a:tailEnd type="none" w="med" len="med"/>
                    </a:lnL>
                    <a:lnR>
                      <a:noFill/>
                    </a:lnR>
                    <a:lnT>
                      <a:noFill/>
                    </a:lnT>
                    <a:lnB w="12700" cap="flat" cmpd="sng" algn="ctr">
                      <a:solidFill>
                        <a:srgbClr val="0000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172507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ZA" sz="3600" dirty="0"/>
              <a:t>Recent Labour Market Trends, 2010Q3 to 2011Q3</a:t>
            </a:r>
          </a:p>
        </p:txBody>
      </p:sp>
      <p:graphicFrame>
        <p:nvGraphicFramePr>
          <p:cNvPr id="8" name="Table 7"/>
          <p:cNvGraphicFramePr>
            <a:graphicFrameLocks noGrp="1"/>
          </p:cNvGraphicFramePr>
          <p:nvPr>
            <p:extLst>
              <p:ext uri="{D42A27DB-BD31-4B8C-83A1-F6EECF244321}">
                <p14:modId xmlns:p14="http://schemas.microsoft.com/office/powerpoint/2010/main" xmlns="" val="2566112990"/>
              </p:ext>
            </p:extLst>
          </p:nvPr>
        </p:nvGraphicFramePr>
        <p:xfrm>
          <a:off x="1524000" y="1447800"/>
          <a:ext cx="6477000" cy="4648200"/>
        </p:xfrm>
        <a:graphic>
          <a:graphicData uri="http://schemas.openxmlformats.org/drawingml/2006/table">
            <a:tbl>
              <a:tblPr firstRow="1" firstCol="1" bandRow="1"/>
              <a:tblGrid>
                <a:gridCol w="1772462"/>
                <a:gridCol w="614142"/>
                <a:gridCol w="615438"/>
                <a:gridCol w="682812"/>
                <a:gridCol w="645238"/>
                <a:gridCol w="596004"/>
                <a:gridCol w="794239"/>
                <a:gridCol w="756665"/>
              </a:tblGrid>
              <a:tr h="154940">
                <a:tc rowSpan="2">
                  <a:txBody>
                    <a:bodyPr/>
                    <a:lstStyle/>
                    <a:p>
                      <a:pPr>
                        <a:spcBef>
                          <a:spcPts val="100"/>
                        </a:spcBef>
                        <a:spcAft>
                          <a:spcPts val="100"/>
                        </a:spcAft>
                      </a:pPr>
                      <a:r>
                        <a:rPr lang="en-ZA" sz="800" b="1">
                          <a:effectLst/>
                          <a:latin typeface="Arial"/>
                          <a:ea typeface="Times New Roman"/>
                        </a:rPr>
                        <a:t> </a:t>
                      </a:r>
                      <a:endParaRPr lang="en-ZA" sz="1200">
                        <a:effectLst/>
                        <a:latin typeface="Times New Roman"/>
                        <a:ea typeface="Times New Roman"/>
                      </a:endParaRPr>
                    </a:p>
                  </a:txBody>
                  <a:tcPr marL="68580" marR="68580" marT="0" marB="0" anchor="ctr">
                    <a:lnL>
                      <a:noFill/>
                    </a:lnL>
                    <a:lnR>
                      <a:noFill/>
                    </a:lnR>
                    <a:lnT w="12700" cap="flat" cmpd="sng" algn="ctr">
                      <a:solidFill>
                        <a:srgbClr val="003399"/>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rowSpan="2">
                  <a:txBody>
                    <a:bodyPr/>
                    <a:lstStyle/>
                    <a:p>
                      <a:pPr>
                        <a:spcBef>
                          <a:spcPts val="100"/>
                        </a:spcBef>
                        <a:spcAft>
                          <a:spcPts val="100"/>
                        </a:spcAft>
                      </a:pPr>
                      <a:r>
                        <a:rPr lang="en-ZA" sz="800" b="1">
                          <a:effectLst/>
                          <a:latin typeface="Arial"/>
                          <a:ea typeface="Times New Roman"/>
                        </a:rPr>
                        <a:t>2010Q3</a:t>
                      </a:r>
                      <a:endParaRPr lang="en-ZA" sz="1200">
                        <a:effectLst/>
                        <a:latin typeface="Times New Roman"/>
                        <a:ea typeface="Times New Roman"/>
                      </a:endParaRPr>
                    </a:p>
                  </a:txBody>
                  <a:tcPr marL="68580" marR="68580" marT="0" marB="0" anchor="ctr">
                    <a:lnL>
                      <a:noFill/>
                    </a:lnL>
                    <a:lnR>
                      <a:noFill/>
                    </a:lnR>
                    <a:lnT w="12700" cap="flat" cmpd="sng" algn="ctr">
                      <a:solidFill>
                        <a:srgbClr val="003399"/>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rowSpan="2">
                  <a:txBody>
                    <a:bodyPr/>
                    <a:lstStyle/>
                    <a:p>
                      <a:pPr algn="ctr">
                        <a:spcBef>
                          <a:spcPts val="100"/>
                        </a:spcBef>
                        <a:spcAft>
                          <a:spcPts val="100"/>
                        </a:spcAft>
                      </a:pPr>
                      <a:r>
                        <a:rPr lang="en-ZA" sz="800" b="1">
                          <a:effectLst/>
                          <a:latin typeface="Arial"/>
                          <a:ea typeface="Times New Roman"/>
                        </a:rPr>
                        <a:t>2010Q4</a:t>
                      </a:r>
                      <a:endParaRPr lang="en-ZA" sz="1200">
                        <a:effectLst/>
                        <a:latin typeface="Times New Roman"/>
                        <a:ea typeface="Times New Roman"/>
                      </a:endParaRPr>
                    </a:p>
                  </a:txBody>
                  <a:tcPr marL="68580" marR="68580" marT="0" marB="0" anchor="ctr">
                    <a:lnL>
                      <a:noFill/>
                    </a:lnL>
                    <a:lnR>
                      <a:noFill/>
                    </a:lnR>
                    <a:lnT w="12700" cap="flat" cmpd="sng" algn="ctr">
                      <a:solidFill>
                        <a:srgbClr val="003399"/>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rowSpan="2">
                  <a:txBody>
                    <a:bodyPr/>
                    <a:lstStyle/>
                    <a:p>
                      <a:pPr algn="ctr">
                        <a:spcBef>
                          <a:spcPts val="100"/>
                        </a:spcBef>
                        <a:spcAft>
                          <a:spcPts val="100"/>
                        </a:spcAft>
                      </a:pPr>
                      <a:r>
                        <a:rPr lang="en-ZA" sz="800" b="1">
                          <a:effectLst/>
                          <a:latin typeface="Arial"/>
                          <a:ea typeface="Times New Roman"/>
                        </a:rPr>
                        <a:t>2011Q1</a:t>
                      </a:r>
                      <a:endParaRPr lang="en-ZA" sz="1200">
                        <a:effectLst/>
                        <a:latin typeface="Times New Roman"/>
                        <a:ea typeface="Times New Roman"/>
                      </a:endParaRPr>
                    </a:p>
                  </a:txBody>
                  <a:tcPr marL="68580" marR="68580" marT="0" marB="0" anchor="ctr">
                    <a:lnL>
                      <a:noFill/>
                    </a:lnL>
                    <a:lnR>
                      <a:noFill/>
                    </a:lnR>
                    <a:lnT w="12700" cap="flat" cmpd="sng" algn="ctr">
                      <a:solidFill>
                        <a:srgbClr val="003399"/>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rowSpan="2">
                  <a:txBody>
                    <a:bodyPr/>
                    <a:lstStyle/>
                    <a:p>
                      <a:pPr algn="ctr">
                        <a:spcBef>
                          <a:spcPts val="100"/>
                        </a:spcBef>
                        <a:spcAft>
                          <a:spcPts val="100"/>
                        </a:spcAft>
                      </a:pPr>
                      <a:r>
                        <a:rPr lang="en-ZA" sz="800" b="1">
                          <a:effectLst/>
                          <a:latin typeface="Arial"/>
                          <a:ea typeface="Times New Roman"/>
                        </a:rPr>
                        <a:t>2011Q2</a:t>
                      </a:r>
                      <a:endParaRPr lang="en-ZA" sz="1200">
                        <a:effectLst/>
                        <a:latin typeface="Times New Roman"/>
                        <a:ea typeface="Times New Roman"/>
                      </a:endParaRPr>
                    </a:p>
                  </a:txBody>
                  <a:tcPr marL="68580" marR="68580" marT="0" marB="0" anchor="ctr">
                    <a:lnL>
                      <a:noFill/>
                    </a:lnL>
                    <a:lnR>
                      <a:noFill/>
                    </a:lnR>
                    <a:lnT w="12700" cap="flat" cmpd="sng" algn="ctr">
                      <a:solidFill>
                        <a:srgbClr val="003399"/>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rowSpan="2">
                  <a:txBody>
                    <a:bodyPr/>
                    <a:lstStyle/>
                    <a:p>
                      <a:pPr algn="ctr">
                        <a:spcBef>
                          <a:spcPts val="100"/>
                        </a:spcBef>
                        <a:spcAft>
                          <a:spcPts val="100"/>
                        </a:spcAft>
                      </a:pPr>
                      <a:r>
                        <a:rPr lang="en-ZA" sz="800" b="1">
                          <a:effectLst/>
                          <a:latin typeface="Arial"/>
                          <a:ea typeface="Times New Roman"/>
                        </a:rPr>
                        <a:t>2011Q3</a:t>
                      </a:r>
                      <a:endParaRPr lang="en-ZA" sz="1200">
                        <a:effectLst/>
                        <a:latin typeface="Times New Roman"/>
                        <a:ea typeface="Times New Roman"/>
                      </a:endParaRPr>
                    </a:p>
                  </a:txBody>
                  <a:tcPr marL="68580" marR="68580" marT="0" marB="0" anchor="ctr">
                    <a:lnL>
                      <a:noFill/>
                    </a:lnL>
                    <a:lnR>
                      <a:noFill/>
                    </a:lnR>
                    <a:lnT w="12700" cap="flat" cmpd="sng" algn="ctr">
                      <a:solidFill>
                        <a:srgbClr val="003399"/>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gridSpan="2">
                  <a:txBody>
                    <a:bodyPr/>
                    <a:lstStyle/>
                    <a:p>
                      <a:pPr algn="ctr">
                        <a:spcBef>
                          <a:spcPts val="100"/>
                        </a:spcBef>
                        <a:spcAft>
                          <a:spcPts val="100"/>
                        </a:spcAft>
                      </a:pPr>
                      <a:r>
                        <a:rPr lang="en-ZA" sz="800" b="1">
                          <a:effectLst/>
                          <a:latin typeface="Arial"/>
                          <a:ea typeface="Times New Roman"/>
                        </a:rPr>
                        <a:t>Change</a:t>
                      </a:r>
                      <a:endParaRPr lang="en-ZA" sz="1200">
                        <a:effectLst/>
                        <a:latin typeface="Times New Roman"/>
                        <a:ea typeface="Times New Roman"/>
                      </a:endParaRPr>
                    </a:p>
                  </a:txBody>
                  <a:tcPr marL="68580" marR="68580" marT="0" marB="0" anchor="ctr">
                    <a:lnL>
                      <a:noFill/>
                    </a:lnL>
                    <a:lnR>
                      <a:noFill/>
                    </a:lnR>
                    <a:lnT w="12700" cap="flat" cmpd="sng" algn="ctr">
                      <a:solidFill>
                        <a:srgbClr val="003399"/>
                      </a:solidFill>
                      <a:prstDash val="solid"/>
                      <a:round/>
                      <a:headEnd type="none" w="med" len="med"/>
                      <a:tailEnd type="none" w="med" len="med"/>
                    </a:lnT>
                    <a:lnB>
                      <a:noFill/>
                    </a:lnB>
                  </a:tcPr>
                </a:tc>
                <a:tc hMerge="1">
                  <a:txBody>
                    <a:bodyPr/>
                    <a:lstStyle/>
                    <a:p>
                      <a:endParaRPr lang="en-ZA"/>
                    </a:p>
                  </a:txBody>
                  <a:tcPr/>
                </a:tc>
              </a:tr>
              <a:tr h="154940">
                <a:tc vMerge="1">
                  <a:txBody>
                    <a:bodyPr/>
                    <a:lstStyle/>
                    <a:p>
                      <a:endParaRPr lang="en-ZA"/>
                    </a:p>
                  </a:txBody>
                  <a:tcPr/>
                </a:tc>
                <a:tc vMerge="1">
                  <a:txBody>
                    <a:bodyPr/>
                    <a:lstStyle/>
                    <a:p>
                      <a:endParaRPr lang="en-ZA"/>
                    </a:p>
                  </a:txBody>
                  <a:tcPr/>
                </a:tc>
                <a:tc vMerge="1">
                  <a:txBody>
                    <a:bodyPr/>
                    <a:lstStyle/>
                    <a:p>
                      <a:endParaRPr lang="en-ZA"/>
                    </a:p>
                  </a:txBody>
                  <a:tcPr/>
                </a:tc>
                <a:tc vMerge="1">
                  <a:txBody>
                    <a:bodyPr/>
                    <a:lstStyle/>
                    <a:p>
                      <a:endParaRPr lang="en-ZA"/>
                    </a:p>
                  </a:txBody>
                  <a:tcPr/>
                </a:tc>
                <a:tc vMerge="1">
                  <a:txBody>
                    <a:bodyPr/>
                    <a:lstStyle/>
                    <a:p>
                      <a:endParaRPr lang="en-ZA"/>
                    </a:p>
                  </a:txBody>
                  <a:tcPr/>
                </a:tc>
                <a:tc vMerge="1">
                  <a:txBody>
                    <a:bodyPr/>
                    <a:lstStyle/>
                    <a:p>
                      <a:endParaRPr lang="en-ZA"/>
                    </a:p>
                  </a:txBody>
                  <a:tcPr/>
                </a:tc>
                <a:tc>
                  <a:txBody>
                    <a:bodyPr/>
                    <a:lstStyle/>
                    <a:p>
                      <a:pPr algn="ctr">
                        <a:spcBef>
                          <a:spcPts val="100"/>
                        </a:spcBef>
                        <a:spcAft>
                          <a:spcPts val="100"/>
                        </a:spcAft>
                      </a:pPr>
                      <a:r>
                        <a:rPr lang="en-ZA" sz="800" b="1">
                          <a:effectLst/>
                          <a:latin typeface="Arial"/>
                          <a:ea typeface="Times New Roman"/>
                        </a:rPr>
                        <a:t>Absolute</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spcBef>
                          <a:spcPts val="100"/>
                        </a:spcBef>
                        <a:spcAft>
                          <a:spcPts val="100"/>
                        </a:spcAft>
                      </a:pPr>
                      <a:r>
                        <a:rPr lang="en-ZA" sz="800" b="1">
                          <a:effectLst/>
                          <a:latin typeface="Arial"/>
                          <a:ea typeface="Times New Roman"/>
                        </a:rPr>
                        <a:t>Relative</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r>
              <a:tr h="154940">
                <a:tc gridSpan="8">
                  <a:txBody>
                    <a:bodyPr/>
                    <a:lstStyle/>
                    <a:p>
                      <a:pPr>
                        <a:spcBef>
                          <a:spcPts val="100"/>
                        </a:spcBef>
                        <a:spcAft>
                          <a:spcPts val="100"/>
                        </a:spcAft>
                      </a:pPr>
                      <a:r>
                        <a:rPr lang="en-ZA" sz="800" b="1">
                          <a:effectLst/>
                          <a:latin typeface="Arial"/>
                          <a:ea typeface="Times New Roman"/>
                        </a:rPr>
                        <a:t>Western Cape</a:t>
                      </a:r>
                      <a:endParaRPr lang="en-ZA" sz="1200">
                        <a:effectLst/>
                        <a:latin typeface="Times New Roman"/>
                        <a:ea typeface="Times New Roman"/>
                      </a:endParaRPr>
                    </a:p>
                  </a:txBody>
                  <a:tcPr marL="68580" marR="68580" marT="0" marB="0" anchor="ctr">
                    <a:lnL>
                      <a:noFill/>
                    </a:lnL>
                    <a:lnR>
                      <a:noFill/>
                    </a:lnR>
                    <a:lnT w="12700" cap="flat" cmpd="sng" algn="ctr">
                      <a:solidFill>
                        <a:srgbClr val="BFBFBF"/>
                      </a:solidFill>
                      <a:prstDash val="solid"/>
                      <a:round/>
                      <a:headEnd type="none" w="med" len="med"/>
                      <a:tailEnd type="none" w="med" len="med"/>
                    </a:lnT>
                    <a:lnB>
                      <a:noFill/>
                    </a:lnB>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r>
              <a:tr h="154940">
                <a:tc gridSpan="8">
                  <a:txBody>
                    <a:bodyPr/>
                    <a:lstStyle/>
                    <a:p>
                      <a:pPr>
                        <a:spcBef>
                          <a:spcPts val="100"/>
                        </a:spcBef>
                        <a:spcAft>
                          <a:spcPts val="100"/>
                        </a:spcAft>
                      </a:pPr>
                      <a:r>
                        <a:rPr lang="en-ZA" sz="800" i="1">
                          <a:effectLst/>
                          <a:latin typeface="Arial"/>
                          <a:ea typeface="Times New Roman"/>
                        </a:rPr>
                        <a:t>Aggregates (Thousands)</a:t>
                      </a:r>
                      <a:endParaRPr lang="en-ZA" sz="1200">
                        <a:effectLst/>
                        <a:latin typeface="Times New Roman"/>
                        <a:ea typeface="Times New Roman"/>
                      </a:endParaRPr>
                    </a:p>
                  </a:txBody>
                  <a:tcPr marL="68580" marR="68580" marT="0" marB="0" anchor="ctr">
                    <a:lnL>
                      <a:noFill/>
                    </a:lnL>
                    <a:lnR>
                      <a:noFill/>
                    </a:lnR>
                    <a:lnT>
                      <a:noFill/>
                    </a:lnT>
                    <a:lnB>
                      <a:noFill/>
                    </a:lnB>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r>
              <a:tr h="154940">
                <a:tc>
                  <a:txBody>
                    <a:bodyPr/>
                    <a:lstStyle/>
                    <a:p>
                      <a:pPr>
                        <a:spcBef>
                          <a:spcPts val="100"/>
                        </a:spcBef>
                        <a:spcAft>
                          <a:spcPts val="100"/>
                        </a:spcAft>
                      </a:pPr>
                      <a:r>
                        <a:rPr lang="en-ZA" sz="800">
                          <a:effectLst/>
                          <a:latin typeface="Arial"/>
                          <a:ea typeface="Times New Roman"/>
                        </a:rPr>
                        <a:t>Working Age Population</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3 390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3 403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3 417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3 430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3 444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54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1.6</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Employment</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1 754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1 772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1 784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1 805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1 806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52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3.0</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Narrow Unemployed</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527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498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510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504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550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23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4.4</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Narrow Labour Force</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2 281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2 271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2 295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2 309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2 356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75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3.3</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Broad Unemployed</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565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522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529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538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580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15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2.7</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Broad Labour Force</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2 319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2 294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2 313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2 343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2 386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67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2.9</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Discouraged Workseekers</a:t>
                      </a:r>
                      <a:endParaRPr lang="en-ZA" sz="1200">
                        <a:effectLst/>
                        <a:latin typeface="Times New Roman"/>
                        <a:ea typeface="Times New Roman"/>
                      </a:endParaRPr>
                    </a:p>
                  </a:txBody>
                  <a:tcPr marL="68580" marR="68580" marT="0" marB="0" anchor="ctr">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 38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 24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 19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 34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 30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marR="182880" algn="r">
                        <a:spcBef>
                          <a:spcPts val="100"/>
                        </a:spcBef>
                        <a:spcAft>
                          <a:spcPts val="100"/>
                        </a:spcAft>
                      </a:pPr>
                      <a:r>
                        <a:rPr lang="en-ZA" sz="800">
                          <a:effectLst/>
                          <a:latin typeface="Arial Narrow"/>
                          <a:ea typeface="Times New Roman"/>
                          <a:cs typeface="Arial"/>
                        </a:rPr>
                        <a:t>-8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marR="182880" algn="r">
                        <a:spcBef>
                          <a:spcPts val="100"/>
                        </a:spcBef>
                        <a:spcAft>
                          <a:spcPts val="100"/>
                        </a:spcAft>
                      </a:pPr>
                      <a:r>
                        <a:rPr lang="en-ZA" sz="800">
                          <a:effectLst/>
                          <a:latin typeface="Arial Narrow"/>
                          <a:ea typeface="Times New Roman"/>
                          <a:cs typeface="Arial"/>
                        </a:rPr>
                        <a:t>-21.1</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r>
              <a:tr h="154940">
                <a:tc gridSpan="8">
                  <a:txBody>
                    <a:bodyPr/>
                    <a:lstStyle/>
                    <a:p>
                      <a:pPr>
                        <a:spcBef>
                          <a:spcPts val="100"/>
                        </a:spcBef>
                        <a:spcAft>
                          <a:spcPts val="100"/>
                        </a:spcAft>
                      </a:pPr>
                      <a:r>
                        <a:rPr lang="en-ZA" sz="800" b="1">
                          <a:effectLst/>
                          <a:latin typeface="Arial"/>
                          <a:ea typeface="Times New Roman"/>
                        </a:rPr>
                        <a:t>Rates (per cent)</a:t>
                      </a:r>
                      <a:endParaRPr lang="en-ZA" sz="1200">
                        <a:effectLst/>
                        <a:latin typeface="Times New Roman"/>
                        <a:ea typeface="Times New Roman"/>
                      </a:endParaRPr>
                    </a:p>
                  </a:txBody>
                  <a:tcPr marL="68580" marR="68580" marT="0" marB="0" anchor="ctr">
                    <a:lnL>
                      <a:noFill/>
                    </a:lnL>
                    <a:lnR>
                      <a:noFill/>
                    </a:lnR>
                    <a:lnT w="12700" cap="flat" cmpd="sng" algn="ctr">
                      <a:solidFill>
                        <a:srgbClr val="BFBFBF"/>
                      </a:solidFill>
                      <a:prstDash val="solid"/>
                      <a:round/>
                      <a:headEnd type="none" w="med" len="med"/>
                      <a:tailEnd type="none" w="med" len="med"/>
                    </a:lnT>
                    <a:lnB>
                      <a:noFill/>
                    </a:lnB>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r>
              <a:tr h="154940">
                <a:tc>
                  <a:txBody>
                    <a:bodyPr/>
                    <a:lstStyle/>
                    <a:p>
                      <a:pPr>
                        <a:spcBef>
                          <a:spcPts val="100"/>
                        </a:spcBef>
                        <a:spcAft>
                          <a:spcPts val="100"/>
                        </a:spcAft>
                      </a:pPr>
                      <a:r>
                        <a:rPr lang="en-ZA" sz="800">
                          <a:effectLst/>
                          <a:latin typeface="Arial"/>
                          <a:ea typeface="Times New Roman"/>
                        </a:rPr>
                        <a:t>Narrow Unemployment</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23.1</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21.9</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22.2</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21.8</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23.3</a:t>
                      </a:r>
                      <a:endParaRPr lang="en-ZA" sz="1200">
                        <a:effectLst/>
                        <a:latin typeface="Times New Roman"/>
                        <a:ea typeface="Times New Roman"/>
                      </a:endParaRPr>
                    </a:p>
                  </a:txBody>
                  <a:tcPr marL="68580" marR="68580" marT="0" marB="0" anchor="b">
                    <a:lnL>
                      <a:noFill/>
                    </a:lnL>
                    <a:lnR>
                      <a:noFill/>
                    </a:lnR>
                    <a:lnT>
                      <a:noFill/>
                    </a:lnT>
                    <a:lnB>
                      <a:noFill/>
                    </a:lnB>
                  </a:tcPr>
                </a:tc>
                <a:tc gridSpan="2">
                  <a:txBody>
                    <a:bodyPr/>
                    <a:lstStyle/>
                    <a:p>
                      <a:pPr algn="ctr">
                        <a:spcBef>
                          <a:spcPts val="100"/>
                        </a:spcBef>
                        <a:spcAft>
                          <a:spcPts val="100"/>
                        </a:spcAft>
                      </a:pPr>
                      <a:r>
                        <a:rPr lang="en-ZA" sz="800">
                          <a:effectLst/>
                          <a:latin typeface="Arial Narrow"/>
                          <a:ea typeface="Times New Roman"/>
                          <a:cs typeface="Arial"/>
                        </a:rPr>
                        <a:t>0.2 percentage points</a:t>
                      </a:r>
                      <a:endParaRPr lang="en-ZA" sz="1200">
                        <a:effectLst/>
                        <a:latin typeface="Times New Roman"/>
                        <a:ea typeface="Times New Roman"/>
                      </a:endParaRPr>
                    </a:p>
                  </a:txBody>
                  <a:tcPr marL="68580" marR="68580" marT="0" marB="0" anchor="b">
                    <a:lnL>
                      <a:noFill/>
                    </a:lnL>
                    <a:lnR>
                      <a:noFill/>
                    </a:lnR>
                    <a:lnT>
                      <a:noFill/>
                    </a:lnT>
                    <a:lnB>
                      <a:noFill/>
                    </a:lnB>
                  </a:tcPr>
                </a:tc>
                <a:tc hMerge="1">
                  <a:txBody>
                    <a:bodyPr/>
                    <a:lstStyle/>
                    <a:p>
                      <a:endParaRPr lang="en-ZA"/>
                    </a:p>
                  </a:txBody>
                  <a:tcPr/>
                </a:tc>
              </a:tr>
              <a:tr h="154940">
                <a:tc>
                  <a:txBody>
                    <a:bodyPr/>
                    <a:lstStyle/>
                    <a:p>
                      <a:pPr>
                        <a:spcBef>
                          <a:spcPts val="100"/>
                        </a:spcBef>
                        <a:spcAft>
                          <a:spcPts val="100"/>
                        </a:spcAft>
                      </a:pPr>
                      <a:r>
                        <a:rPr lang="en-ZA" sz="800">
                          <a:effectLst/>
                          <a:latin typeface="Arial"/>
                          <a:ea typeface="Times New Roman"/>
                        </a:rPr>
                        <a:t>Broad Unemployment</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24.4</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22.8</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22.9</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23.0</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24.3</a:t>
                      </a:r>
                      <a:endParaRPr lang="en-ZA" sz="1200">
                        <a:effectLst/>
                        <a:latin typeface="Times New Roman"/>
                        <a:ea typeface="Times New Roman"/>
                      </a:endParaRPr>
                    </a:p>
                  </a:txBody>
                  <a:tcPr marL="68580" marR="68580" marT="0" marB="0" anchor="b">
                    <a:lnL>
                      <a:noFill/>
                    </a:lnL>
                    <a:lnR>
                      <a:noFill/>
                    </a:lnR>
                    <a:lnT>
                      <a:noFill/>
                    </a:lnT>
                    <a:lnB>
                      <a:noFill/>
                    </a:lnB>
                  </a:tcPr>
                </a:tc>
                <a:tc gridSpan="2">
                  <a:txBody>
                    <a:bodyPr/>
                    <a:lstStyle/>
                    <a:p>
                      <a:pPr algn="ctr">
                        <a:spcBef>
                          <a:spcPts val="100"/>
                        </a:spcBef>
                        <a:spcAft>
                          <a:spcPts val="100"/>
                        </a:spcAft>
                      </a:pPr>
                      <a:r>
                        <a:rPr lang="en-ZA" sz="800">
                          <a:effectLst/>
                          <a:latin typeface="Arial Narrow"/>
                          <a:ea typeface="Times New Roman"/>
                          <a:cs typeface="Arial"/>
                        </a:rPr>
                        <a:t>-0.1 percentage points</a:t>
                      </a:r>
                      <a:endParaRPr lang="en-ZA" sz="1200">
                        <a:effectLst/>
                        <a:latin typeface="Times New Roman"/>
                        <a:ea typeface="Times New Roman"/>
                      </a:endParaRPr>
                    </a:p>
                  </a:txBody>
                  <a:tcPr marL="68580" marR="68580" marT="0" marB="0" anchor="b">
                    <a:lnL>
                      <a:noFill/>
                    </a:lnL>
                    <a:lnR>
                      <a:noFill/>
                    </a:lnR>
                    <a:lnT>
                      <a:noFill/>
                    </a:lnT>
                    <a:lnB>
                      <a:noFill/>
                    </a:lnB>
                  </a:tcPr>
                </a:tc>
                <a:tc hMerge="1">
                  <a:txBody>
                    <a:bodyPr/>
                    <a:lstStyle/>
                    <a:p>
                      <a:endParaRPr lang="en-ZA"/>
                    </a:p>
                  </a:txBody>
                  <a:tcPr/>
                </a:tc>
              </a:tr>
              <a:tr h="154940">
                <a:tc>
                  <a:txBody>
                    <a:bodyPr/>
                    <a:lstStyle/>
                    <a:p>
                      <a:pPr>
                        <a:spcBef>
                          <a:spcPts val="100"/>
                        </a:spcBef>
                        <a:spcAft>
                          <a:spcPts val="100"/>
                        </a:spcAft>
                      </a:pPr>
                      <a:r>
                        <a:rPr lang="en-ZA" sz="800">
                          <a:effectLst/>
                          <a:latin typeface="Arial"/>
                          <a:ea typeface="Times New Roman"/>
                        </a:rPr>
                        <a:t>Narrow LFPR</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67.3</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66.7</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67.2</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67.3</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68.4</a:t>
                      </a:r>
                      <a:endParaRPr lang="en-ZA" sz="1200">
                        <a:effectLst/>
                        <a:latin typeface="Times New Roman"/>
                        <a:ea typeface="Times New Roman"/>
                      </a:endParaRPr>
                    </a:p>
                  </a:txBody>
                  <a:tcPr marL="68580" marR="68580" marT="0" marB="0" anchor="b">
                    <a:lnL>
                      <a:noFill/>
                    </a:lnL>
                    <a:lnR>
                      <a:noFill/>
                    </a:lnR>
                    <a:lnT>
                      <a:noFill/>
                    </a:lnT>
                    <a:lnB>
                      <a:noFill/>
                    </a:lnB>
                  </a:tcPr>
                </a:tc>
                <a:tc gridSpan="2">
                  <a:txBody>
                    <a:bodyPr/>
                    <a:lstStyle/>
                    <a:p>
                      <a:pPr algn="ctr">
                        <a:spcBef>
                          <a:spcPts val="100"/>
                        </a:spcBef>
                        <a:spcAft>
                          <a:spcPts val="100"/>
                        </a:spcAft>
                      </a:pPr>
                      <a:r>
                        <a:rPr lang="en-ZA" sz="800">
                          <a:effectLst/>
                          <a:latin typeface="Arial Narrow"/>
                          <a:ea typeface="Times New Roman"/>
                          <a:cs typeface="Arial"/>
                        </a:rPr>
                        <a:t>1.1 percentage points</a:t>
                      </a:r>
                      <a:endParaRPr lang="en-ZA" sz="1200">
                        <a:effectLst/>
                        <a:latin typeface="Times New Roman"/>
                        <a:ea typeface="Times New Roman"/>
                      </a:endParaRPr>
                    </a:p>
                  </a:txBody>
                  <a:tcPr marL="68580" marR="68580" marT="0" marB="0" anchor="b">
                    <a:lnL>
                      <a:noFill/>
                    </a:lnL>
                    <a:lnR>
                      <a:noFill/>
                    </a:lnR>
                    <a:lnT>
                      <a:noFill/>
                    </a:lnT>
                    <a:lnB>
                      <a:noFill/>
                    </a:lnB>
                  </a:tcPr>
                </a:tc>
                <a:tc hMerge="1">
                  <a:txBody>
                    <a:bodyPr/>
                    <a:lstStyle/>
                    <a:p>
                      <a:endParaRPr lang="en-ZA"/>
                    </a:p>
                  </a:txBody>
                  <a:tcPr/>
                </a:tc>
              </a:tr>
              <a:tr h="154940">
                <a:tc>
                  <a:txBody>
                    <a:bodyPr/>
                    <a:lstStyle/>
                    <a:p>
                      <a:pPr>
                        <a:spcBef>
                          <a:spcPts val="100"/>
                        </a:spcBef>
                        <a:spcAft>
                          <a:spcPts val="100"/>
                        </a:spcAft>
                      </a:pPr>
                      <a:r>
                        <a:rPr lang="en-ZA" sz="800">
                          <a:effectLst/>
                          <a:latin typeface="Arial"/>
                          <a:ea typeface="Times New Roman"/>
                        </a:rPr>
                        <a:t>Broad LFPR</a:t>
                      </a:r>
                      <a:endParaRPr lang="en-ZA" sz="1200">
                        <a:effectLst/>
                        <a:latin typeface="Times New Roman"/>
                        <a:ea typeface="Times New Roman"/>
                      </a:endParaRPr>
                    </a:p>
                  </a:txBody>
                  <a:tcPr marL="68580" marR="68580" marT="0" marB="0" anchor="ctr">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68.4</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67.4</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67.7</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68.3</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69.3</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gridSpan="2">
                  <a:txBody>
                    <a:bodyPr/>
                    <a:lstStyle/>
                    <a:p>
                      <a:pPr algn="ctr">
                        <a:spcBef>
                          <a:spcPts val="100"/>
                        </a:spcBef>
                        <a:spcAft>
                          <a:spcPts val="100"/>
                        </a:spcAft>
                      </a:pPr>
                      <a:r>
                        <a:rPr lang="en-ZA" sz="800">
                          <a:effectLst/>
                          <a:latin typeface="Arial Narrow"/>
                          <a:ea typeface="Times New Roman"/>
                          <a:cs typeface="Arial"/>
                        </a:rPr>
                        <a:t>0.9 percentage points</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hMerge="1">
                  <a:txBody>
                    <a:bodyPr/>
                    <a:lstStyle/>
                    <a:p>
                      <a:endParaRPr lang="en-ZA"/>
                    </a:p>
                  </a:txBody>
                  <a:tcPr/>
                </a:tc>
              </a:tr>
              <a:tr h="154940">
                <a:tc gridSpan="8">
                  <a:txBody>
                    <a:bodyPr/>
                    <a:lstStyle/>
                    <a:p>
                      <a:pPr>
                        <a:spcBef>
                          <a:spcPts val="100"/>
                        </a:spcBef>
                        <a:spcAft>
                          <a:spcPts val="100"/>
                        </a:spcAft>
                      </a:pPr>
                      <a:r>
                        <a:rPr lang="en-ZA" sz="800" b="1">
                          <a:effectLst/>
                          <a:latin typeface="Arial"/>
                          <a:ea typeface="Times New Roman"/>
                        </a:rPr>
                        <a:t>South Africa</a:t>
                      </a:r>
                      <a:endParaRPr lang="en-ZA" sz="1200">
                        <a:effectLst/>
                        <a:latin typeface="Times New Roman"/>
                        <a:ea typeface="Times New Roman"/>
                      </a:endParaRPr>
                    </a:p>
                  </a:txBody>
                  <a:tcPr marL="68580" marR="68580" marT="0" marB="0" anchor="ctr">
                    <a:lnL>
                      <a:noFill/>
                    </a:lnL>
                    <a:lnR>
                      <a:noFill/>
                    </a:lnR>
                    <a:lnT w="12700" cap="flat" cmpd="sng" algn="ctr">
                      <a:solidFill>
                        <a:srgbClr val="BFBFBF"/>
                      </a:solidFill>
                      <a:prstDash val="solid"/>
                      <a:round/>
                      <a:headEnd type="none" w="med" len="med"/>
                      <a:tailEnd type="none" w="med" len="med"/>
                    </a:lnT>
                    <a:lnB>
                      <a:noFill/>
                    </a:lnB>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r>
              <a:tr h="154940">
                <a:tc gridSpan="8">
                  <a:txBody>
                    <a:bodyPr/>
                    <a:lstStyle/>
                    <a:p>
                      <a:pPr>
                        <a:spcBef>
                          <a:spcPts val="100"/>
                        </a:spcBef>
                        <a:spcAft>
                          <a:spcPts val="100"/>
                        </a:spcAft>
                      </a:pPr>
                      <a:r>
                        <a:rPr lang="en-ZA" sz="800" i="1">
                          <a:effectLst/>
                          <a:latin typeface="Arial"/>
                          <a:ea typeface="Times New Roman"/>
                        </a:rPr>
                        <a:t>Aggregates (Thousands)</a:t>
                      </a:r>
                      <a:endParaRPr lang="en-ZA" sz="1200">
                        <a:effectLst/>
                        <a:latin typeface="Times New Roman"/>
                        <a:ea typeface="Times New Roman"/>
                      </a:endParaRPr>
                    </a:p>
                  </a:txBody>
                  <a:tcPr marL="68580" marR="68580" marT="0" marB="0" anchor="ctr">
                    <a:lnL>
                      <a:noFill/>
                    </a:lnL>
                    <a:lnR>
                      <a:noFill/>
                    </a:lnR>
                    <a:lnT>
                      <a:noFill/>
                    </a:lnT>
                    <a:lnB>
                      <a:noFill/>
                    </a:lnB>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r>
              <a:tr h="154940">
                <a:tc>
                  <a:txBody>
                    <a:bodyPr/>
                    <a:lstStyle/>
                    <a:p>
                      <a:pPr>
                        <a:spcBef>
                          <a:spcPts val="100"/>
                        </a:spcBef>
                        <a:spcAft>
                          <a:spcPts val="100"/>
                        </a:spcAft>
                      </a:pPr>
                      <a:r>
                        <a:rPr lang="en-ZA" sz="800">
                          <a:effectLst/>
                          <a:latin typeface="Arial"/>
                          <a:ea typeface="Times New Roman"/>
                        </a:rPr>
                        <a:t>Working Age Population</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32 072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32 193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32 314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32 435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32 555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483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1.5</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Employment</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12 975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13 132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13 118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13 125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13 318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343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2.6</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Narrow Unemployed</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4 396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4 137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4 364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4 538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4 442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46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1.0</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Narrow Labour Force</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17 371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17 269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17 482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17 663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17 760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389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2.2</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Broad Unemployed</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6 429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6 287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6 587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6 745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6 646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217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3.4</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Broad Labour Force</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19 404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19 419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19 705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19 870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 19 964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 560 </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marR="182880" algn="r">
                        <a:spcBef>
                          <a:spcPts val="100"/>
                        </a:spcBef>
                        <a:spcAft>
                          <a:spcPts val="100"/>
                        </a:spcAft>
                      </a:pPr>
                      <a:r>
                        <a:rPr lang="en-ZA" sz="800">
                          <a:effectLst/>
                          <a:latin typeface="Arial Narrow"/>
                          <a:ea typeface="Times New Roman"/>
                          <a:cs typeface="Arial"/>
                        </a:rPr>
                        <a:t>2.9</a:t>
                      </a:r>
                      <a:endParaRPr lang="en-ZA" sz="1200">
                        <a:effectLst/>
                        <a:latin typeface="Times New Roman"/>
                        <a:ea typeface="Times New Roman"/>
                      </a:endParaRPr>
                    </a:p>
                  </a:txBody>
                  <a:tcPr marL="68580" marR="68580" marT="0" marB="0" anchor="b">
                    <a:lnL>
                      <a:noFill/>
                    </a:lnL>
                    <a:lnR>
                      <a:noFill/>
                    </a:lnR>
                    <a:lnT>
                      <a:noFill/>
                    </a:lnT>
                    <a:lnB>
                      <a:noFill/>
                    </a:lnB>
                  </a:tcPr>
                </a:tc>
              </a:tr>
              <a:tr h="154940">
                <a:tc>
                  <a:txBody>
                    <a:bodyPr/>
                    <a:lstStyle/>
                    <a:p>
                      <a:pPr>
                        <a:spcBef>
                          <a:spcPts val="100"/>
                        </a:spcBef>
                        <a:spcAft>
                          <a:spcPts val="100"/>
                        </a:spcAft>
                      </a:pPr>
                      <a:r>
                        <a:rPr lang="en-ZA" sz="800">
                          <a:effectLst/>
                          <a:latin typeface="Arial"/>
                          <a:ea typeface="Times New Roman"/>
                        </a:rPr>
                        <a:t>Discouraged Workseekers</a:t>
                      </a:r>
                      <a:endParaRPr lang="en-ZA" sz="1200">
                        <a:effectLst/>
                        <a:latin typeface="Times New Roman"/>
                        <a:ea typeface="Times New Roman"/>
                      </a:endParaRPr>
                    </a:p>
                  </a:txBody>
                  <a:tcPr marL="68580" marR="68580" marT="0" marB="0" anchor="ctr">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 2 033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 2 150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 2 223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 2 207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 2 204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marR="182880" algn="r">
                        <a:spcBef>
                          <a:spcPts val="100"/>
                        </a:spcBef>
                        <a:spcAft>
                          <a:spcPts val="100"/>
                        </a:spcAft>
                      </a:pPr>
                      <a:r>
                        <a:rPr lang="en-ZA" sz="800">
                          <a:effectLst/>
                          <a:latin typeface="Arial Narrow"/>
                          <a:ea typeface="Times New Roman"/>
                          <a:cs typeface="Arial"/>
                        </a:rPr>
                        <a:t> 171 </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marR="182880" algn="r">
                        <a:spcBef>
                          <a:spcPts val="100"/>
                        </a:spcBef>
                        <a:spcAft>
                          <a:spcPts val="100"/>
                        </a:spcAft>
                      </a:pPr>
                      <a:r>
                        <a:rPr lang="en-ZA" sz="800">
                          <a:effectLst/>
                          <a:latin typeface="Arial Narrow"/>
                          <a:ea typeface="Times New Roman"/>
                          <a:cs typeface="Arial"/>
                        </a:rPr>
                        <a:t>8.4</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r>
              <a:tr h="154940">
                <a:tc gridSpan="8">
                  <a:txBody>
                    <a:bodyPr/>
                    <a:lstStyle/>
                    <a:p>
                      <a:pPr>
                        <a:spcBef>
                          <a:spcPts val="100"/>
                        </a:spcBef>
                        <a:spcAft>
                          <a:spcPts val="100"/>
                        </a:spcAft>
                      </a:pPr>
                      <a:r>
                        <a:rPr lang="en-ZA" sz="800" b="1">
                          <a:effectLst/>
                          <a:latin typeface="Arial"/>
                          <a:ea typeface="Times New Roman"/>
                        </a:rPr>
                        <a:t>Rates (per cent)</a:t>
                      </a:r>
                      <a:endParaRPr lang="en-ZA" sz="1200">
                        <a:effectLst/>
                        <a:latin typeface="Times New Roman"/>
                        <a:ea typeface="Times New Roman"/>
                      </a:endParaRPr>
                    </a:p>
                  </a:txBody>
                  <a:tcPr marL="68580" marR="68580" marT="0" marB="0" anchor="ctr">
                    <a:lnL>
                      <a:noFill/>
                    </a:lnL>
                    <a:lnR>
                      <a:noFill/>
                    </a:lnR>
                    <a:lnT w="12700" cap="flat" cmpd="sng" algn="ctr">
                      <a:solidFill>
                        <a:srgbClr val="BFBFBF"/>
                      </a:solidFill>
                      <a:prstDash val="solid"/>
                      <a:round/>
                      <a:headEnd type="none" w="med" len="med"/>
                      <a:tailEnd type="none" w="med" len="med"/>
                    </a:lnT>
                    <a:lnB>
                      <a:noFill/>
                    </a:lnB>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r>
              <a:tr h="154940">
                <a:tc>
                  <a:txBody>
                    <a:bodyPr/>
                    <a:lstStyle/>
                    <a:p>
                      <a:pPr>
                        <a:spcBef>
                          <a:spcPts val="100"/>
                        </a:spcBef>
                        <a:spcAft>
                          <a:spcPts val="100"/>
                        </a:spcAft>
                      </a:pPr>
                      <a:r>
                        <a:rPr lang="en-ZA" sz="800">
                          <a:effectLst/>
                          <a:latin typeface="Arial"/>
                          <a:ea typeface="Times New Roman"/>
                        </a:rPr>
                        <a:t>Narrow Unemployment</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25.3</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24.0</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25.0</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25.7</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25.0</a:t>
                      </a:r>
                      <a:endParaRPr lang="en-ZA" sz="1200">
                        <a:effectLst/>
                        <a:latin typeface="Times New Roman"/>
                        <a:ea typeface="Times New Roman"/>
                      </a:endParaRPr>
                    </a:p>
                  </a:txBody>
                  <a:tcPr marL="68580" marR="68580" marT="0" marB="0" anchor="b">
                    <a:lnL>
                      <a:noFill/>
                    </a:lnL>
                    <a:lnR>
                      <a:noFill/>
                    </a:lnR>
                    <a:lnT>
                      <a:noFill/>
                    </a:lnT>
                    <a:lnB>
                      <a:noFill/>
                    </a:lnB>
                  </a:tcPr>
                </a:tc>
                <a:tc gridSpan="2">
                  <a:txBody>
                    <a:bodyPr/>
                    <a:lstStyle/>
                    <a:p>
                      <a:pPr algn="ctr">
                        <a:spcBef>
                          <a:spcPts val="100"/>
                        </a:spcBef>
                        <a:spcAft>
                          <a:spcPts val="100"/>
                        </a:spcAft>
                      </a:pPr>
                      <a:r>
                        <a:rPr lang="en-ZA" sz="800">
                          <a:effectLst/>
                          <a:latin typeface="Arial Narrow"/>
                          <a:ea typeface="Times New Roman"/>
                          <a:cs typeface="Arial"/>
                        </a:rPr>
                        <a:t>-0.3 percentage points</a:t>
                      </a:r>
                      <a:endParaRPr lang="en-ZA" sz="1200">
                        <a:effectLst/>
                        <a:latin typeface="Times New Roman"/>
                        <a:ea typeface="Times New Roman"/>
                      </a:endParaRPr>
                    </a:p>
                  </a:txBody>
                  <a:tcPr marL="68580" marR="68580" marT="0" marB="0" anchor="b">
                    <a:lnL>
                      <a:noFill/>
                    </a:lnL>
                    <a:lnR>
                      <a:noFill/>
                    </a:lnR>
                    <a:lnT>
                      <a:noFill/>
                    </a:lnT>
                    <a:lnB>
                      <a:noFill/>
                    </a:lnB>
                  </a:tcPr>
                </a:tc>
                <a:tc hMerge="1">
                  <a:txBody>
                    <a:bodyPr/>
                    <a:lstStyle/>
                    <a:p>
                      <a:endParaRPr lang="en-ZA"/>
                    </a:p>
                  </a:txBody>
                  <a:tcPr/>
                </a:tc>
              </a:tr>
              <a:tr h="154940">
                <a:tc>
                  <a:txBody>
                    <a:bodyPr/>
                    <a:lstStyle/>
                    <a:p>
                      <a:pPr>
                        <a:spcBef>
                          <a:spcPts val="100"/>
                        </a:spcBef>
                        <a:spcAft>
                          <a:spcPts val="100"/>
                        </a:spcAft>
                      </a:pPr>
                      <a:r>
                        <a:rPr lang="en-ZA" sz="800">
                          <a:effectLst/>
                          <a:latin typeface="Arial"/>
                          <a:ea typeface="Times New Roman"/>
                        </a:rPr>
                        <a:t>Broad Unemployment</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33.1</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32.4</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33.4</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33.9</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33.3</a:t>
                      </a:r>
                      <a:endParaRPr lang="en-ZA" sz="1200">
                        <a:effectLst/>
                        <a:latin typeface="Times New Roman"/>
                        <a:ea typeface="Times New Roman"/>
                      </a:endParaRPr>
                    </a:p>
                  </a:txBody>
                  <a:tcPr marL="68580" marR="68580" marT="0" marB="0" anchor="b">
                    <a:lnL>
                      <a:noFill/>
                    </a:lnL>
                    <a:lnR>
                      <a:noFill/>
                    </a:lnR>
                    <a:lnT>
                      <a:noFill/>
                    </a:lnT>
                    <a:lnB>
                      <a:noFill/>
                    </a:lnB>
                  </a:tcPr>
                </a:tc>
                <a:tc gridSpan="2">
                  <a:txBody>
                    <a:bodyPr/>
                    <a:lstStyle/>
                    <a:p>
                      <a:pPr algn="ctr">
                        <a:spcBef>
                          <a:spcPts val="100"/>
                        </a:spcBef>
                        <a:spcAft>
                          <a:spcPts val="100"/>
                        </a:spcAft>
                      </a:pPr>
                      <a:r>
                        <a:rPr lang="en-ZA" sz="800">
                          <a:effectLst/>
                          <a:latin typeface="Arial Narrow"/>
                          <a:ea typeface="Times New Roman"/>
                          <a:cs typeface="Arial"/>
                        </a:rPr>
                        <a:t>0.2 percentage points</a:t>
                      </a:r>
                      <a:endParaRPr lang="en-ZA" sz="1200">
                        <a:effectLst/>
                        <a:latin typeface="Times New Roman"/>
                        <a:ea typeface="Times New Roman"/>
                      </a:endParaRPr>
                    </a:p>
                  </a:txBody>
                  <a:tcPr marL="68580" marR="68580" marT="0" marB="0" anchor="b">
                    <a:lnL>
                      <a:noFill/>
                    </a:lnL>
                    <a:lnR>
                      <a:noFill/>
                    </a:lnR>
                    <a:lnT>
                      <a:noFill/>
                    </a:lnT>
                    <a:lnB>
                      <a:noFill/>
                    </a:lnB>
                  </a:tcPr>
                </a:tc>
                <a:tc hMerge="1">
                  <a:txBody>
                    <a:bodyPr/>
                    <a:lstStyle/>
                    <a:p>
                      <a:endParaRPr lang="en-ZA"/>
                    </a:p>
                  </a:txBody>
                  <a:tcPr/>
                </a:tc>
              </a:tr>
              <a:tr h="154940">
                <a:tc>
                  <a:txBody>
                    <a:bodyPr/>
                    <a:lstStyle/>
                    <a:p>
                      <a:pPr>
                        <a:spcBef>
                          <a:spcPts val="100"/>
                        </a:spcBef>
                        <a:spcAft>
                          <a:spcPts val="100"/>
                        </a:spcAft>
                      </a:pPr>
                      <a:r>
                        <a:rPr lang="en-ZA" sz="800">
                          <a:effectLst/>
                          <a:latin typeface="Arial"/>
                          <a:ea typeface="Times New Roman"/>
                        </a:rPr>
                        <a:t>Narrow LFPR</a:t>
                      </a:r>
                      <a:endParaRPr lang="en-ZA" sz="1200">
                        <a:effectLst/>
                        <a:latin typeface="Times New Roman"/>
                        <a:ea typeface="Times New Roman"/>
                      </a:endParaRPr>
                    </a:p>
                  </a:txBody>
                  <a:tcPr marL="68580" marR="68580" marT="0" marB="0" anchor="ctr">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54.2</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53.6</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54.1</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54.5</a:t>
                      </a:r>
                      <a:endParaRPr lang="en-ZA" sz="1200">
                        <a:effectLst/>
                        <a:latin typeface="Times New Roman"/>
                        <a:ea typeface="Times New Roman"/>
                      </a:endParaRPr>
                    </a:p>
                  </a:txBody>
                  <a:tcPr marL="68580" marR="68580" marT="0" marB="0" anchor="b">
                    <a:lnL>
                      <a:noFill/>
                    </a:lnL>
                    <a:lnR>
                      <a:noFill/>
                    </a:lnR>
                    <a:lnT>
                      <a:noFill/>
                    </a:lnT>
                    <a:lnB>
                      <a:noFill/>
                    </a:lnB>
                  </a:tcPr>
                </a:tc>
                <a:tc>
                  <a:txBody>
                    <a:bodyPr/>
                    <a:lstStyle/>
                    <a:p>
                      <a:pPr algn="r">
                        <a:spcBef>
                          <a:spcPts val="100"/>
                        </a:spcBef>
                        <a:spcAft>
                          <a:spcPts val="100"/>
                        </a:spcAft>
                      </a:pPr>
                      <a:r>
                        <a:rPr lang="en-ZA" sz="800">
                          <a:effectLst/>
                          <a:latin typeface="Arial Narrow"/>
                          <a:ea typeface="Times New Roman"/>
                          <a:cs typeface="Arial"/>
                        </a:rPr>
                        <a:t>54.6</a:t>
                      </a:r>
                      <a:endParaRPr lang="en-ZA" sz="1200">
                        <a:effectLst/>
                        <a:latin typeface="Times New Roman"/>
                        <a:ea typeface="Times New Roman"/>
                      </a:endParaRPr>
                    </a:p>
                  </a:txBody>
                  <a:tcPr marL="68580" marR="68580" marT="0" marB="0" anchor="b">
                    <a:lnL>
                      <a:noFill/>
                    </a:lnL>
                    <a:lnR>
                      <a:noFill/>
                    </a:lnR>
                    <a:lnT>
                      <a:noFill/>
                    </a:lnT>
                    <a:lnB>
                      <a:noFill/>
                    </a:lnB>
                  </a:tcPr>
                </a:tc>
                <a:tc gridSpan="2">
                  <a:txBody>
                    <a:bodyPr/>
                    <a:lstStyle/>
                    <a:p>
                      <a:pPr algn="ctr">
                        <a:spcBef>
                          <a:spcPts val="100"/>
                        </a:spcBef>
                        <a:spcAft>
                          <a:spcPts val="100"/>
                        </a:spcAft>
                      </a:pPr>
                      <a:r>
                        <a:rPr lang="en-ZA" sz="800">
                          <a:effectLst/>
                          <a:latin typeface="Arial Narrow"/>
                          <a:ea typeface="Times New Roman"/>
                          <a:cs typeface="Arial"/>
                        </a:rPr>
                        <a:t>0.4 percentage points</a:t>
                      </a:r>
                      <a:endParaRPr lang="en-ZA" sz="1200">
                        <a:effectLst/>
                        <a:latin typeface="Times New Roman"/>
                        <a:ea typeface="Times New Roman"/>
                      </a:endParaRPr>
                    </a:p>
                  </a:txBody>
                  <a:tcPr marL="68580" marR="68580" marT="0" marB="0" anchor="b">
                    <a:lnL>
                      <a:noFill/>
                    </a:lnL>
                    <a:lnR>
                      <a:noFill/>
                    </a:lnR>
                    <a:lnT>
                      <a:noFill/>
                    </a:lnT>
                    <a:lnB>
                      <a:noFill/>
                    </a:lnB>
                  </a:tcPr>
                </a:tc>
                <a:tc hMerge="1">
                  <a:txBody>
                    <a:bodyPr/>
                    <a:lstStyle/>
                    <a:p>
                      <a:endParaRPr lang="en-ZA"/>
                    </a:p>
                  </a:txBody>
                  <a:tcPr/>
                </a:tc>
              </a:tr>
              <a:tr h="154940">
                <a:tc>
                  <a:txBody>
                    <a:bodyPr/>
                    <a:lstStyle/>
                    <a:p>
                      <a:pPr>
                        <a:spcBef>
                          <a:spcPts val="100"/>
                        </a:spcBef>
                        <a:spcAft>
                          <a:spcPts val="100"/>
                        </a:spcAft>
                      </a:pPr>
                      <a:r>
                        <a:rPr lang="en-ZA" sz="800">
                          <a:effectLst/>
                          <a:latin typeface="Arial"/>
                          <a:ea typeface="Times New Roman"/>
                        </a:rPr>
                        <a:t>Broad LFPR</a:t>
                      </a:r>
                      <a:endParaRPr lang="en-ZA" sz="1200">
                        <a:effectLst/>
                        <a:latin typeface="Times New Roman"/>
                        <a:ea typeface="Times New Roman"/>
                      </a:endParaRPr>
                    </a:p>
                  </a:txBody>
                  <a:tcPr marL="68580" marR="68580" marT="0" marB="0" anchor="ctr">
                    <a:lnL>
                      <a:noFill/>
                    </a:lnL>
                    <a:lnR>
                      <a:noFill/>
                    </a:lnR>
                    <a:lnT>
                      <a:noFill/>
                    </a:lnT>
                    <a:lnB w="12700" cap="flat" cmpd="sng" algn="ctr">
                      <a:solidFill>
                        <a:srgbClr val="003399"/>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60.5</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003399"/>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60.3</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003399"/>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61.0</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003399"/>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61.3</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003399"/>
                      </a:solidFill>
                      <a:prstDash val="solid"/>
                      <a:round/>
                      <a:headEnd type="none" w="med" len="med"/>
                      <a:tailEnd type="none" w="med" len="med"/>
                    </a:lnB>
                  </a:tcPr>
                </a:tc>
                <a:tc>
                  <a:txBody>
                    <a:bodyPr/>
                    <a:lstStyle/>
                    <a:p>
                      <a:pPr algn="r">
                        <a:spcBef>
                          <a:spcPts val="100"/>
                        </a:spcBef>
                        <a:spcAft>
                          <a:spcPts val="100"/>
                        </a:spcAft>
                      </a:pPr>
                      <a:r>
                        <a:rPr lang="en-ZA" sz="800">
                          <a:effectLst/>
                          <a:latin typeface="Arial Narrow"/>
                          <a:ea typeface="Times New Roman"/>
                          <a:cs typeface="Arial"/>
                        </a:rPr>
                        <a:t>61.3</a:t>
                      </a:r>
                      <a:endParaRPr lang="en-ZA" sz="1200">
                        <a:effectLst/>
                        <a:latin typeface="Times New Roman"/>
                        <a:ea typeface="Times New Roman"/>
                      </a:endParaRPr>
                    </a:p>
                  </a:txBody>
                  <a:tcPr marL="68580" marR="68580" marT="0" marB="0" anchor="b">
                    <a:lnL>
                      <a:noFill/>
                    </a:lnL>
                    <a:lnR>
                      <a:noFill/>
                    </a:lnR>
                    <a:lnT>
                      <a:noFill/>
                    </a:lnT>
                    <a:lnB w="12700" cap="flat" cmpd="sng" algn="ctr">
                      <a:solidFill>
                        <a:srgbClr val="003399"/>
                      </a:solidFill>
                      <a:prstDash val="solid"/>
                      <a:round/>
                      <a:headEnd type="none" w="med" len="med"/>
                      <a:tailEnd type="none" w="med" len="med"/>
                    </a:lnB>
                  </a:tcPr>
                </a:tc>
                <a:tc gridSpan="2">
                  <a:txBody>
                    <a:bodyPr/>
                    <a:lstStyle/>
                    <a:p>
                      <a:pPr algn="ctr">
                        <a:spcBef>
                          <a:spcPts val="100"/>
                        </a:spcBef>
                        <a:spcAft>
                          <a:spcPts val="100"/>
                        </a:spcAft>
                      </a:pPr>
                      <a:r>
                        <a:rPr lang="en-ZA" sz="800" dirty="0">
                          <a:effectLst/>
                          <a:latin typeface="Arial Narrow"/>
                          <a:ea typeface="Times New Roman"/>
                          <a:cs typeface="Arial"/>
                        </a:rPr>
                        <a:t>0.8 percentage points</a:t>
                      </a:r>
                      <a:endParaRPr lang="en-ZA" sz="1200" dirty="0">
                        <a:effectLst/>
                        <a:latin typeface="Times New Roman"/>
                        <a:ea typeface="Times New Roman"/>
                      </a:endParaRPr>
                    </a:p>
                  </a:txBody>
                  <a:tcPr marL="68580" marR="68580" marT="0" marB="0" anchor="b">
                    <a:lnL>
                      <a:noFill/>
                    </a:lnL>
                    <a:lnR>
                      <a:noFill/>
                    </a:lnR>
                    <a:lnT>
                      <a:noFill/>
                    </a:lnT>
                    <a:lnB w="12700" cap="flat" cmpd="sng" algn="ctr">
                      <a:solidFill>
                        <a:srgbClr val="003399"/>
                      </a:solidFill>
                      <a:prstDash val="solid"/>
                      <a:round/>
                      <a:headEnd type="none" w="med" len="med"/>
                      <a:tailEnd type="none" w="med" len="med"/>
                    </a:lnB>
                  </a:tcPr>
                </a:tc>
                <a:tc hMerge="1">
                  <a:txBody>
                    <a:bodyPr/>
                    <a:lstStyle/>
                    <a:p>
                      <a:endParaRPr lang="en-ZA"/>
                    </a:p>
                  </a:txBody>
                  <a:tcPr/>
                </a:tc>
              </a:tr>
            </a:tbl>
          </a:graphicData>
        </a:graphic>
      </p:graphicFrame>
    </p:spTree>
    <p:extLst>
      <p:ext uri="{BB962C8B-B14F-4D97-AF65-F5344CB8AC3E}">
        <p14:creationId xmlns:p14="http://schemas.microsoft.com/office/powerpoint/2010/main" xmlns="" val="29890501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US" sz="4000" dirty="0" smtClean="0"/>
              <a:t>Industrial composition of formal employment</a:t>
            </a:r>
            <a:endParaRPr lang="en-ZA" sz="4000" dirty="0"/>
          </a:p>
        </p:txBody>
      </p:sp>
      <p:graphicFrame>
        <p:nvGraphicFramePr>
          <p:cNvPr id="5" name="Table 4"/>
          <p:cNvGraphicFramePr>
            <a:graphicFrameLocks noGrp="1"/>
          </p:cNvGraphicFramePr>
          <p:nvPr>
            <p:extLst>
              <p:ext uri="{D42A27DB-BD31-4B8C-83A1-F6EECF244321}">
                <p14:modId xmlns:p14="http://schemas.microsoft.com/office/powerpoint/2010/main" xmlns="" val="180368246"/>
              </p:ext>
            </p:extLst>
          </p:nvPr>
        </p:nvGraphicFramePr>
        <p:xfrm>
          <a:off x="609598" y="1676396"/>
          <a:ext cx="8077201" cy="4267202"/>
        </p:xfrm>
        <a:graphic>
          <a:graphicData uri="http://schemas.openxmlformats.org/drawingml/2006/table">
            <a:tbl>
              <a:tblPr firstRow="1" firstCol="1" bandRow="1"/>
              <a:tblGrid>
                <a:gridCol w="3615714"/>
                <a:gridCol w="1022111"/>
                <a:gridCol w="1042872"/>
                <a:gridCol w="271166"/>
                <a:gridCol w="1042872"/>
                <a:gridCol w="811300"/>
                <a:gridCol w="271166"/>
              </a:tblGrid>
              <a:tr h="228246">
                <a:tc rowSpan="2">
                  <a:txBody>
                    <a:bodyPr/>
                    <a:lstStyle/>
                    <a:p>
                      <a:endParaRPr lang="en-ZA" sz="1000" dirty="0">
                        <a:effectLst/>
                        <a:latin typeface="Times New Roman"/>
                      </a:endParaRPr>
                    </a:p>
                  </a:txBody>
                  <a:tcPr marL="68580" marR="68580" marT="0" marB="0">
                    <a:lnL>
                      <a:noFill/>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gridSpan="2">
                  <a:txBody>
                    <a:bodyPr/>
                    <a:lstStyle/>
                    <a:p>
                      <a:pPr algn="ctr">
                        <a:lnSpc>
                          <a:spcPct val="115000"/>
                        </a:lnSpc>
                        <a:spcBef>
                          <a:spcPts val="200"/>
                        </a:spcBef>
                        <a:spcAft>
                          <a:spcPts val="200"/>
                        </a:spcAft>
                      </a:pPr>
                      <a:r>
                        <a:rPr lang="en-ZA" sz="800" b="1">
                          <a:effectLst/>
                          <a:latin typeface="Arial"/>
                          <a:ea typeface="Times New Roman"/>
                          <a:cs typeface="Calibri"/>
                        </a:rPr>
                        <a:t>Western Cape</a:t>
                      </a:r>
                      <a:endParaRPr lang="en-ZA" sz="800">
                        <a:effectLst/>
                        <a:latin typeface="Cambria"/>
                        <a:ea typeface="Times New Roman"/>
                        <a:cs typeface="Calibri"/>
                      </a:endParaRPr>
                    </a:p>
                  </a:txBody>
                  <a:tcPr marL="68580" marR="68580" marT="0" marB="0">
                    <a:lnL>
                      <a:noFill/>
                    </a:lnL>
                    <a:lnR>
                      <a:noFill/>
                    </a:lnR>
                    <a:lnT w="12700" cap="flat" cmpd="sng" algn="ctr">
                      <a:solidFill>
                        <a:srgbClr val="0000FF"/>
                      </a:solidFill>
                      <a:prstDash val="solid"/>
                      <a:round/>
                      <a:headEnd type="none" w="med" len="med"/>
                      <a:tailEnd type="none" w="med" len="med"/>
                    </a:lnT>
                    <a:lnB>
                      <a:noFill/>
                    </a:lnB>
                  </a:tcPr>
                </a:tc>
                <a:tc hMerge="1">
                  <a:txBody>
                    <a:bodyPr/>
                    <a:lstStyle/>
                    <a:p>
                      <a:endParaRPr lang="en-ZA"/>
                    </a:p>
                  </a:txBody>
                  <a:tcPr/>
                </a:tc>
                <a:tc rowSpan="2">
                  <a:txBody>
                    <a:bodyPr/>
                    <a:lstStyle/>
                    <a:p>
                      <a:pPr algn="ctr">
                        <a:lnSpc>
                          <a:spcPct val="115000"/>
                        </a:lnSpc>
                        <a:spcBef>
                          <a:spcPts val="200"/>
                        </a:spcBef>
                        <a:spcAft>
                          <a:spcPts val="200"/>
                        </a:spcAft>
                      </a:pPr>
                      <a:r>
                        <a:rPr lang="en-ZA" sz="800" b="1">
                          <a:effectLst/>
                          <a:latin typeface="Arial"/>
                          <a:ea typeface="Times New Roman"/>
                          <a:cs typeface="Calibri"/>
                        </a:rPr>
                        <a:t> </a:t>
                      </a:r>
                      <a:endParaRPr lang="en-ZA" sz="800">
                        <a:effectLst/>
                        <a:latin typeface="Cambria"/>
                        <a:ea typeface="Times New Roman"/>
                        <a:cs typeface="Calibri"/>
                      </a:endParaRPr>
                    </a:p>
                  </a:txBody>
                  <a:tcPr marL="68580" marR="68580" marT="0" marB="0">
                    <a:lnL>
                      <a:noFill/>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gridSpan="2">
                  <a:txBody>
                    <a:bodyPr/>
                    <a:lstStyle/>
                    <a:p>
                      <a:pPr algn="ctr">
                        <a:lnSpc>
                          <a:spcPct val="115000"/>
                        </a:lnSpc>
                        <a:spcBef>
                          <a:spcPts val="200"/>
                        </a:spcBef>
                        <a:spcAft>
                          <a:spcPts val="200"/>
                        </a:spcAft>
                      </a:pPr>
                      <a:r>
                        <a:rPr lang="en-ZA" sz="800" b="1">
                          <a:effectLst/>
                          <a:latin typeface="Arial"/>
                          <a:ea typeface="Times New Roman"/>
                          <a:cs typeface="Calibri"/>
                        </a:rPr>
                        <a:t>South Africa</a:t>
                      </a:r>
                      <a:endParaRPr lang="en-ZA" sz="800">
                        <a:effectLst/>
                        <a:latin typeface="Cambria"/>
                        <a:ea typeface="Times New Roman"/>
                        <a:cs typeface="Calibri"/>
                      </a:endParaRPr>
                    </a:p>
                  </a:txBody>
                  <a:tcPr marL="68580" marR="68580" marT="0" marB="0">
                    <a:lnL>
                      <a:noFill/>
                    </a:lnL>
                    <a:lnR>
                      <a:noFill/>
                    </a:lnR>
                    <a:lnT w="12700" cap="flat" cmpd="sng" algn="ctr">
                      <a:solidFill>
                        <a:srgbClr val="0000FF"/>
                      </a:solidFill>
                      <a:prstDash val="solid"/>
                      <a:round/>
                      <a:headEnd type="none" w="med" len="med"/>
                      <a:tailEnd type="none" w="med" len="med"/>
                    </a:lnT>
                    <a:lnB>
                      <a:noFill/>
                    </a:lnB>
                  </a:tcPr>
                </a:tc>
                <a:tc hMerge="1">
                  <a:txBody>
                    <a:bodyPr/>
                    <a:lstStyle/>
                    <a:p>
                      <a:endParaRPr lang="en-ZA"/>
                    </a:p>
                  </a:txBody>
                  <a:tcPr/>
                </a:tc>
                <a:tc>
                  <a:txBody>
                    <a:bodyPr/>
                    <a:lstStyle/>
                    <a:p>
                      <a:pPr algn="just">
                        <a:lnSpc>
                          <a:spcPct val="115000"/>
                        </a:lnSpc>
                        <a:spcBef>
                          <a:spcPts val="200"/>
                        </a:spcBef>
                        <a:spcAft>
                          <a:spcPts val="200"/>
                        </a:spcAft>
                      </a:pPr>
                      <a:r>
                        <a:rPr lang="en-ZA" sz="800" b="1">
                          <a:effectLst/>
                          <a:latin typeface="Arial"/>
                          <a:ea typeface="Times New Roman"/>
                          <a:cs typeface="Calibri"/>
                        </a:rPr>
                        <a:t> </a:t>
                      </a:r>
                      <a:endParaRPr lang="en-ZA" sz="800">
                        <a:effectLst/>
                        <a:latin typeface="Cambria"/>
                        <a:ea typeface="Times New Roman"/>
                        <a:cs typeface="Calibri"/>
                      </a:endParaRPr>
                    </a:p>
                  </a:txBody>
                  <a:tcPr marL="68580" marR="68580" marT="0" marB="0">
                    <a:lnL>
                      <a:noFill/>
                    </a:lnL>
                    <a:lnR>
                      <a:noFill/>
                    </a:lnR>
                    <a:lnT w="12700" cap="flat" cmpd="sng" algn="ctr">
                      <a:solidFill>
                        <a:srgbClr val="0000FF"/>
                      </a:solidFill>
                      <a:prstDash val="solid"/>
                      <a:round/>
                      <a:headEnd type="none" w="med" len="med"/>
                      <a:tailEnd type="none" w="med" len="med"/>
                    </a:lnT>
                    <a:lnB>
                      <a:noFill/>
                    </a:lnB>
                  </a:tcPr>
                </a:tc>
              </a:tr>
              <a:tr h="684737">
                <a:tc vMerge="1">
                  <a:txBody>
                    <a:bodyPr/>
                    <a:lstStyle/>
                    <a:p>
                      <a:endParaRPr lang="en-ZA"/>
                    </a:p>
                  </a:txBody>
                  <a:tcPr/>
                </a:tc>
                <a:tc>
                  <a:txBody>
                    <a:bodyPr/>
                    <a:lstStyle/>
                    <a:p>
                      <a:pPr algn="ctr">
                        <a:lnSpc>
                          <a:spcPct val="115000"/>
                        </a:lnSpc>
                        <a:spcBef>
                          <a:spcPts val="200"/>
                        </a:spcBef>
                        <a:spcAft>
                          <a:spcPts val="200"/>
                        </a:spcAft>
                      </a:pPr>
                      <a:r>
                        <a:rPr lang="en-ZA" sz="800" b="1">
                          <a:effectLst/>
                          <a:latin typeface="Arial"/>
                          <a:ea typeface="Times New Roman"/>
                          <a:cs typeface="Calibri"/>
                        </a:rPr>
                        <a:t>Thousands</a:t>
                      </a:r>
                      <a:endParaRPr lang="en-ZA" sz="800">
                        <a:effectLst/>
                        <a:latin typeface="Cambria"/>
                        <a:ea typeface="Times New Roman"/>
                        <a:cs typeface="Calibri"/>
                      </a:endParaRPr>
                    </a:p>
                  </a:txBody>
                  <a:tcPr marL="68580" marR="68580" marT="0" marB="0" anchor="ctr">
                    <a:lnL>
                      <a:noFill/>
                    </a:lnL>
                    <a:lnR>
                      <a:noFill/>
                    </a:lnR>
                    <a:lnT>
                      <a:noFill/>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a:ea typeface="Times New Roman"/>
                          <a:cs typeface="Calibri"/>
                        </a:rPr>
                        <a:t>Per cent </a:t>
                      </a:r>
                      <a:br>
                        <a:rPr lang="en-ZA" sz="800" b="1">
                          <a:effectLst/>
                          <a:latin typeface="Arial"/>
                          <a:ea typeface="Times New Roman"/>
                          <a:cs typeface="Calibri"/>
                        </a:rPr>
                      </a:br>
                      <a:r>
                        <a:rPr lang="en-ZA" sz="800" b="1">
                          <a:effectLst/>
                          <a:latin typeface="Arial"/>
                          <a:ea typeface="Times New Roman"/>
                          <a:cs typeface="Calibri"/>
                        </a:rPr>
                        <a:t>Share</a:t>
                      </a:r>
                      <a:endParaRPr lang="en-ZA" sz="800">
                        <a:effectLst/>
                        <a:latin typeface="Cambria"/>
                        <a:ea typeface="Times New Roman"/>
                        <a:cs typeface="Calibri"/>
                      </a:endParaRPr>
                    </a:p>
                  </a:txBody>
                  <a:tcPr marL="68580" marR="68580" marT="0" marB="0" anchor="ctr">
                    <a:lnL>
                      <a:noFill/>
                    </a:lnL>
                    <a:lnR>
                      <a:noFill/>
                    </a:lnR>
                    <a:lnT>
                      <a:noFill/>
                    </a:lnT>
                    <a:lnB w="12700" cap="flat" cmpd="sng" algn="ctr">
                      <a:solidFill>
                        <a:srgbClr val="BFBFBF"/>
                      </a:solidFill>
                      <a:prstDash val="solid"/>
                      <a:round/>
                      <a:headEnd type="none" w="med" len="med"/>
                      <a:tailEnd type="none" w="med" len="med"/>
                    </a:lnB>
                  </a:tcPr>
                </a:tc>
                <a:tc vMerge="1">
                  <a:txBody>
                    <a:bodyPr/>
                    <a:lstStyle/>
                    <a:p>
                      <a:endParaRPr lang="en-ZA"/>
                    </a:p>
                  </a:txBody>
                  <a:tcPr/>
                </a:tc>
                <a:tc>
                  <a:txBody>
                    <a:bodyPr/>
                    <a:lstStyle/>
                    <a:p>
                      <a:pPr algn="ctr">
                        <a:lnSpc>
                          <a:spcPct val="115000"/>
                        </a:lnSpc>
                        <a:spcBef>
                          <a:spcPts val="200"/>
                        </a:spcBef>
                        <a:spcAft>
                          <a:spcPts val="200"/>
                        </a:spcAft>
                      </a:pPr>
                      <a:r>
                        <a:rPr lang="en-ZA" sz="800" b="1">
                          <a:effectLst/>
                          <a:latin typeface="Arial"/>
                          <a:ea typeface="Times New Roman"/>
                          <a:cs typeface="Calibri"/>
                        </a:rPr>
                        <a:t>Thousands</a:t>
                      </a:r>
                      <a:endParaRPr lang="en-ZA" sz="800">
                        <a:effectLst/>
                        <a:latin typeface="Cambria"/>
                        <a:ea typeface="Times New Roman"/>
                        <a:cs typeface="Calibri"/>
                      </a:endParaRPr>
                    </a:p>
                  </a:txBody>
                  <a:tcPr marL="68580" marR="68580" marT="0" marB="0" anchor="ctr">
                    <a:lnL>
                      <a:noFill/>
                    </a:lnL>
                    <a:lnR>
                      <a:noFill/>
                    </a:lnR>
                    <a:lnT>
                      <a:noFill/>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ZA" sz="800" b="1">
                          <a:effectLst/>
                          <a:latin typeface="Arial"/>
                          <a:ea typeface="Times New Roman"/>
                          <a:cs typeface="Calibri"/>
                        </a:rPr>
                        <a:t>Per cent </a:t>
                      </a:r>
                      <a:br>
                        <a:rPr lang="en-ZA" sz="800" b="1">
                          <a:effectLst/>
                          <a:latin typeface="Arial"/>
                          <a:ea typeface="Times New Roman"/>
                          <a:cs typeface="Calibri"/>
                        </a:rPr>
                      </a:br>
                      <a:r>
                        <a:rPr lang="en-ZA" sz="800" b="1">
                          <a:effectLst/>
                          <a:latin typeface="Arial"/>
                          <a:ea typeface="Times New Roman"/>
                          <a:cs typeface="Calibri"/>
                        </a:rPr>
                        <a:t>Share</a:t>
                      </a:r>
                      <a:endParaRPr lang="en-ZA" sz="800">
                        <a:effectLst/>
                        <a:latin typeface="Cambria"/>
                        <a:ea typeface="Times New Roman"/>
                        <a:cs typeface="Calibri"/>
                      </a:endParaRPr>
                    </a:p>
                  </a:txBody>
                  <a:tcPr marL="68580" marR="68580" marT="0" marB="0" anchor="ctr">
                    <a:lnL>
                      <a:noFill/>
                    </a:lnL>
                    <a:lnR>
                      <a:noFill/>
                    </a:lnR>
                    <a:lnT>
                      <a:noFill/>
                    </a:lnT>
                    <a:lnB w="12700" cap="flat" cmpd="sng" algn="ctr">
                      <a:solidFill>
                        <a:srgbClr val="BFBFBF"/>
                      </a:solidFill>
                      <a:prstDash val="solid"/>
                      <a:round/>
                      <a:headEnd type="none" w="med" len="med"/>
                      <a:tailEnd type="none" w="med" len="med"/>
                    </a:lnB>
                  </a:tcPr>
                </a:tc>
                <a:tc>
                  <a:txBody>
                    <a:bodyPr/>
                    <a:lstStyle/>
                    <a:p>
                      <a:pPr algn="just">
                        <a:lnSpc>
                          <a:spcPct val="115000"/>
                        </a:lnSpc>
                        <a:spcBef>
                          <a:spcPts val="200"/>
                        </a:spcBef>
                        <a:spcAft>
                          <a:spcPts val="200"/>
                        </a:spcAft>
                      </a:pPr>
                      <a:r>
                        <a:rPr lang="en-ZA" sz="800" b="1">
                          <a:effectLst/>
                          <a:latin typeface="Arial"/>
                          <a:ea typeface="Times New Roman"/>
                          <a:cs typeface="Calibri"/>
                        </a:rPr>
                        <a:t> </a:t>
                      </a:r>
                      <a:endParaRPr lang="en-ZA" sz="800">
                        <a:effectLst/>
                        <a:latin typeface="Cambria"/>
                        <a:ea typeface="Times New Roman"/>
                        <a:cs typeface="Calibri"/>
                      </a:endParaRPr>
                    </a:p>
                  </a:txBody>
                  <a:tcPr marL="68580" marR="68580" marT="0" marB="0">
                    <a:lnL>
                      <a:noFill/>
                    </a:lnL>
                    <a:lnR>
                      <a:noFill/>
                    </a:lnR>
                    <a:lnT>
                      <a:noFill/>
                    </a:lnT>
                    <a:lnB w="12700" cap="flat" cmpd="sng" algn="ctr">
                      <a:solidFill>
                        <a:srgbClr val="BFBFBF"/>
                      </a:solidFill>
                      <a:prstDash val="solid"/>
                      <a:round/>
                      <a:headEnd type="none" w="med" len="med"/>
                      <a:tailEnd type="none" w="med" len="med"/>
                    </a:lnB>
                  </a:tcPr>
                </a:tc>
              </a:tr>
              <a:tr h="228246">
                <a:tc>
                  <a:txBody>
                    <a:bodyPr/>
                    <a:lstStyle/>
                    <a:p>
                      <a:pPr algn="l">
                        <a:lnSpc>
                          <a:spcPct val="115000"/>
                        </a:lnSpc>
                        <a:spcBef>
                          <a:spcPts val="200"/>
                        </a:spcBef>
                        <a:spcAft>
                          <a:spcPts val="200"/>
                        </a:spcAft>
                      </a:pPr>
                      <a:r>
                        <a:rPr lang="en-ZA" sz="800" b="1" i="1">
                          <a:effectLst/>
                          <a:latin typeface="Arial"/>
                          <a:ea typeface="Times New Roman"/>
                          <a:cs typeface="Calibri"/>
                        </a:rPr>
                        <a:t>Total Formal Employment</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ZA" sz="800" b="1" i="1">
                          <a:effectLst/>
                          <a:latin typeface="Arial Narrow"/>
                          <a:ea typeface="Times New Roman"/>
                          <a:cs typeface="Arial"/>
                        </a:rPr>
                        <a:t> 1 485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b="1" i="1">
                          <a:effectLst/>
                          <a:latin typeface="Arial Narrow"/>
                          <a:ea typeface="Times New Roman"/>
                          <a:cs typeface="Arial"/>
                        </a:rPr>
                        <a:t>100.0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b="1" i="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ZA" sz="800" b="1" i="1">
                          <a:effectLst/>
                          <a:latin typeface="Arial Narrow"/>
                          <a:ea typeface="Times New Roman"/>
                          <a:cs typeface="Arial"/>
                        </a:rPr>
                        <a:t>9 743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b="1" i="1">
                          <a:effectLst/>
                          <a:latin typeface="Arial Narrow"/>
                          <a:ea typeface="Times New Roman"/>
                          <a:cs typeface="Arial"/>
                        </a:rPr>
                        <a:t>100.0</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just">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a:noFill/>
                    </a:lnB>
                  </a:tcPr>
                </a:tc>
              </a:tr>
              <a:tr h="228246">
                <a:tc>
                  <a:txBody>
                    <a:bodyPr/>
                    <a:lstStyle/>
                    <a:p>
                      <a:pPr algn="l">
                        <a:lnSpc>
                          <a:spcPct val="115000"/>
                        </a:lnSpc>
                        <a:spcBef>
                          <a:spcPts val="200"/>
                        </a:spcBef>
                        <a:spcAft>
                          <a:spcPts val="200"/>
                        </a:spcAft>
                      </a:pPr>
                      <a:r>
                        <a:rPr lang="en-ZA" sz="800">
                          <a:effectLst/>
                          <a:latin typeface="Arial"/>
                          <a:ea typeface="Times New Roman"/>
                          <a:cs typeface="Calibri"/>
                        </a:rPr>
                        <a:t>Agriculture, forestry and fishing</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115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7.8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509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5.2</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algn="just">
                        <a:lnSpc>
                          <a:spcPct val="115000"/>
                        </a:lnSpc>
                        <a:spcBef>
                          <a:spcPts val="200"/>
                        </a:spcBef>
                        <a:spcAft>
                          <a:spcPts val="200"/>
                        </a:spcAft>
                      </a:pPr>
                      <a:r>
                        <a:rPr lang="en-ZA" sz="800">
                          <a:effectLst/>
                          <a:latin typeface="Arial Narrow"/>
                          <a:ea typeface="Times New Roman"/>
                          <a:cs typeface="Arial"/>
                        </a:rPr>
                        <a:t>†</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228246">
                <a:tc>
                  <a:txBody>
                    <a:bodyPr/>
                    <a:lstStyle/>
                    <a:p>
                      <a:pPr algn="l">
                        <a:lnSpc>
                          <a:spcPct val="115000"/>
                        </a:lnSpc>
                        <a:spcBef>
                          <a:spcPts val="200"/>
                        </a:spcBef>
                        <a:spcAft>
                          <a:spcPts val="200"/>
                        </a:spcAft>
                      </a:pPr>
                      <a:r>
                        <a:rPr lang="en-ZA" sz="800">
                          <a:effectLst/>
                          <a:latin typeface="Arial"/>
                          <a:ea typeface="Times New Roman"/>
                          <a:cs typeface="Calibri"/>
                        </a:rPr>
                        <a:t>Mining and quarrying</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2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0.2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306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3.1</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algn="just">
                        <a:lnSpc>
                          <a:spcPct val="115000"/>
                        </a:lnSpc>
                        <a:spcBef>
                          <a:spcPts val="200"/>
                        </a:spcBef>
                        <a:spcAft>
                          <a:spcPts val="200"/>
                        </a:spcAft>
                      </a:pPr>
                      <a:r>
                        <a:rPr lang="en-ZA" sz="800">
                          <a:effectLst/>
                          <a:latin typeface="Arial Narrow"/>
                          <a:ea typeface="Times New Roman"/>
                          <a:cs typeface="Arial"/>
                        </a:rPr>
                        <a:t>*</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248093">
                <a:tc>
                  <a:txBody>
                    <a:bodyPr/>
                    <a:lstStyle/>
                    <a:p>
                      <a:pPr algn="l">
                        <a:lnSpc>
                          <a:spcPct val="115000"/>
                        </a:lnSpc>
                        <a:spcBef>
                          <a:spcPts val="200"/>
                        </a:spcBef>
                        <a:spcAft>
                          <a:spcPts val="200"/>
                        </a:spcAft>
                      </a:pPr>
                      <a:r>
                        <a:rPr lang="en-ZA" sz="800" b="1">
                          <a:effectLst/>
                          <a:latin typeface="Arial"/>
                          <a:ea typeface="Times New Roman"/>
                          <a:cs typeface="Calibri"/>
                        </a:rPr>
                        <a:t>Primary Sector</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marR="91440" algn="r">
                        <a:lnSpc>
                          <a:spcPct val="115000"/>
                        </a:lnSpc>
                        <a:spcBef>
                          <a:spcPts val="200"/>
                        </a:spcBef>
                        <a:spcAft>
                          <a:spcPts val="200"/>
                        </a:spcAft>
                      </a:pPr>
                      <a:r>
                        <a:rPr lang="en-ZA" sz="800" b="1">
                          <a:effectLst/>
                          <a:latin typeface="Arial Narrow"/>
                          <a:ea typeface="Times New Roman"/>
                          <a:cs typeface="Arial"/>
                        </a:rPr>
                        <a:t> 118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b="1">
                          <a:effectLst/>
                          <a:latin typeface="Arial Narrow"/>
                          <a:ea typeface="Times New Roman"/>
                          <a:cs typeface="Arial"/>
                        </a:rPr>
                        <a:t>7.9</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marR="91440" algn="r">
                        <a:lnSpc>
                          <a:spcPct val="115000"/>
                        </a:lnSpc>
                        <a:spcBef>
                          <a:spcPts val="200"/>
                        </a:spcBef>
                        <a:spcAft>
                          <a:spcPts val="200"/>
                        </a:spcAft>
                      </a:pPr>
                      <a:r>
                        <a:rPr lang="en-ZA" sz="800" b="1">
                          <a:effectLst/>
                          <a:latin typeface="Arial Narrow"/>
                          <a:ea typeface="Times New Roman"/>
                          <a:cs typeface="Arial"/>
                        </a:rPr>
                        <a:t>815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b="1">
                          <a:effectLst/>
                          <a:latin typeface="Arial Narrow"/>
                          <a:ea typeface="Times New Roman"/>
                          <a:cs typeface="Arial"/>
                        </a:rPr>
                        <a:t>8.4</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endParaRPr lang="en-ZA" sz="1000">
                        <a:effectLst/>
                        <a:latin typeface="Times New Roman"/>
                      </a:endParaRPr>
                    </a:p>
                  </a:txBody>
                  <a:tcPr marL="68580" marR="68580" marT="0" marB="0">
                    <a:lnL>
                      <a:noFill/>
                    </a:lnL>
                    <a:lnR>
                      <a:noFill/>
                    </a:lnR>
                    <a:lnT>
                      <a:noFill/>
                    </a:lnT>
                    <a:lnB>
                      <a:noFill/>
                    </a:lnB>
                  </a:tcPr>
                </a:tc>
              </a:tr>
              <a:tr h="248093">
                <a:tc>
                  <a:txBody>
                    <a:bodyPr/>
                    <a:lstStyle/>
                    <a:p>
                      <a:pPr algn="l">
                        <a:lnSpc>
                          <a:spcPct val="115000"/>
                        </a:lnSpc>
                        <a:spcBef>
                          <a:spcPts val="200"/>
                        </a:spcBef>
                        <a:spcAft>
                          <a:spcPts val="200"/>
                        </a:spcAft>
                      </a:pPr>
                      <a:r>
                        <a:rPr lang="en-ZA" sz="800">
                          <a:effectLst/>
                          <a:latin typeface="Arial"/>
                          <a:ea typeface="Times New Roman"/>
                          <a:cs typeface="Calibri"/>
                        </a:rPr>
                        <a:t>Manufacturing</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270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18.2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1 586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16.3</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endParaRPr lang="en-ZA" sz="1000">
                        <a:effectLst/>
                        <a:latin typeface="Times New Roman"/>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248093">
                <a:tc>
                  <a:txBody>
                    <a:bodyPr/>
                    <a:lstStyle/>
                    <a:p>
                      <a:pPr algn="l">
                        <a:lnSpc>
                          <a:spcPct val="115000"/>
                        </a:lnSpc>
                        <a:spcBef>
                          <a:spcPts val="200"/>
                        </a:spcBef>
                        <a:spcAft>
                          <a:spcPts val="200"/>
                        </a:spcAft>
                      </a:pPr>
                      <a:r>
                        <a:rPr lang="en-ZA" sz="800">
                          <a:effectLst/>
                          <a:latin typeface="Arial"/>
                          <a:ea typeface="Times New Roman"/>
                          <a:cs typeface="Calibri"/>
                        </a:rPr>
                        <a:t>Electricity, gas and water</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11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0.7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96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1.0</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endParaRPr lang="en-ZA" sz="1000">
                        <a:effectLst/>
                        <a:latin typeface="Times New Roman"/>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248093">
                <a:tc>
                  <a:txBody>
                    <a:bodyPr/>
                    <a:lstStyle/>
                    <a:p>
                      <a:pPr algn="l">
                        <a:lnSpc>
                          <a:spcPct val="115000"/>
                        </a:lnSpc>
                        <a:spcBef>
                          <a:spcPts val="200"/>
                        </a:spcBef>
                        <a:spcAft>
                          <a:spcPts val="200"/>
                        </a:spcAft>
                      </a:pPr>
                      <a:r>
                        <a:rPr lang="en-ZA" sz="800">
                          <a:effectLst/>
                          <a:latin typeface="Arial"/>
                          <a:ea typeface="Times New Roman"/>
                          <a:cs typeface="Calibri"/>
                        </a:rPr>
                        <a:t>Construction</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95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6.4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741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7.6</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endParaRPr lang="en-ZA" sz="1000">
                        <a:effectLst/>
                        <a:latin typeface="Times New Roman"/>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248093">
                <a:tc>
                  <a:txBody>
                    <a:bodyPr/>
                    <a:lstStyle/>
                    <a:p>
                      <a:pPr algn="l">
                        <a:lnSpc>
                          <a:spcPct val="115000"/>
                        </a:lnSpc>
                        <a:spcBef>
                          <a:spcPts val="200"/>
                        </a:spcBef>
                        <a:spcAft>
                          <a:spcPts val="200"/>
                        </a:spcAft>
                      </a:pPr>
                      <a:r>
                        <a:rPr lang="en-ZA" sz="800" b="1" dirty="0">
                          <a:effectLst/>
                          <a:latin typeface="Arial"/>
                          <a:ea typeface="Times New Roman"/>
                          <a:cs typeface="Calibri"/>
                        </a:rPr>
                        <a:t>Secondary Sector</a:t>
                      </a:r>
                      <a:endParaRPr lang="en-ZA" sz="800" dirty="0">
                        <a:effectLst/>
                        <a:latin typeface="Cambria"/>
                        <a:ea typeface="Times New Roman"/>
                        <a:cs typeface="Calibri"/>
                      </a:endParaRPr>
                    </a:p>
                  </a:txBody>
                  <a:tcPr marL="68580" marR="68580" marT="0" marB="0">
                    <a:lnL>
                      <a:noFill/>
                    </a:lnL>
                    <a:lnR>
                      <a:noFill/>
                    </a:lnR>
                    <a:lnT>
                      <a:noFill/>
                    </a:lnT>
                    <a:lnB>
                      <a:noFill/>
                    </a:lnB>
                  </a:tcPr>
                </a:tc>
                <a:tc>
                  <a:txBody>
                    <a:bodyPr/>
                    <a:lstStyle/>
                    <a:p>
                      <a:pPr marR="91440" algn="r">
                        <a:lnSpc>
                          <a:spcPct val="115000"/>
                        </a:lnSpc>
                        <a:spcBef>
                          <a:spcPts val="200"/>
                        </a:spcBef>
                        <a:spcAft>
                          <a:spcPts val="200"/>
                        </a:spcAft>
                      </a:pPr>
                      <a:r>
                        <a:rPr lang="en-ZA" sz="800" b="1">
                          <a:effectLst/>
                          <a:latin typeface="Arial Narrow"/>
                          <a:ea typeface="Times New Roman"/>
                          <a:cs typeface="Arial"/>
                        </a:rPr>
                        <a:t> 376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b="1">
                          <a:effectLst/>
                          <a:latin typeface="Arial Narrow"/>
                          <a:ea typeface="Times New Roman"/>
                          <a:cs typeface="Arial"/>
                        </a:rPr>
                        <a:t>25.3</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a:noFill/>
                    </a:lnR>
                    <a:lnT>
                      <a:noFill/>
                    </a:lnT>
                    <a:lnB>
                      <a:noFill/>
                    </a:lnB>
                  </a:tcPr>
                </a:tc>
                <a:tc>
                  <a:txBody>
                    <a:bodyPr/>
                    <a:lstStyle/>
                    <a:p>
                      <a:pPr marR="91440" algn="r">
                        <a:lnSpc>
                          <a:spcPct val="115000"/>
                        </a:lnSpc>
                        <a:spcBef>
                          <a:spcPts val="200"/>
                        </a:spcBef>
                        <a:spcAft>
                          <a:spcPts val="200"/>
                        </a:spcAft>
                      </a:pPr>
                      <a:r>
                        <a:rPr lang="en-ZA" sz="800" b="1">
                          <a:effectLst/>
                          <a:latin typeface="Arial Narrow"/>
                          <a:ea typeface="Times New Roman"/>
                          <a:cs typeface="Arial"/>
                        </a:rPr>
                        <a:t> 2 422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b="1">
                          <a:effectLst/>
                          <a:latin typeface="Arial Narrow"/>
                          <a:ea typeface="Times New Roman"/>
                          <a:cs typeface="Arial"/>
                        </a:rPr>
                        <a:t>24.9</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endParaRPr lang="en-ZA" sz="1000">
                        <a:effectLst/>
                        <a:latin typeface="Times New Roman"/>
                      </a:endParaRPr>
                    </a:p>
                  </a:txBody>
                  <a:tcPr marL="68580" marR="68580" marT="0" marB="0">
                    <a:lnL>
                      <a:noFill/>
                    </a:lnL>
                    <a:lnR>
                      <a:noFill/>
                    </a:lnR>
                    <a:lnT>
                      <a:noFill/>
                    </a:lnT>
                    <a:lnB>
                      <a:noFill/>
                    </a:lnB>
                  </a:tcPr>
                </a:tc>
              </a:tr>
              <a:tr h="248093">
                <a:tc>
                  <a:txBody>
                    <a:bodyPr/>
                    <a:lstStyle/>
                    <a:p>
                      <a:pPr algn="l">
                        <a:lnSpc>
                          <a:spcPct val="115000"/>
                        </a:lnSpc>
                        <a:spcBef>
                          <a:spcPts val="200"/>
                        </a:spcBef>
                        <a:spcAft>
                          <a:spcPts val="200"/>
                        </a:spcAft>
                      </a:pPr>
                      <a:r>
                        <a:rPr lang="en-ZA" sz="800">
                          <a:effectLst/>
                          <a:latin typeface="Arial"/>
                          <a:ea typeface="Times New Roman"/>
                          <a:cs typeface="Calibri"/>
                        </a:rPr>
                        <a:t>Wholesale and retail trade</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306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20.6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1 941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19.9</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endParaRPr lang="en-ZA" sz="1000">
                        <a:effectLst/>
                        <a:latin typeface="Times New Roman"/>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248093">
                <a:tc>
                  <a:txBody>
                    <a:bodyPr/>
                    <a:lstStyle/>
                    <a:p>
                      <a:pPr algn="l">
                        <a:lnSpc>
                          <a:spcPct val="115000"/>
                        </a:lnSpc>
                        <a:spcBef>
                          <a:spcPts val="200"/>
                        </a:spcBef>
                        <a:spcAft>
                          <a:spcPts val="200"/>
                        </a:spcAft>
                      </a:pPr>
                      <a:r>
                        <a:rPr lang="en-ZA" sz="800">
                          <a:effectLst/>
                          <a:latin typeface="Arial"/>
                          <a:ea typeface="Times New Roman"/>
                          <a:cs typeface="Calibri"/>
                        </a:rPr>
                        <a:t>Transport, storage and communication</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94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6.3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536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5.5</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endParaRPr lang="en-ZA" sz="1000">
                        <a:effectLst/>
                        <a:latin typeface="Times New Roman"/>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248093">
                <a:tc>
                  <a:txBody>
                    <a:bodyPr/>
                    <a:lstStyle/>
                    <a:p>
                      <a:pPr algn="l">
                        <a:lnSpc>
                          <a:spcPct val="115000"/>
                        </a:lnSpc>
                        <a:spcBef>
                          <a:spcPts val="200"/>
                        </a:spcBef>
                        <a:spcAft>
                          <a:spcPts val="200"/>
                        </a:spcAft>
                      </a:pPr>
                      <a:r>
                        <a:rPr lang="en-ZA" sz="800">
                          <a:effectLst/>
                          <a:latin typeface="Arial"/>
                          <a:ea typeface="Times New Roman"/>
                          <a:cs typeface="Calibri"/>
                        </a:rPr>
                        <a:t>Financial and business services</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221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14.9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1 508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c>
                  <a:txBody>
                    <a:bodyPr/>
                    <a:lstStyle/>
                    <a:p>
                      <a:pPr algn="r">
                        <a:lnSpc>
                          <a:spcPct val="115000"/>
                        </a:lnSpc>
                        <a:spcBef>
                          <a:spcPts val="200"/>
                        </a:spcBef>
                        <a:spcAft>
                          <a:spcPts val="200"/>
                        </a:spcAft>
                      </a:pPr>
                      <a:r>
                        <a:rPr lang="en-ZA" sz="800">
                          <a:effectLst/>
                          <a:latin typeface="Arial Narrow"/>
                          <a:ea typeface="Times New Roman"/>
                          <a:cs typeface="Arial"/>
                        </a:rPr>
                        <a:t>15.5</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endParaRPr lang="en-ZA" sz="1000">
                        <a:effectLst/>
                        <a:latin typeface="Times New Roman"/>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456491">
                <a:tc>
                  <a:txBody>
                    <a:bodyPr/>
                    <a:lstStyle/>
                    <a:p>
                      <a:pPr algn="l">
                        <a:lnSpc>
                          <a:spcPct val="115000"/>
                        </a:lnSpc>
                        <a:spcBef>
                          <a:spcPts val="200"/>
                        </a:spcBef>
                        <a:spcAft>
                          <a:spcPts val="200"/>
                        </a:spcAft>
                      </a:pPr>
                      <a:r>
                        <a:rPr lang="en-ZA" sz="800">
                          <a:effectLst/>
                          <a:latin typeface="Arial"/>
                          <a:ea typeface="Times New Roman"/>
                          <a:cs typeface="Calibri"/>
                        </a:rPr>
                        <a:t>Community, social and personal (CSP) services</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369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24.8 </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tcPr>
                </a:tc>
                <a:tc>
                  <a:txBody>
                    <a:bodyPr/>
                    <a:lstStyle/>
                    <a:p>
                      <a:pPr marR="91440" algn="r">
                        <a:lnSpc>
                          <a:spcPct val="115000"/>
                        </a:lnSpc>
                        <a:spcBef>
                          <a:spcPts val="200"/>
                        </a:spcBef>
                        <a:spcAft>
                          <a:spcPts val="200"/>
                        </a:spcAft>
                      </a:pPr>
                      <a:r>
                        <a:rPr lang="en-ZA" sz="800">
                          <a:effectLst/>
                          <a:latin typeface="Arial Narrow"/>
                          <a:ea typeface="Times New Roman"/>
                          <a:cs typeface="Arial"/>
                        </a:rPr>
                        <a:t> 2 516 </a:t>
                      </a:r>
                      <a:endParaRPr lang="en-ZA" sz="800">
                        <a:effectLst/>
                        <a:latin typeface="Cambria"/>
                        <a:ea typeface="Times New Roman"/>
                        <a:cs typeface="Calibri"/>
                      </a:endParaRPr>
                    </a:p>
                  </a:txBody>
                  <a:tcPr marL="68580" marR="68580" marT="0" marB="0">
                    <a:lnL w="12700" cap="flat" cmpd="sng" algn="ctr">
                      <a:solidFill>
                        <a:srgbClr val="BFBFBF"/>
                      </a:solidFill>
                      <a:prstDash val="solid"/>
                      <a:round/>
                      <a:headEnd type="none" w="med" len="med"/>
                      <a:tailEnd type="none" w="med" len="med"/>
                    </a:lnL>
                    <a:lnR>
                      <a:noFill/>
                    </a:lnR>
                    <a:lnT>
                      <a:noFill/>
                    </a:lnT>
                    <a:lnB w="12700" cap="flat" cmpd="sng" algn="ctr">
                      <a:solidFill>
                        <a:srgbClr val="BFBFB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a:effectLst/>
                          <a:latin typeface="Arial Narrow"/>
                          <a:ea typeface="Times New Roman"/>
                          <a:cs typeface="Arial"/>
                        </a:rPr>
                        <a:t> 25.8</a:t>
                      </a:r>
                      <a:endParaRPr lang="en-ZA" sz="800">
                        <a:effectLst/>
                        <a:latin typeface="Cambria"/>
                        <a:ea typeface="Times New Roman"/>
                        <a:cs typeface="Calibri"/>
                      </a:endParaRPr>
                    </a:p>
                  </a:txBody>
                  <a:tcPr marL="68580" marR="68580" marT="0" marB="0">
                    <a:lnL>
                      <a:noFill/>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endParaRPr lang="en-ZA" sz="1000">
                        <a:effectLst/>
                        <a:latin typeface="Times New Roman"/>
                      </a:endParaRPr>
                    </a:p>
                  </a:txBody>
                  <a:tcPr marL="68580" marR="68580" marT="0" marB="0">
                    <a:lnL w="12700" cap="flat" cmpd="sng" algn="ctr">
                      <a:solidFill>
                        <a:srgbClr val="BFBFBF"/>
                      </a:solidFill>
                      <a:prstDash val="solid"/>
                      <a:round/>
                      <a:headEnd type="none" w="med" len="med"/>
                      <a:tailEnd type="none" w="med" len="med"/>
                    </a:lnL>
                    <a:lnR>
                      <a:noFill/>
                    </a:lnR>
                    <a:lnT>
                      <a:noFill/>
                    </a:lnT>
                    <a:lnB>
                      <a:noFill/>
                    </a:lnB>
                  </a:tcPr>
                </a:tc>
              </a:tr>
              <a:tr h="228246">
                <a:tc>
                  <a:txBody>
                    <a:bodyPr/>
                    <a:lstStyle/>
                    <a:p>
                      <a:pPr algn="l">
                        <a:lnSpc>
                          <a:spcPct val="115000"/>
                        </a:lnSpc>
                        <a:spcBef>
                          <a:spcPts val="200"/>
                        </a:spcBef>
                        <a:spcAft>
                          <a:spcPts val="200"/>
                        </a:spcAft>
                      </a:pPr>
                      <a:r>
                        <a:rPr lang="en-ZA" sz="800" b="1">
                          <a:effectLst/>
                          <a:latin typeface="Arial"/>
                          <a:ea typeface="Times New Roman"/>
                          <a:cs typeface="Calibri"/>
                        </a:rPr>
                        <a:t>Tertiary Sector</a:t>
                      </a:r>
                      <a:endParaRPr lang="en-ZA" sz="800">
                        <a:effectLst/>
                        <a:latin typeface="Cambria"/>
                        <a:ea typeface="Times New Roman"/>
                        <a:cs typeface="Calibri"/>
                      </a:endParaRPr>
                    </a:p>
                  </a:txBody>
                  <a:tcPr marL="68580" marR="68580" marT="0" marB="0">
                    <a:lnL>
                      <a:noFill/>
                    </a:lnL>
                    <a:lnR>
                      <a:noFill/>
                    </a:lnR>
                    <a:lnT>
                      <a:noFill/>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b="1">
                          <a:effectLst/>
                          <a:latin typeface="Arial Narrow"/>
                          <a:ea typeface="Times New Roman"/>
                          <a:cs typeface="Arial"/>
                        </a:rPr>
                        <a:t>991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b="1">
                          <a:effectLst/>
                          <a:latin typeface="Arial Narrow"/>
                          <a:ea typeface="Times New Roman"/>
                          <a:cs typeface="Arial"/>
                        </a:rPr>
                        <a:t>66.7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b="1">
                          <a:effectLst/>
                          <a:latin typeface="Arial Narrow"/>
                          <a:ea typeface="Times New Roman"/>
                          <a:cs typeface="Arial"/>
                        </a:rPr>
                        <a:t> </a:t>
                      </a:r>
                      <a:endParaRPr lang="en-ZA" sz="800">
                        <a:effectLst/>
                        <a:latin typeface="Cambria"/>
                        <a:ea typeface="Times New Roman"/>
                        <a:cs typeface="Calibri"/>
                      </a:endParaRPr>
                    </a:p>
                  </a:txBody>
                  <a:tcPr marL="68580" marR="68580" marT="0" marB="0">
                    <a:lnL>
                      <a:noFill/>
                    </a:lnL>
                    <a:lnR>
                      <a:noFill/>
                    </a:lnR>
                    <a:lnT>
                      <a:noFill/>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ZA" sz="800" b="1">
                          <a:effectLst/>
                          <a:latin typeface="Arial Narrow"/>
                          <a:ea typeface="Times New Roman"/>
                          <a:cs typeface="Arial"/>
                        </a:rPr>
                        <a:t> 6 501 </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r">
                        <a:lnSpc>
                          <a:spcPct val="115000"/>
                        </a:lnSpc>
                        <a:spcBef>
                          <a:spcPts val="200"/>
                        </a:spcBef>
                        <a:spcAft>
                          <a:spcPts val="200"/>
                        </a:spcAft>
                      </a:pPr>
                      <a:r>
                        <a:rPr lang="en-ZA" sz="800" b="1">
                          <a:effectLst/>
                          <a:latin typeface="Arial Narrow"/>
                          <a:ea typeface="Times New Roman"/>
                          <a:cs typeface="Arial"/>
                        </a:rPr>
                        <a:t> 66.7</a:t>
                      </a:r>
                      <a:endParaRPr lang="en-ZA" sz="800">
                        <a:effectLst/>
                        <a:latin typeface="Cambria"/>
                        <a:ea typeface="Times New Roman"/>
                        <a:cs typeface="Calibri"/>
                      </a:endParaRPr>
                    </a:p>
                  </a:txBody>
                  <a:tcPr marL="68580" marR="68580" marT="0" marB="0">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just">
                        <a:lnSpc>
                          <a:spcPct val="115000"/>
                        </a:lnSpc>
                        <a:spcBef>
                          <a:spcPts val="200"/>
                        </a:spcBef>
                        <a:spcAft>
                          <a:spcPts val="200"/>
                        </a:spcAft>
                      </a:pPr>
                      <a:r>
                        <a:rPr lang="en-ZA" sz="800" b="1" dirty="0">
                          <a:effectLst/>
                          <a:latin typeface="Arial Narrow"/>
                          <a:ea typeface="Times New Roman"/>
                          <a:cs typeface="Arial"/>
                        </a:rPr>
                        <a:t> </a:t>
                      </a:r>
                      <a:endParaRPr lang="en-ZA" sz="800" dirty="0">
                        <a:effectLst/>
                        <a:latin typeface="Cambria"/>
                        <a:ea typeface="Times New Roman"/>
                        <a:cs typeface="Calibri"/>
                      </a:endParaRPr>
                    </a:p>
                  </a:txBody>
                  <a:tcPr marL="68580" marR="68580" marT="0" marB="0">
                    <a:lnL>
                      <a:noFill/>
                    </a:lnL>
                    <a:lnR>
                      <a:noFill/>
                    </a:lnR>
                    <a:lnT>
                      <a:noFill/>
                    </a:lnT>
                    <a:lnB w="12700" cap="flat" cmpd="sng" algn="ctr">
                      <a:solidFill>
                        <a:srgbClr val="0000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6768469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a:bodyPr>
          <a:lstStyle/>
          <a:p>
            <a:r>
              <a:rPr lang="en-GB" sz="3200" dirty="0"/>
              <a:t>Demographic characteristics of formal employment, 2011</a:t>
            </a:r>
            <a:endParaRPr lang="en-ZA" sz="3600" dirty="0"/>
          </a:p>
        </p:txBody>
      </p:sp>
      <p:pic>
        <p:nvPicPr>
          <p:cNvPr id="7170" name="Picture 2"/>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1676400" y="1371600"/>
            <a:ext cx="6371765" cy="53853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28113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lstStyle/>
          <a:p>
            <a:r>
              <a:rPr lang="en-ZA" dirty="0" smtClean="0"/>
              <a:t>Focus of the Presentation</a:t>
            </a:r>
            <a:endParaRPr lang="en-ZA" dirty="0"/>
          </a:p>
        </p:txBody>
      </p:sp>
      <p:sp>
        <p:nvSpPr>
          <p:cNvPr id="3" name="Content Placeholder 2"/>
          <p:cNvSpPr>
            <a:spLocks noGrp="1"/>
          </p:cNvSpPr>
          <p:nvPr>
            <p:ph idx="1"/>
          </p:nvPr>
        </p:nvSpPr>
        <p:spPr>
          <a:xfrm>
            <a:off x="457200" y="1219200"/>
            <a:ext cx="8305800" cy="5410200"/>
          </a:xfrm>
        </p:spPr>
        <p:txBody>
          <a:bodyPr/>
          <a:lstStyle/>
          <a:p>
            <a:pPr lvl="0" algn="just">
              <a:spcBef>
                <a:spcPts val="300"/>
              </a:spcBef>
              <a:spcAft>
                <a:spcPts val="600"/>
              </a:spcAft>
            </a:pPr>
            <a:endParaRPr lang="en-US" sz="2000" dirty="0" smtClean="0"/>
          </a:p>
          <a:p>
            <a:pPr marL="0" lvl="0" indent="0" algn="just">
              <a:spcBef>
                <a:spcPts val="300"/>
              </a:spcBef>
              <a:spcAft>
                <a:spcPts val="600"/>
              </a:spcAft>
              <a:buNone/>
            </a:pPr>
            <a:endParaRPr lang="en-US" sz="2000" dirty="0" smtClean="0"/>
          </a:p>
          <a:p>
            <a:pPr lvl="0" algn="just">
              <a:spcBef>
                <a:spcPts val="300"/>
              </a:spcBef>
              <a:spcAft>
                <a:spcPts val="600"/>
              </a:spcAft>
            </a:pPr>
            <a:r>
              <a:rPr lang="en-US" sz="2000" dirty="0" smtClean="0"/>
              <a:t>Recent Global, National &amp; WC economic performance and outlook </a:t>
            </a:r>
          </a:p>
          <a:p>
            <a:pPr marL="0" lvl="0" indent="0" algn="just">
              <a:spcBef>
                <a:spcPts val="300"/>
              </a:spcBef>
              <a:spcAft>
                <a:spcPts val="600"/>
              </a:spcAft>
              <a:buNone/>
            </a:pPr>
            <a:endParaRPr lang="en-US" sz="2000" dirty="0" smtClean="0"/>
          </a:p>
          <a:p>
            <a:pPr lvl="0" algn="just">
              <a:spcBef>
                <a:spcPts val="300"/>
              </a:spcBef>
              <a:spcAft>
                <a:spcPts val="600"/>
              </a:spcAft>
            </a:pPr>
            <a:r>
              <a:rPr lang="en-US" sz="2000" dirty="0" smtClean="0"/>
              <a:t>Economic structure and growth of the WC economy (output and employment growth and performance of sectors</a:t>
            </a:r>
          </a:p>
          <a:p>
            <a:pPr marL="0" lvl="0" indent="0" algn="just">
              <a:spcBef>
                <a:spcPts val="300"/>
              </a:spcBef>
              <a:spcAft>
                <a:spcPts val="600"/>
              </a:spcAft>
              <a:buNone/>
            </a:pPr>
            <a:endParaRPr lang="en-US" sz="2000" dirty="0" smtClean="0"/>
          </a:p>
          <a:p>
            <a:pPr lvl="0" algn="just">
              <a:spcBef>
                <a:spcPts val="300"/>
              </a:spcBef>
              <a:spcAft>
                <a:spcPts val="600"/>
              </a:spcAft>
            </a:pPr>
            <a:r>
              <a:rPr lang="en-US" sz="2000" dirty="0" smtClean="0"/>
              <a:t>The dynamics of the Western Cape </a:t>
            </a:r>
            <a:r>
              <a:rPr lang="en-US" sz="2000" dirty="0" err="1" smtClean="0"/>
              <a:t>labour</a:t>
            </a:r>
            <a:r>
              <a:rPr lang="en-US" sz="2000" dirty="0" smtClean="0"/>
              <a:t> market </a:t>
            </a:r>
          </a:p>
          <a:p>
            <a:pPr marL="0" lvl="0" indent="0" algn="just">
              <a:spcBef>
                <a:spcPts val="300"/>
              </a:spcBef>
              <a:spcAft>
                <a:spcPts val="600"/>
              </a:spcAft>
              <a:buNone/>
            </a:pPr>
            <a:endParaRPr lang="en-US" sz="2000" dirty="0" smtClean="0"/>
          </a:p>
          <a:p>
            <a:pPr lvl="0" algn="just">
              <a:spcBef>
                <a:spcPts val="300"/>
              </a:spcBef>
              <a:spcAft>
                <a:spcPts val="600"/>
              </a:spcAft>
            </a:pPr>
            <a:r>
              <a:rPr lang="en-US" sz="2000" dirty="0" smtClean="0"/>
              <a:t>A review of the WC socio-economic conditions</a:t>
            </a:r>
            <a:endParaRPr lang="en-ZA"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ZA" sz="3600" dirty="0"/>
              <a:t>Demographic composition of informal sector employment, 2011</a:t>
            </a:r>
          </a:p>
        </p:txBody>
      </p:sp>
      <p:pic>
        <p:nvPicPr>
          <p:cNvPr id="7169" name="Picture 1"/>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1447800" y="1558658"/>
            <a:ext cx="6858000" cy="4988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221455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a:bodyPr>
          <a:lstStyle/>
          <a:p>
            <a:r>
              <a:rPr lang="en-GB" sz="3200" dirty="0"/>
              <a:t>Selected indicators of living standards within the Western Cape by region</a:t>
            </a:r>
            <a:endParaRPr lang="en-ZA" sz="3600" dirty="0"/>
          </a:p>
        </p:txBody>
      </p:sp>
      <p:pic>
        <p:nvPicPr>
          <p:cNvPr id="8194" name="Picture 2"/>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1371600" y="1600200"/>
            <a:ext cx="7391400" cy="48717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23835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GB" sz="3200" dirty="0"/>
              <a:t>Educational attainment of the South African adult population (20 years or more) by province, 2007</a:t>
            </a:r>
            <a:endParaRPr lang="en-ZA" sz="3600" dirty="0"/>
          </a:p>
        </p:txBody>
      </p:sp>
      <p:pic>
        <p:nvPicPr>
          <p:cNvPr id="10242" name="Picture 2"/>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457200" y="1600200"/>
            <a:ext cx="8507858" cy="44236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99616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a:bodyPr>
          <a:lstStyle/>
          <a:p>
            <a:r>
              <a:rPr lang="en-GB" sz="2800" dirty="0"/>
              <a:t>Western Cape infant and under 5 mortality rates, 2007 and 2008, and TB incidence by region, 2010</a:t>
            </a:r>
            <a:endParaRPr lang="en-ZA" sz="3600" dirty="0"/>
          </a:p>
        </p:txBody>
      </p:sp>
      <p:pic>
        <p:nvPicPr>
          <p:cNvPr id="11266" name="Picture 2"/>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304800" y="1524000"/>
            <a:ext cx="8491788" cy="44966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4125616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GB" sz="2800" dirty="0"/>
              <a:t>Transfers-in from outside the Province as a percentage of those in each grade, Western Cape 2010</a:t>
            </a:r>
            <a:endParaRPr lang="en-ZA" sz="3600" dirty="0"/>
          </a:p>
        </p:txBody>
      </p:sp>
      <p:sp>
        <p:nvSpPr>
          <p:cNvPr id="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graphicFrame>
        <p:nvGraphicFramePr>
          <p:cNvPr id="4" name="Object 3"/>
          <p:cNvGraphicFramePr>
            <a:graphicFrameLocks noChangeAspect="1"/>
          </p:cNvGraphicFramePr>
          <p:nvPr>
            <p:extLst>
              <p:ext uri="{D42A27DB-BD31-4B8C-83A1-F6EECF244321}">
                <p14:modId xmlns:p14="http://schemas.microsoft.com/office/powerpoint/2010/main" xmlns="" val="1598503956"/>
              </p:ext>
            </p:extLst>
          </p:nvPr>
        </p:nvGraphicFramePr>
        <p:xfrm>
          <a:off x="685800" y="1295400"/>
          <a:ext cx="8254260" cy="4876800"/>
        </p:xfrm>
        <a:graphic>
          <a:graphicData uri="http://schemas.openxmlformats.org/presentationml/2006/ole">
            <p:oleObj spid="_x0000_s12329" name="Worksheet" r:id="rId3" imgW="5000549" imgH="2943149" progId="Excel.Sheet.8">
              <p:embed/>
            </p:oleObj>
          </a:graphicData>
        </a:graphic>
      </p:graphicFrame>
    </p:spTree>
    <p:extLst>
      <p:ext uri="{BB962C8B-B14F-4D97-AF65-F5344CB8AC3E}">
        <p14:creationId xmlns:p14="http://schemas.microsoft.com/office/powerpoint/2010/main" xmlns="" val="40632672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a:bodyPr>
          <a:lstStyle/>
          <a:p>
            <a:r>
              <a:rPr lang="en-GB" sz="2400" dirty="0"/>
              <a:t>Municipal Housing Backlog Estimate 2010</a:t>
            </a:r>
            <a:endParaRPr lang="en-ZA" sz="3600"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graphicFrame>
        <p:nvGraphicFramePr>
          <p:cNvPr id="4" name="Object 3"/>
          <p:cNvGraphicFramePr>
            <a:graphicFrameLocks noChangeAspect="1"/>
          </p:cNvGraphicFramePr>
          <p:nvPr>
            <p:extLst>
              <p:ext uri="{D42A27DB-BD31-4B8C-83A1-F6EECF244321}">
                <p14:modId xmlns:p14="http://schemas.microsoft.com/office/powerpoint/2010/main" xmlns="" val="927784112"/>
              </p:ext>
            </p:extLst>
          </p:nvPr>
        </p:nvGraphicFramePr>
        <p:xfrm>
          <a:off x="195051" y="1676401"/>
          <a:ext cx="8339349" cy="4416888"/>
        </p:xfrm>
        <a:graphic>
          <a:graphicData uri="http://schemas.openxmlformats.org/presentationml/2006/ole">
            <p:oleObj spid="_x0000_s13351" name="Worksheet" r:id="rId3" imgW="4876800" imgH="2571902" progId="Excel.Sheet.8">
              <p:embed/>
            </p:oleObj>
          </a:graphicData>
        </a:graphic>
      </p:graphicFrame>
    </p:spTree>
    <p:extLst>
      <p:ext uri="{BB962C8B-B14F-4D97-AF65-F5344CB8AC3E}">
        <p14:creationId xmlns:p14="http://schemas.microsoft.com/office/powerpoint/2010/main" xmlns="" val="4759989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GB" sz="2400" dirty="0"/>
              <a:t>Percentage of households with access to four main municipal services, 2007 - 2009 and with all four services, 2001, 2007 and 2007 - 2009</a:t>
            </a:r>
            <a:endParaRPr lang="en-ZA" sz="3600"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pic>
        <p:nvPicPr>
          <p:cNvPr id="14338" name="Picture 2"/>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798065" y="1524000"/>
            <a:ext cx="7605706" cy="50397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271921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a:bodyPr>
          <a:lstStyle/>
          <a:p>
            <a:r>
              <a:rPr lang="en-GB" sz="2000" dirty="0"/>
              <a:t>Drug-related crime and Driving under the influence of alcohol or drugs in the Western Cape in a South African context between 2007 and 2011</a:t>
            </a:r>
            <a:endParaRPr lang="en-ZA" sz="3600"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pic>
        <p:nvPicPr>
          <p:cNvPr id="15361" name="Picture 1"/>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304800" y="2155330"/>
            <a:ext cx="8686800" cy="27837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400549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lstStyle/>
          <a:p>
            <a:r>
              <a:rPr lang="en-ZA" sz="3600" dirty="0" smtClean="0"/>
              <a:t>Conclusion</a:t>
            </a:r>
            <a:endParaRPr lang="en-ZA" sz="3600" dirty="0"/>
          </a:p>
        </p:txBody>
      </p:sp>
      <p:sp>
        <p:nvSpPr>
          <p:cNvPr id="3" name="Content Placeholder 2"/>
          <p:cNvSpPr>
            <a:spLocks noGrp="1"/>
          </p:cNvSpPr>
          <p:nvPr>
            <p:ph idx="1"/>
          </p:nvPr>
        </p:nvSpPr>
        <p:spPr>
          <a:xfrm>
            <a:off x="304800" y="1752600"/>
            <a:ext cx="8458200" cy="5334000"/>
          </a:xfrm>
        </p:spPr>
        <p:txBody>
          <a:bodyPr/>
          <a:lstStyle/>
          <a:p>
            <a:pPr algn="just">
              <a:lnSpc>
                <a:spcPct val="110000"/>
              </a:lnSpc>
              <a:spcBef>
                <a:spcPts val="600"/>
              </a:spcBef>
              <a:spcAft>
                <a:spcPts val="300"/>
              </a:spcAft>
            </a:pPr>
            <a:r>
              <a:rPr lang="en-ZA" sz="1600" dirty="0"/>
              <a:t>The outlook for the global economy suggests that the recovery should continue in 2011 and 2012. However, recent economic </a:t>
            </a:r>
            <a:r>
              <a:rPr lang="en-ZA" sz="1600" dirty="0" smtClean="0"/>
              <a:t>have </a:t>
            </a:r>
            <a:r>
              <a:rPr lang="en-ZA" sz="1600" dirty="0"/>
              <a:t>not been supportive of economic growth</a:t>
            </a:r>
            <a:r>
              <a:rPr lang="en-ZA" sz="1600" dirty="0" smtClean="0"/>
              <a:t>.</a:t>
            </a:r>
          </a:p>
          <a:p>
            <a:pPr algn="just">
              <a:lnSpc>
                <a:spcPct val="110000"/>
              </a:lnSpc>
              <a:spcBef>
                <a:spcPts val="600"/>
              </a:spcBef>
              <a:spcAft>
                <a:spcPts val="300"/>
              </a:spcAft>
            </a:pPr>
            <a:r>
              <a:rPr lang="en-ZA" sz="1600" dirty="0"/>
              <a:t>Agriculture and its associated processing industries are by far the largest contributor to Western Cape exports</a:t>
            </a:r>
            <a:r>
              <a:rPr lang="en-US" sz="1600" dirty="0" smtClean="0"/>
              <a:t>.</a:t>
            </a:r>
          </a:p>
          <a:p>
            <a:r>
              <a:rPr lang="en-ZA" sz="1600" dirty="0"/>
              <a:t>Employment remains stagnant, having changed little between 2008 </a:t>
            </a:r>
            <a:r>
              <a:rPr lang="en-ZA" sz="1600" dirty="0" smtClean="0"/>
              <a:t>and 2011</a:t>
            </a:r>
            <a:r>
              <a:rPr lang="en-ZA" sz="1600" dirty="0"/>
              <a:t>. Coloureds account for 53 per cent of employment, with Africans and Whites accounting for 30 per cent and 16 per cent, </a:t>
            </a:r>
            <a:r>
              <a:rPr lang="en-ZA" sz="1600" dirty="0" smtClean="0"/>
              <a:t>respectively</a:t>
            </a:r>
          </a:p>
          <a:p>
            <a:pPr marL="0" indent="0">
              <a:buNone/>
            </a:pPr>
            <a:endParaRPr lang="en-ZA" sz="1600" dirty="0" smtClean="0"/>
          </a:p>
          <a:p>
            <a:r>
              <a:rPr lang="en-ZA" sz="1600" dirty="0"/>
              <a:t>The City of Cape Town dominates not only the economy but also the population of the Western Cape. Two-thirds of the population reside within the Cape Town Metropolitan area, while many more commute to work in the City on a daily basis</a:t>
            </a:r>
            <a:r>
              <a:rPr lang="en-ZA" sz="1600" dirty="0" smtClean="0"/>
              <a:t>.</a:t>
            </a:r>
          </a:p>
          <a:p>
            <a:r>
              <a:rPr lang="en-ZA" sz="1600" dirty="0"/>
              <a:t>Generally, socio-economic conditions in the Western Cape are better than in other provinces, although Gauteng has a somewhat higher educational attainment.</a:t>
            </a:r>
            <a:endParaRPr lang="en-ZA" sz="1600" dirty="0" smtClean="0"/>
          </a:p>
        </p:txBody>
      </p:sp>
    </p:spTree>
    <p:extLst>
      <p:ext uri="{BB962C8B-B14F-4D97-AF65-F5344CB8AC3E}">
        <p14:creationId xmlns:p14="http://schemas.microsoft.com/office/powerpoint/2010/main" xmlns="" val="32939819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p:cNvSpPr>
          <p:nvPr/>
        </p:nvSpPr>
        <p:spPr bwMode="auto">
          <a:xfrm>
            <a:off x="609600" y="2667000"/>
            <a:ext cx="77724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0" cap="none" spc="0" normalizeH="0" baseline="0" noProof="0" dirty="0" smtClean="0">
                <a:ln>
                  <a:noFill/>
                </a:ln>
                <a:solidFill>
                  <a:schemeClr val="bg1"/>
                </a:solidFill>
                <a:effectLst/>
                <a:uLnTx/>
                <a:uFillTx/>
                <a:latin typeface="+mj-lt"/>
                <a:ea typeface="+mj-ea"/>
                <a:cs typeface="+mj-cs"/>
              </a:rPr>
              <a:t>THANK YOU</a:t>
            </a:r>
            <a:endParaRPr kumimoji="0" lang="en-US" sz="4400" b="1" i="0" u="none" strike="noStrike" kern="0" cap="none" spc="0" normalizeH="0" baseline="0" noProof="0" dirty="0">
              <a:ln>
                <a:noFill/>
              </a:ln>
              <a:solidFill>
                <a:schemeClr val="bg1"/>
              </a:solidFill>
              <a:effectLst/>
              <a:uLnTx/>
              <a:uFillTx/>
              <a:latin typeface="+mj-lt"/>
              <a:ea typeface="+mj-ea"/>
              <a:cs typeface="+mj-cs"/>
            </a:endParaRPr>
          </a:p>
        </p:txBody>
      </p:sp>
      <p:sp>
        <p:nvSpPr>
          <p:cNvPr id="7" name="Rectangle 6"/>
          <p:cNvSpPr/>
          <p:nvPr/>
        </p:nvSpPr>
        <p:spPr>
          <a:xfrm>
            <a:off x="533400" y="2133600"/>
            <a:ext cx="8305800" cy="2123658"/>
          </a:xfrm>
          <a:prstGeom prst="rect">
            <a:avLst/>
          </a:prstGeom>
        </p:spPr>
        <p:txBody>
          <a:bodyPr wrap="square">
            <a:spAutoFit/>
          </a:bodyPr>
          <a:lstStyle/>
          <a:p>
            <a:pPr algn="ctr"/>
            <a:endParaRPr lang="en-US" sz="4400" dirty="0" smtClean="0">
              <a:latin typeface="+mn-lt"/>
            </a:endParaRPr>
          </a:p>
          <a:p>
            <a:pPr algn="ctr"/>
            <a:r>
              <a:rPr lang="en-US" sz="4400" dirty="0" smtClean="0">
                <a:latin typeface="+mn-lt"/>
              </a:rPr>
              <a:t>THANK YOU</a:t>
            </a:r>
          </a:p>
          <a:p>
            <a:pPr algn="ctr"/>
            <a:endParaRPr lang="en-US" sz="4400"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450"/>
            <a:ext cx="9144000" cy="1143000"/>
          </a:xfrm>
        </p:spPr>
        <p:txBody>
          <a:bodyPr>
            <a:normAutofit fontScale="90000"/>
          </a:bodyPr>
          <a:lstStyle/>
          <a:p>
            <a:r>
              <a:rPr lang="en-US" sz="4000" dirty="0" smtClean="0"/>
              <a:t>Global economic performance and outlook</a:t>
            </a:r>
            <a:endParaRPr lang="en-ZA" sz="4000" dirty="0"/>
          </a:p>
        </p:txBody>
      </p:sp>
      <p:sp>
        <p:nvSpPr>
          <p:cNvPr id="3" name="Content Placeholder 2"/>
          <p:cNvSpPr>
            <a:spLocks noGrp="1"/>
          </p:cNvSpPr>
          <p:nvPr>
            <p:ph idx="1"/>
          </p:nvPr>
        </p:nvSpPr>
        <p:spPr>
          <a:xfrm>
            <a:off x="228600" y="1219200"/>
            <a:ext cx="8686800" cy="5181600"/>
          </a:xfrm>
        </p:spPr>
        <p:txBody>
          <a:bodyPr/>
          <a:lstStyle/>
          <a:p>
            <a:pPr algn="just">
              <a:spcBef>
                <a:spcPts val="0"/>
              </a:spcBef>
              <a:spcAft>
                <a:spcPts val="900"/>
              </a:spcAft>
            </a:pPr>
            <a:r>
              <a:rPr lang="en-ZA" sz="1800" dirty="0"/>
              <a:t>After declining during 2009, global economic growth recovered robustly to 5.1 per cent during 2010. </a:t>
            </a:r>
            <a:endParaRPr lang="en-ZA" sz="1800" dirty="0" smtClean="0"/>
          </a:p>
          <a:p>
            <a:pPr algn="just">
              <a:spcBef>
                <a:spcPts val="0"/>
              </a:spcBef>
              <a:spcAft>
                <a:spcPts val="900"/>
              </a:spcAft>
            </a:pPr>
            <a:r>
              <a:rPr lang="en-ZA" sz="1800" dirty="0" smtClean="0"/>
              <a:t>Economic </a:t>
            </a:r>
            <a:r>
              <a:rPr lang="en-ZA" sz="1800" dirty="0"/>
              <a:t>growth remained strong in the first quarter of 2011, but global economic </a:t>
            </a:r>
            <a:r>
              <a:rPr lang="en-ZA" sz="1800" dirty="0" smtClean="0"/>
              <a:t>conditions </a:t>
            </a:r>
            <a:r>
              <a:rPr lang="en-ZA" sz="1800" dirty="0"/>
              <a:t>have since </a:t>
            </a:r>
            <a:r>
              <a:rPr lang="en-ZA" sz="1800" dirty="0" smtClean="0"/>
              <a:t>deteriorated</a:t>
            </a:r>
          </a:p>
          <a:p>
            <a:r>
              <a:rPr lang="en-ZA" sz="1800" dirty="0" smtClean="0"/>
              <a:t>The </a:t>
            </a:r>
            <a:r>
              <a:rPr lang="en-ZA" sz="1800" dirty="0"/>
              <a:t>International Monetary Fund (IMF) </a:t>
            </a:r>
            <a:r>
              <a:rPr lang="en-ZA" sz="1800" dirty="0" smtClean="0"/>
              <a:t>expects </a:t>
            </a:r>
            <a:r>
              <a:rPr lang="en-ZA" sz="1800" dirty="0"/>
              <a:t>global output to grow by 4 per cent in both 2011 and 2012 (down from 4.3 and 4.5 per </a:t>
            </a:r>
            <a:r>
              <a:rPr lang="en-ZA" sz="1800" dirty="0" smtClean="0"/>
              <a:t>cent </a:t>
            </a:r>
            <a:r>
              <a:rPr lang="en-ZA" sz="1800" dirty="0"/>
              <a:t>forecasted in June 2011).</a:t>
            </a:r>
          </a:p>
          <a:p>
            <a:endParaRPr lang="en-ZA" sz="1800" dirty="0"/>
          </a:p>
          <a:p>
            <a:r>
              <a:rPr lang="en-ZA" sz="1800" dirty="0"/>
              <a:t>For the US, the forecast for economic growth has been revised to 1.5 per cent in 2011 (1 percentage point lower than in June) and 1.8 per cent in 2012.	</a:t>
            </a:r>
            <a:endParaRPr lang="en-ZA" sz="1800" dirty="0" smtClean="0"/>
          </a:p>
          <a:p>
            <a:r>
              <a:rPr lang="en-ZA" sz="1800" dirty="0" smtClean="0"/>
              <a:t>The </a:t>
            </a:r>
            <a:r>
              <a:rPr lang="en-ZA" sz="1800" dirty="0"/>
              <a:t>Euro area has also been downwardly adjusted to 1.6 and 1.1 per cent for 2011 and 2012 (from 2.0 and 1.7 per cent previously). </a:t>
            </a:r>
            <a:endParaRPr lang="en-ZA" sz="1800" dirty="0" smtClean="0"/>
          </a:p>
          <a:p>
            <a:pPr marL="0" indent="0">
              <a:buNone/>
            </a:pPr>
            <a:endParaRPr lang="en-ZA" sz="1800" dirty="0" smtClean="0"/>
          </a:p>
          <a:p>
            <a:r>
              <a:rPr lang="en-US" sz="1800" dirty="0" smtClean="0"/>
              <a:t>The risks to global economic recovery remain ongoing fiscal difficulties in the US and Europe and high levels of unemployment in the former.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ZA" sz="3600" dirty="0"/>
              <a:t>Risks to the global outlook</a:t>
            </a:r>
            <a:r>
              <a:rPr lang="en-ZA" dirty="0"/>
              <a:t/>
            </a:r>
            <a:br>
              <a:rPr lang="en-ZA" dirty="0"/>
            </a:br>
            <a:endParaRPr lang="en-ZA" dirty="0"/>
          </a:p>
        </p:txBody>
      </p:sp>
      <p:sp>
        <p:nvSpPr>
          <p:cNvPr id="3" name="Content Placeholder 2"/>
          <p:cNvSpPr>
            <a:spLocks noGrp="1"/>
          </p:cNvSpPr>
          <p:nvPr>
            <p:ph idx="1"/>
          </p:nvPr>
        </p:nvSpPr>
        <p:spPr>
          <a:xfrm>
            <a:off x="457200" y="1143000"/>
            <a:ext cx="8229600" cy="4572000"/>
          </a:xfrm>
        </p:spPr>
        <p:txBody>
          <a:bodyPr/>
          <a:lstStyle/>
          <a:p>
            <a:pPr algn="just">
              <a:spcBef>
                <a:spcPts val="0"/>
              </a:spcBef>
              <a:spcAft>
                <a:spcPts val="900"/>
              </a:spcAft>
            </a:pPr>
            <a:endParaRPr lang="en-US" sz="1800" dirty="0"/>
          </a:p>
          <a:p>
            <a:pPr algn="just">
              <a:spcBef>
                <a:spcPts val="0"/>
              </a:spcBef>
              <a:spcAft>
                <a:spcPts val="900"/>
              </a:spcAft>
            </a:pPr>
            <a:r>
              <a:rPr lang="en-ZA" sz="1800" dirty="0"/>
              <a:t>The key risk factor remains the fiscal sustainability of the US and parts of Europe, which should weigh on growth in those economies directly and on the global economy </a:t>
            </a:r>
            <a:r>
              <a:rPr lang="en-ZA" sz="1800" dirty="0" smtClean="0"/>
              <a:t>indirectly</a:t>
            </a:r>
          </a:p>
          <a:p>
            <a:pPr algn="just">
              <a:spcBef>
                <a:spcPts val="0"/>
              </a:spcBef>
              <a:spcAft>
                <a:spcPts val="900"/>
              </a:spcAft>
            </a:pPr>
            <a:r>
              <a:rPr lang="en-ZA" sz="1800" dirty="0"/>
              <a:t>The need for US fiscal consolidation has become more pronounced after Standard &amp; Poor’s downgrade of US debt following a political standoff between the Democrats and the Republicans, which led to an 11</a:t>
            </a:r>
            <a:r>
              <a:rPr lang="en-ZA" sz="1800" baseline="30000" dirty="0"/>
              <a:t>th</a:t>
            </a:r>
            <a:r>
              <a:rPr lang="en-ZA" sz="1800" dirty="0"/>
              <a:t> hour decision to raise the US debt </a:t>
            </a:r>
            <a:r>
              <a:rPr lang="en-ZA" sz="1800" dirty="0" smtClean="0"/>
              <a:t>ceiling</a:t>
            </a:r>
          </a:p>
          <a:p>
            <a:pPr algn="just">
              <a:spcBef>
                <a:spcPts val="0"/>
              </a:spcBef>
              <a:spcAft>
                <a:spcPts val="900"/>
              </a:spcAft>
            </a:pPr>
            <a:r>
              <a:rPr lang="en-ZA" sz="1800" dirty="0"/>
              <a:t>The European debt situation remains fundamental as Greece and others are forced to adhere to strict austerity measures in order to continuously access IMF/EU </a:t>
            </a:r>
            <a:r>
              <a:rPr lang="en-ZA" sz="1800" dirty="0" smtClean="0"/>
              <a:t>funding</a:t>
            </a:r>
          </a:p>
          <a:p>
            <a:pPr lvl="0"/>
            <a:r>
              <a:rPr lang="en-US" sz="1800" dirty="0"/>
              <a:t>U</a:t>
            </a:r>
            <a:r>
              <a:rPr lang="en-US" sz="1800" dirty="0" smtClean="0"/>
              <a:t>nemployment </a:t>
            </a:r>
            <a:r>
              <a:rPr lang="en-US" sz="1800" dirty="0"/>
              <a:t>still remains high at 9.1 per cent and remains a concern. An improved job market in countries like the US is crucial if private demand is to counter the expected negative government contribution in 2012/13 as US fiscal policy starts to tighten</a:t>
            </a:r>
            <a:r>
              <a:rPr lang="en-US" sz="1800" dirty="0" smtClean="0"/>
              <a:t>.</a:t>
            </a:r>
          </a:p>
          <a:p>
            <a:r>
              <a:rPr lang="en-US" sz="1800" dirty="0"/>
              <a:t>T</a:t>
            </a:r>
            <a:r>
              <a:rPr lang="en-US" sz="1800" dirty="0" smtClean="0"/>
              <a:t>he </a:t>
            </a:r>
            <a:r>
              <a:rPr lang="en-US" sz="1800" dirty="0"/>
              <a:t>global economy remains at risk of a renewed oil price spike.</a:t>
            </a:r>
            <a:endParaRPr lang="en-ZA" sz="1800" dirty="0"/>
          </a:p>
          <a:p>
            <a:pPr lvl="0"/>
            <a:endParaRPr lang="en-ZA" sz="1800" dirty="0"/>
          </a:p>
          <a:p>
            <a:pPr marL="0" indent="0" algn="just">
              <a:spcBef>
                <a:spcPts val="0"/>
              </a:spcBef>
              <a:spcAft>
                <a:spcPts val="900"/>
              </a:spcAft>
              <a:buNone/>
            </a:pPr>
            <a:endParaRPr lang="en-US" sz="1800" dirty="0" smtClean="0"/>
          </a:p>
          <a:p>
            <a:pPr algn="just">
              <a:spcBef>
                <a:spcPts val="0"/>
              </a:spcBef>
              <a:spcAft>
                <a:spcPts val="900"/>
              </a:spcAft>
            </a:pPr>
            <a:endParaRPr lang="en-ZA" sz="1800" dirty="0"/>
          </a:p>
        </p:txBody>
      </p:sp>
    </p:spTree>
    <p:extLst>
      <p:ext uri="{BB962C8B-B14F-4D97-AF65-F5344CB8AC3E}">
        <p14:creationId xmlns:p14="http://schemas.microsoft.com/office/powerpoint/2010/main" xmlns="" val="1446368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ZA" sz="3600" dirty="0" smtClean="0"/>
              <a:t>Developments in the SA Economy</a:t>
            </a:r>
            <a:r>
              <a:rPr lang="en-ZA" dirty="0"/>
              <a:t/>
            </a:r>
            <a:br>
              <a:rPr lang="en-ZA" dirty="0"/>
            </a:br>
            <a:endParaRPr lang="en-ZA" dirty="0"/>
          </a:p>
        </p:txBody>
      </p:sp>
      <p:sp>
        <p:nvSpPr>
          <p:cNvPr id="3" name="Content Placeholder 2"/>
          <p:cNvSpPr>
            <a:spLocks noGrp="1"/>
          </p:cNvSpPr>
          <p:nvPr>
            <p:ph idx="1"/>
          </p:nvPr>
        </p:nvSpPr>
        <p:spPr>
          <a:xfrm>
            <a:off x="533400" y="838200"/>
            <a:ext cx="8229600" cy="5715000"/>
          </a:xfrm>
        </p:spPr>
        <p:txBody>
          <a:bodyPr/>
          <a:lstStyle/>
          <a:p>
            <a:pPr algn="just">
              <a:spcBef>
                <a:spcPts val="0"/>
              </a:spcBef>
              <a:spcAft>
                <a:spcPts val="900"/>
              </a:spcAft>
            </a:pPr>
            <a:endParaRPr lang="en-US" sz="1800" dirty="0"/>
          </a:p>
          <a:p>
            <a:pPr algn="just">
              <a:spcBef>
                <a:spcPts val="0"/>
              </a:spcBef>
              <a:spcAft>
                <a:spcPts val="900"/>
              </a:spcAft>
            </a:pPr>
            <a:r>
              <a:rPr lang="en-ZA" sz="1600" dirty="0"/>
              <a:t>Economic activity in </a:t>
            </a:r>
            <a:r>
              <a:rPr lang="en-ZA" sz="1600" dirty="0" smtClean="0"/>
              <a:t>SA </a:t>
            </a:r>
            <a:r>
              <a:rPr lang="en-ZA" sz="1600" dirty="0"/>
              <a:t>registered growth of 2.8 per cent in 2010, following the decline of 1.7 per cent in </a:t>
            </a:r>
            <a:r>
              <a:rPr lang="en-ZA" sz="1600" dirty="0" smtClean="0"/>
              <a:t>2009</a:t>
            </a:r>
          </a:p>
          <a:p>
            <a:pPr algn="just">
              <a:spcBef>
                <a:spcPts val="0"/>
              </a:spcBef>
              <a:spcAft>
                <a:spcPts val="900"/>
              </a:spcAft>
            </a:pPr>
            <a:r>
              <a:rPr lang="en-ZA" sz="1600" dirty="0" smtClean="0"/>
              <a:t>GDP </a:t>
            </a:r>
            <a:r>
              <a:rPr lang="en-ZA" sz="1600" dirty="0"/>
              <a:t>growth started strongly in 2010, with economic activity rising by 4.8 per cent in the first quarter of </a:t>
            </a:r>
            <a:r>
              <a:rPr lang="en-ZA" sz="1600" dirty="0" smtClean="0"/>
              <a:t>2010</a:t>
            </a:r>
          </a:p>
          <a:p>
            <a:r>
              <a:rPr lang="en-US" sz="1600" dirty="0"/>
              <a:t>However, the middle part of the year saw a more modest pace of growth (around 2.8 per cent).  The fourth quarter of 2010 again registered a robust rate of economic growth of 4.5 per cent</a:t>
            </a:r>
            <a:r>
              <a:rPr lang="en-US" sz="1600" dirty="0" smtClean="0"/>
              <a:t>.</a:t>
            </a:r>
          </a:p>
          <a:p>
            <a:pPr marL="0" indent="0">
              <a:buNone/>
            </a:pPr>
            <a:endParaRPr lang="en-US" sz="1600" dirty="0" smtClean="0"/>
          </a:p>
          <a:p>
            <a:pPr lvl="0"/>
            <a:r>
              <a:rPr lang="en-ZA" sz="1600" dirty="0"/>
              <a:t>T</a:t>
            </a:r>
            <a:r>
              <a:rPr lang="en-ZA" sz="1600" dirty="0" smtClean="0"/>
              <a:t>he </a:t>
            </a:r>
            <a:r>
              <a:rPr lang="en-ZA" sz="1600" dirty="0"/>
              <a:t>biggest contributors </a:t>
            </a:r>
            <a:r>
              <a:rPr lang="en-ZA" sz="1600" dirty="0" smtClean="0"/>
              <a:t>were </a:t>
            </a:r>
            <a:r>
              <a:rPr lang="en-ZA" sz="1600" dirty="0"/>
              <a:t>manufacturing (contributing 0.7 percentage points), followed by the finance, real estate and business services as well as the government sectors (each contributing 0.4 percentage points). </a:t>
            </a:r>
          </a:p>
          <a:p>
            <a:pPr marL="0" lvl="0" indent="0">
              <a:buNone/>
            </a:pPr>
            <a:endParaRPr lang="en-ZA" sz="1600" dirty="0" smtClean="0"/>
          </a:p>
          <a:p>
            <a:pPr lvl="0"/>
            <a:r>
              <a:rPr lang="en-ZA" sz="1600" dirty="0"/>
              <a:t>Real consumer spending increased by an annual rate of 4.9 per cent during the second quarter of 2011, largely </a:t>
            </a:r>
            <a:r>
              <a:rPr lang="en-ZA" sz="1600" i="1" dirty="0"/>
              <a:t>unchanged</a:t>
            </a:r>
            <a:r>
              <a:rPr lang="en-ZA" sz="1600" dirty="0"/>
              <a:t> from the 5 per cent in the first quarter of </a:t>
            </a:r>
            <a:r>
              <a:rPr lang="en-ZA" sz="1600" dirty="0" smtClean="0"/>
              <a:t>2011</a:t>
            </a:r>
          </a:p>
          <a:p>
            <a:pPr marL="0" lvl="0" indent="0">
              <a:buNone/>
            </a:pPr>
            <a:endParaRPr lang="en-ZA" sz="1600" dirty="0" smtClean="0"/>
          </a:p>
          <a:p>
            <a:pPr lvl="0"/>
            <a:r>
              <a:rPr lang="en-ZA" sz="1600" dirty="0"/>
              <a:t>Overall real fixed investment increased by 1 per cent q-o-q, which resulted in the year-on-year growth rate </a:t>
            </a:r>
            <a:r>
              <a:rPr lang="en-ZA" sz="1600" dirty="0" smtClean="0"/>
              <a:t>of 2.4 </a:t>
            </a:r>
            <a:r>
              <a:rPr lang="en-ZA" sz="1600" dirty="0"/>
              <a:t>per cent, from 1.7 per cent during the first quarter of 2011.</a:t>
            </a:r>
          </a:p>
          <a:p>
            <a:pPr algn="just">
              <a:spcBef>
                <a:spcPts val="0"/>
              </a:spcBef>
              <a:spcAft>
                <a:spcPts val="900"/>
              </a:spcAft>
            </a:pPr>
            <a:endParaRPr lang="en-US" sz="1800" dirty="0" smtClean="0"/>
          </a:p>
          <a:p>
            <a:pPr algn="just">
              <a:spcBef>
                <a:spcPts val="0"/>
              </a:spcBef>
              <a:spcAft>
                <a:spcPts val="900"/>
              </a:spcAft>
            </a:pPr>
            <a:endParaRPr lang="en-ZA" sz="1800" dirty="0"/>
          </a:p>
        </p:txBody>
      </p:sp>
    </p:spTree>
    <p:extLst>
      <p:ext uri="{BB962C8B-B14F-4D97-AF65-F5344CB8AC3E}">
        <p14:creationId xmlns:p14="http://schemas.microsoft.com/office/powerpoint/2010/main" xmlns="" val="40102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ZA" sz="3600" dirty="0" smtClean="0"/>
              <a:t>Outlook for SA economy</a:t>
            </a:r>
            <a:r>
              <a:rPr lang="en-ZA" dirty="0"/>
              <a:t/>
            </a:r>
            <a:br>
              <a:rPr lang="en-ZA" dirty="0"/>
            </a:br>
            <a:endParaRPr lang="en-ZA" dirty="0"/>
          </a:p>
        </p:txBody>
      </p:sp>
      <p:sp>
        <p:nvSpPr>
          <p:cNvPr id="3" name="Content Placeholder 2"/>
          <p:cNvSpPr>
            <a:spLocks noGrp="1"/>
          </p:cNvSpPr>
          <p:nvPr>
            <p:ph idx="1"/>
          </p:nvPr>
        </p:nvSpPr>
        <p:spPr/>
        <p:txBody>
          <a:bodyPr/>
          <a:lstStyle/>
          <a:p>
            <a:pPr algn="just">
              <a:spcBef>
                <a:spcPts val="0"/>
              </a:spcBef>
              <a:spcAft>
                <a:spcPts val="900"/>
              </a:spcAft>
            </a:pPr>
            <a:endParaRPr lang="en-US" sz="1800" dirty="0"/>
          </a:p>
          <a:p>
            <a:pPr algn="just">
              <a:spcBef>
                <a:spcPts val="0"/>
              </a:spcBef>
              <a:spcAft>
                <a:spcPts val="900"/>
              </a:spcAft>
            </a:pPr>
            <a:r>
              <a:rPr lang="en-ZA" sz="1800" dirty="0"/>
              <a:t>T</a:t>
            </a:r>
            <a:r>
              <a:rPr lang="en-ZA" sz="1800" dirty="0" smtClean="0"/>
              <a:t>he </a:t>
            </a:r>
            <a:r>
              <a:rPr lang="en-ZA" sz="1800" dirty="0"/>
              <a:t>July PMI points towards continued strain on manufacturing production beyond the second quarter of </a:t>
            </a:r>
            <a:r>
              <a:rPr lang="en-ZA" sz="1800" dirty="0" smtClean="0"/>
              <a:t>2011</a:t>
            </a:r>
          </a:p>
          <a:p>
            <a:pPr algn="just">
              <a:spcBef>
                <a:spcPts val="0"/>
              </a:spcBef>
              <a:spcAft>
                <a:spcPts val="900"/>
              </a:spcAft>
            </a:pPr>
            <a:r>
              <a:rPr lang="en-ZA" sz="1800" dirty="0" smtClean="0"/>
              <a:t>National Treasury expects economic </a:t>
            </a:r>
            <a:r>
              <a:rPr lang="en-ZA" sz="1800" dirty="0"/>
              <a:t>growth </a:t>
            </a:r>
            <a:r>
              <a:rPr lang="en-ZA" sz="1800" dirty="0" smtClean="0"/>
              <a:t>to </a:t>
            </a:r>
            <a:r>
              <a:rPr lang="en-ZA" sz="1800" dirty="0"/>
              <a:t>accelerate to 3.1 per cent in 2011 and 3.4 and 4.1 per cent in 2012 and 2013 </a:t>
            </a:r>
            <a:r>
              <a:rPr lang="en-ZA" sz="1800" dirty="0" smtClean="0"/>
              <a:t>respectively. </a:t>
            </a:r>
          </a:p>
          <a:p>
            <a:pPr algn="just">
              <a:spcBef>
                <a:spcPts val="0"/>
              </a:spcBef>
              <a:spcAft>
                <a:spcPts val="900"/>
              </a:spcAft>
            </a:pPr>
            <a:r>
              <a:rPr lang="en-ZA" sz="1800" dirty="0" smtClean="0"/>
              <a:t>In </a:t>
            </a:r>
            <a:r>
              <a:rPr lang="en-ZA" sz="1800" dirty="0"/>
              <a:t>contrast to the National Treasury</a:t>
            </a:r>
            <a:r>
              <a:rPr lang="en-ZA" sz="1800" dirty="0" smtClean="0"/>
              <a:t>, BER </a:t>
            </a:r>
            <a:r>
              <a:rPr lang="en-ZA" sz="1800" dirty="0"/>
              <a:t>expects growth to moderate to 2.8 per cent in 2012 before picking up to 3.6 per cent in 2013</a:t>
            </a:r>
            <a:r>
              <a:rPr lang="en-ZA" sz="1800" dirty="0" smtClean="0"/>
              <a:t>.</a:t>
            </a:r>
          </a:p>
          <a:p>
            <a:pPr algn="just">
              <a:spcBef>
                <a:spcPts val="0"/>
              </a:spcBef>
              <a:spcAft>
                <a:spcPts val="900"/>
              </a:spcAft>
            </a:pPr>
            <a:r>
              <a:rPr lang="en-ZA" sz="1800" dirty="0"/>
              <a:t>Headline SA consumer inflation remains on an upward trend, rising to 5.7 per cent year-on-year in September 2011 – the highest level since early 2010 </a:t>
            </a:r>
            <a:endParaRPr lang="en-ZA" sz="1800" dirty="0" smtClean="0"/>
          </a:p>
          <a:p>
            <a:pPr algn="just">
              <a:spcBef>
                <a:spcPts val="0"/>
              </a:spcBef>
              <a:spcAft>
                <a:spcPts val="900"/>
              </a:spcAft>
            </a:pPr>
            <a:r>
              <a:rPr lang="en-ZA" sz="1800" dirty="0"/>
              <a:t>The National Treasury expects CPI inflation to average 5 per cent in 2011 and to be slightly higher in 2012 at 5.4 per cent</a:t>
            </a:r>
          </a:p>
        </p:txBody>
      </p:sp>
    </p:spTree>
    <p:extLst>
      <p:ext uri="{BB962C8B-B14F-4D97-AF65-F5344CB8AC3E}">
        <p14:creationId xmlns:p14="http://schemas.microsoft.com/office/powerpoint/2010/main" xmlns="" val="3492006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ZA" sz="3600" dirty="0" smtClean="0"/>
              <a:t>Developments in the Western Cape Economy</a:t>
            </a:r>
            <a:r>
              <a:rPr lang="en-ZA" dirty="0"/>
              <a:t/>
            </a:r>
            <a:br>
              <a:rPr lang="en-ZA" dirty="0"/>
            </a:br>
            <a:endParaRPr lang="en-ZA" dirty="0"/>
          </a:p>
        </p:txBody>
      </p:sp>
      <p:sp>
        <p:nvSpPr>
          <p:cNvPr id="3" name="Content Placeholder 2"/>
          <p:cNvSpPr>
            <a:spLocks noGrp="1"/>
          </p:cNvSpPr>
          <p:nvPr>
            <p:ph idx="1"/>
          </p:nvPr>
        </p:nvSpPr>
        <p:spPr>
          <a:xfrm>
            <a:off x="533400" y="2133600"/>
            <a:ext cx="8229600" cy="4572000"/>
          </a:xfrm>
        </p:spPr>
        <p:txBody>
          <a:bodyPr/>
          <a:lstStyle/>
          <a:p>
            <a:pPr algn="just">
              <a:spcBef>
                <a:spcPts val="0"/>
              </a:spcBef>
              <a:spcAft>
                <a:spcPts val="900"/>
              </a:spcAft>
            </a:pPr>
            <a:r>
              <a:rPr lang="en-ZA" sz="1800" dirty="0"/>
              <a:t>Historically, the Western Cape economy has outperformed the national economy in terms of economic </a:t>
            </a:r>
            <a:r>
              <a:rPr lang="en-ZA" sz="1800" dirty="0" smtClean="0"/>
              <a:t>growth - </a:t>
            </a:r>
            <a:r>
              <a:rPr lang="en-ZA" sz="1800" dirty="0"/>
              <a:t>finance, insurance, real estate and business services as well as the transport, storage and communication sectors </a:t>
            </a:r>
            <a:endParaRPr lang="en-US" sz="1800" dirty="0"/>
          </a:p>
          <a:p>
            <a:r>
              <a:rPr lang="en-US" sz="1800" dirty="0"/>
              <a:t>Western Cape economy, economic activity in the Western Cape declined by 1.4 per cent in 2009, which was slightly lower than the 1.5 per cent contraction registered by the national economy (at basic prices). </a:t>
            </a:r>
            <a:endParaRPr lang="en-US" sz="1800" dirty="0" smtClean="0"/>
          </a:p>
          <a:p>
            <a:pPr marL="0" indent="0">
              <a:buNone/>
            </a:pPr>
            <a:endParaRPr lang="en-ZA" sz="1800" dirty="0"/>
          </a:p>
          <a:p>
            <a:pPr algn="just">
              <a:spcBef>
                <a:spcPts val="0"/>
              </a:spcBef>
              <a:spcAft>
                <a:spcPts val="900"/>
              </a:spcAft>
            </a:pPr>
            <a:r>
              <a:rPr lang="en-ZA" sz="1800" dirty="0"/>
              <a:t>Regional GDP in the Western Cape grew at an average of 4.3 per cent per </a:t>
            </a:r>
            <a:r>
              <a:rPr lang="en-ZA" sz="1800" dirty="0" smtClean="0"/>
              <a:t>an</a:t>
            </a:r>
          </a:p>
          <a:p>
            <a:pPr algn="just">
              <a:spcBef>
                <a:spcPts val="0"/>
              </a:spcBef>
              <a:spcAft>
                <a:spcPts val="900"/>
              </a:spcAft>
            </a:pPr>
            <a:r>
              <a:rPr lang="en-ZA" sz="1800" dirty="0"/>
              <a:t>However, this average was pulled down by the 1.4 per cent contraction in economic activity registered in </a:t>
            </a:r>
            <a:r>
              <a:rPr lang="en-ZA" sz="1800" dirty="0" smtClean="0"/>
              <a:t>2009</a:t>
            </a:r>
          </a:p>
        </p:txBody>
      </p:sp>
    </p:spTree>
    <p:extLst>
      <p:ext uri="{BB962C8B-B14F-4D97-AF65-F5344CB8AC3E}">
        <p14:creationId xmlns:p14="http://schemas.microsoft.com/office/powerpoint/2010/main" xmlns="" val="1825751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ZA" sz="3600" dirty="0" smtClean="0"/>
              <a:t>Western Cape GDP per sector: 2005 - 2010</a:t>
            </a:r>
            <a:r>
              <a:rPr lang="en-ZA" dirty="0"/>
              <a:t/>
            </a:r>
            <a:br>
              <a:rPr lang="en-ZA" dirty="0"/>
            </a:br>
            <a:endParaRPr lang="en-ZA" dirty="0"/>
          </a:p>
        </p:txBody>
      </p:sp>
      <p:pic>
        <p:nvPicPr>
          <p:cNvPr id="17411" name="Picture 3"/>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1055914" y="1447800"/>
            <a:ext cx="7162800" cy="50229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026327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Outlook for the Western Cape Economy</a:t>
            </a:r>
            <a:endParaRPr lang="en-ZA" dirty="0"/>
          </a:p>
        </p:txBody>
      </p:sp>
      <p:graphicFrame>
        <p:nvGraphicFramePr>
          <p:cNvPr id="6" name="Table 5"/>
          <p:cNvGraphicFramePr>
            <a:graphicFrameLocks noGrp="1"/>
          </p:cNvGraphicFramePr>
          <p:nvPr>
            <p:extLst>
              <p:ext uri="{D42A27DB-BD31-4B8C-83A1-F6EECF244321}">
                <p14:modId xmlns:p14="http://schemas.microsoft.com/office/powerpoint/2010/main" xmlns="" val="3057345750"/>
              </p:ext>
            </p:extLst>
          </p:nvPr>
        </p:nvGraphicFramePr>
        <p:xfrm>
          <a:off x="228594" y="1447800"/>
          <a:ext cx="8686805" cy="4876803"/>
        </p:xfrm>
        <a:graphic>
          <a:graphicData uri="http://schemas.openxmlformats.org/drawingml/2006/table">
            <a:tbl>
              <a:tblPr/>
              <a:tblGrid>
                <a:gridCol w="3688331"/>
                <a:gridCol w="797074"/>
                <a:gridCol w="797074"/>
                <a:gridCol w="797074"/>
                <a:gridCol w="797074"/>
                <a:gridCol w="797074"/>
                <a:gridCol w="1013104"/>
              </a:tblGrid>
              <a:tr h="804194">
                <a:tc>
                  <a:txBody>
                    <a:bodyPr/>
                    <a:lstStyle/>
                    <a:p>
                      <a:pPr algn="ctr">
                        <a:lnSpc>
                          <a:spcPct val="115000"/>
                        </a:lnSpc>
                        <a:spcBef>
                          <a:spcPts val="200"/>
                        </a:spcBef>
                        <a:spcAft>
                          <a:spcPts val="200"/>
                        </a:spcAft>
                      </a:pPr>
                      <a:r>
                        <a:rPr lang="en-US" sz="1400" b="1" dirty="0">
                          <a:solidFill>
                            <a:srgbClr val="000000"/>
                          </a:solidFill>
                          <a:latin typeface="Arial"/>
                          <a:ea typeface="Calibri"/>
                          <a:cs typeface="Times New Roman"/>
                        </a:rPr>
                        <a:t>Description</a:t>
                      </a:r>
                      <a:endParaRPr lang="en-US" sz="1400" dirty="0">
                        <a:latin typeface="Calibri"/>
                        <a:ea typeface="Calibri"/>
                        <a:cs typeface="Times New Roman"/>
                      </a:endParaRPr>
                    </a:p>
                  </a:txBody>
                  <a:tcPr marL="68580" marR="68580" marT="0" marB="0" anchor="ctr">
                    <a:lnL>
                      <a:noFill/>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US" sz="1400" b="1" dirty="0">
                          <a:solidFill>
                            <a:srgbClr val="000000"/>
                          </a:solidFill>
                          <a:latin typeface="Arial"/>
                          <a:ea typeface="Calibri"/>
                          <a:cs typeface="Times New Roman"/>
                        </a:rPr>
                        <a:t>2011</a:t>
                      </a:r>
                      <a:endParaRPr lang="en-US" sz="1400" dirty="0">
                        <a:latin typeface="Calibri"/>
                        <a:ea typeface="Calibri"/>
                        <a:cs typeface="Times New Roman"/>
                      </a:endParaRPr>
                    </a:p>
                  </a:txBody>
                  <a:tcPr marL="68580" marR="68580" marT="0" marB="0" anchor="ctr">
                    <a:lnL>
                      <a:noFill/>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US" sz="1400" b="1">
                          <a:solidFill>
                            <a:srgbClr val="000000"/>
                          </a:solidFill>
                          <a:latin typeface="Arial"/>
                          <a:ea typeface="Calibri"/>
                          <a:cs typeface="Times New Roman"/>
                        </a:rPr>
                        <a:t>2012</a:t>
                      </a:r>
                      <a:endParaRPr lang="en-US" sz="1400">
                        <a:latin typeface="Calibri"/>
                        <a:ea typeface="Calibri"/>
                        <a:cs typeface="Times New Roman"/>
                      </a:endParaRPr>
                    </a:p>
                  </a:txBody>
                  <a:tcPr marL="68580" marR="68580" marT="0" marB="0" anchor="ctr">
                    <a:lnL>
                      <a:noFill/>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US" sz="1400" b="1">
                          <a:solidFill>
                            <a:srgbClr val="000000"/>
                          </a:solidFill>
                          <a:latin typeface="Arial"/>
                          <a:ea typeface="Calibri"/>
                          <a:cs typeface="Times New Roman"/>
                        </a:rPr>
                        <a:t>2013</a:t>
                      </a:r>
                      <a:endParaRPr lang="en-US" sz="1400">
                        <a:latin typeface="Calibri"/>
                        <a:ea typeface="Calibri"/>
                        <a:cs typeface="Times New Roman"/>
                      </a:endParaRPr>
                    </a:p>
                  </a:txBody>
                  <a:tcPr marL="68580" marR="68580" marT="0" marB="0" anchor="ctr">
                    <a:lnL>
                      <a:noFill/>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US" sz="1400" b="1">
                          <a:solidFill>
                            <a:srgbClr val="000000"/>
                          </a:solidFill>
                          <a:latin typeface="Arial"/>
                          <a:ea typeface="Calibri"/>
                          <a:cs typeface="Times New Roman"/>
                        </a:rPr>
                        <a:t>2014</a:t>
                      </a:r>
                      <a:endParaRPr lang="en-US" sz="1400">
                        <a:latin typeface="Calibri"/>
                        <a:ea typeface="Calibri"/>
                        <a:cs typeface="Times New Roman"/>
                      </a:endParaRPr>
                    </a:p>
                  </a:txBody>
                  <a:tcPr marL="68580" marR="68580" marT="0" marB="0" anchor="ctr">
                    <a:lnL>
                      <a:noFill/>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US" sz="1400" b="1">
                          <a:solidFill>
                            <a:srgbClr val="000000"/>
                          </a:solidFill>
                          <a:latin typeface="Arial"/>
                          <a:ea typeface="Calibri"/>
                          <a:cs typeface="Times New Roman"/>
                        </a:rPr>
                        <a:t>2015</a:t>
                      </a:r>
                      <a:endParaRPr lang="en-US" sz="1400">
                        <a:latin typeface="Calibri"/>
                        <a:ea typeface="Calibri"/>
                        <a:cs typeface="Times New Roman"/>
                      </a:endParaRPr>
                    </a:p>
                  </a:txBody>
                  <a:tcPr marL="68580" marR="68580" marT="0" marB="0" anchor="ctr">
                    <a:lnL>
                      <a:noFill/>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15000"/>
                        </a:lnSpc>
                        <a:spcBef>
                          <a:spcPts val="200"/>
                        </a:spcBef>
                        <a:spcAft>
                          <a:spcPts val="200"/>
                        </a:spcAft>
                      </a:pPr>
                      <a:r>
                        <a:rPr lang="en-US" sz="1400" b="1">
                          <a:solidFill>
                            <a:srgbClr val="000000"/>
                          </a:solidFill>
                          <a:latin typeface="Arial"/>
                          <a:ea typeface="Calibri"/>
                          <a:cs typeface="Times New Roman"/>
                        </a:rPr>
                        <a:t>5 year average growth</a:t>
                      </a:r>
                      <a:endParaRPr lang="en-US" sz="1400">
                        <a:latin typeface="Calibri"/>
                        <a:ea typeface="Calibri"/>
                        <a:cs typeface="Times New Roman"/>
                      </a:endParaRPr>
                    </a:p>
                  </a:txBody>
                  <a:tcPr marL="68580" marR="68580" marT="0" marB="0" anchor="ctr">
                    <a:lnL>
                      <a:noFill/>
                    </a:lnL>
                    <a:lnR>
                      <a:noFill/>
                    </a:lnR>
                    <a:lnT w="12700" cap="flat" cmpd="sng" algn="ctr">
                      <a:solidFill>
                        <a:srgbClr val="0000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318602">
                <a:tc>
                  <a:txBody>
                    <a:bodyPr/>
                    <a:lstStyle/>
                    <a:p>
                      <a:pPr>
                        <a:lnSpc>
                          <a:spcPct val="115000"/>
                        </a:lnSpc>
                        <a:spcBef>
                          <a:spcPts val="200"/>
                        </a:spcBef>
                        <a:spcAft>
                          <a:spcPts val="200"/>
                        </a:spcAft>
                      </a:pPr>
                      <a:r>
                        <a:rPr lang="en-US" sz="1400" dirty="0">
                          <a:solidFill>
                            <a:srgbClr val="000000"/>
                          </a:solidFill>
                          <a:latin typeface="Arial"/>
                          <a:ea typeface="Calibri"/>
                          <a:cs typeface="Times New Roman"/>
                        </a:rPr>
                        <a:t>Agriculture, forestry &amp; fishing</a:t>
                      </a:r>
                      <a:endParaRPr lang="en-US" sz="1400" dirty="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3.1</a:t>
                      </a:r>
                      <a:endParaRPr lang="en-US" sz="1400" dirty="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2.0</a:t>
                      </a:r>
                      <a:endParaRPr lang="en-US" sz="140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2.7</a:t>
                      </a:r>
                      <a:endParaRPr lang="en-US" sz="140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3.3</a:t>
                      </a:r>
                      <a:endParaRPr lang="en-US" sz="140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3.5</a:t>
                      </a:r>
                      <a:endParaRPr lang="en-US" sz="140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2.9</a:t>
                      </a:r>
                      <a:endParaRPr lang="en-US" sz="140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tcPr>
                </a:tc>
              </a:tr>
              <a:tr h="318602">
                <a:tc>
                  <a:txBody>
                    <a:bodyPr/>
                    <a:lstStyle/>
                    <a:p>
                      <a:pPr>
                        <a:lnSpc>
                          <a:spcPct val="115000"/>
                        </a:lnSpc>
                        <a:spcBef>
                          <a:spcPts val="200"/>
                        </a:spcBef>
                        <a:spcAft>
                          <a:spcPts val="200"/>
                        </a:spcAft>
                      </a:pPr>
                      <a:r>
                        <a:rPr lang="en-US" sz="1400" dirty="0">
                          <a:solidFill>
                            <a:srgbClr val="000000"/>
                          </a:solidFill>
                          <a:latin typeface="Arial"/>
                          <a:ea typeface="Calibri"/>
                          <a:cs typeface="Times New Roman"/>
                        </a:rPr>
                        <a:t>Mining &amp; quarrying</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4.4</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1.0</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0.9</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1.1</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1.1</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1.7</a:t>
                      </a:r>
                      <a:endParaRPr lang="en-US" sz="1400">
                        <a:latin typeface="Calibri"/>
                        <a:ea typeface="Calibri"/>
                        <a:cs typeface="Times New Roman"/>
                      </a:endParaRPr>
                    </a:p>
                  </a:txBody>
                  <a:tcPr marL="68580" marR="68580" marT="0" marB="0" anchor="b">
                    <a:lnL>
                      <a:noFill/>
                    </a:lnL>
                    <a:lnR>
                      <a:noFill/>
                    </a:lnR>
                    <a:lnT>
                      <a:noFill/>
                    </a:lnT>
                    <a:lnB>
                      <a:noFill/>
                    </a:lnB>
                  </a:tcPr>
                </a:tc>
              </a:tr>
              <a:tr h="335081">
                <a:tc>
                  <a:txBody>
                    <a:bodyPr/>
                    <a:lstStyle/>
                    <a:p>
                      <a:pPr>
                        <a:lnSpc>
                          <a:spcPct val="115000"/>
                        </a:lnSpc>
                        <a:spcBef>
                          <a:spcPts val="200"/>
                        </a:spcBef>
                        <a:spcAft>
                          <a:spcPts val="200"/>
                        </a:spcAft>
                      </a:pPr>
                      <a:r>
                        <a:rPr lang="en-US" sz="1400">
                          <a:solidFill>
                            <a:srgbClr val="000000"/>
                          </a:solidFill>
                          <a:latin typeface="Arial"/>
                          <a:ea typeface="Calibri"/>
                          <a:cs typeface="Times New Roman"/>
                        </a:rPr>
                        <a:t>Manufacturing</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3.5</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3.5</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3.5</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3.6</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3.4</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3.5</a:t>
                      </a:r>
                      <a:endParaRPr lang="en-US" sz="1400">
                        <a:latin typeface="Calibri"/>
                        <a:ea typeface="Calibri"/>
                        <a:cs typeface="Times New Roman"/>
                      </a:endParaRPr>
                    </a:p>
                  </a:txBody>
                  <a:tcPr marL="68580" marR="68580" marT="0" marB="0" anchor="b">
                    <a:lnL>
                      <a:noFill/>
                    </a:lnL>
                    <a:lnR>
                      <a:noFill/>
                    </a:lnR>
                    <a:lnT>
                      <a:noFill/>
                    </a:lnT>
                    <a:lnB>
                      <a:noFill/>
                    </a:lnB>
                  </a:tcPr>
                </a:tc>
              </a:tr>
              <a:tr h="318602">
                <a:tc>
                  <a:txBody>
                    <a:bodyPr/>
                    <a:lstStyle/>
                    <a:p>
                      <a:pPr>
                        <a:lnSpc>
                          <a:spcPct val="115000"/>
                        </a:lnSpc>
                        <a:spcBef>
                          <a:spcPts val="200"/>
                        </a:spcBef>
                        <a:spcAft>
                          <a:spcPts val="200"/>
                        </a:spcAft>
                      </a:pPr>
                      <a:r>
                        <a:rPr lang="en-US" sz="1400">
                          <a:solidFill>
                            <a:srgbClr val="000000"/>
                          </a:solidFill>
                          <a:latin typeface="Arial"/>
                          <a:ea typeface="Calibri"/>
                          <a:cs typeface="Times New Roman"/>
                        </a:rPr>
                        <a:t>Electricity, gas &amp; water</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1.3</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3.3</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3.2</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3.3</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3.2</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2.9</a:t>
                      </a:r>
                      <a:endParaRPr lang="en-US" sz="1400" dirty="0">
                        <a:latin typeface="Calibri"/>
                        <a:ea typeface="Calibri"/>
                        <a:cs typeface="Times New Roman"/>
                      </a:endParaRPr>
                    </a:p>
                  </a:txBody>
                  <a:tcPr marL="68580" marR="68580" marT="0" marB="0" anchor="b">
                    <a:lnL>
                      <a:noFill/>
                    </a:lnL>
                    <a:lnR>
                      <a:noFill/>
                    </a:lnR>
                    <a:lnT>
                      <a:noFill/>
                    </a:lnT>
                    <a:lnB>
                      <a:noFill/>
                    </a:lnB>
                  </a:tcPr>
                </a:tc>
              </a:tr>
              <a:tr h="335081">
                <a:tc>
                  <a:txBody>
                    <a:bodyPr/>
                    <a:lstStyle/>
                    <a:p>
                      <a:pPr>
                        <a:lnSpc>
                          <a:spcPct val="115000"/>
                        </a:lnSpc>
                        <a:spcBef>
                          <a:spcPts val="200"/>
                        </a:spcBef>
                        <a:spcAft>
                          <a:spcPts val="200"/>
                        </a:spcAft>
                      </a:pPr>
                      <a:r>
                        <a:rPr lang="en-US" sz="1400" dirty="0">
                          <a:solidFill>
                            <a:srgbClr val="000000"/>
                          </a:solidFill>
                          <a:latin typeface="Arial"/>
                          <a:ea typeface="Calibri"/>
                          <a:cs typeface="Times New Roman"/>
                        </a:rPr>
                        <a:t>Construction</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2.1</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5.0</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6.2</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6.5</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6.7</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5.3</a:t>
                      </a:r>
                      <a:endParaRPr lang="en-US" sz="1400">
                        <a:latin typeface="Calibri"/>
                        <a:ea typeface="Calibri"/>
                        <a:cs typeface="Times New Roman"/>
                      </a:endParaRPr>
                    </a:p>
                  </a:txBody>
                  <a:tcPr marL="68580" marR="68580" marT="0" marB="0" anchor="b">
                    <a:lnL>
                      <a:noFill/>
                    </a:lnL>
                    <a:lnR>
                      <a:noFill/>
                    </a:lnR>
                    <a:lnT>
                      <a:noFill/>
                    </a:lnT>
                    <a:lnB>
                      <a:noFill/>
                    </a:lnB>
                  </a:tcPr>
                </a:tc>
              </a:tr>
              <a:tr h="552609">
                <a:tc>
                  <a:txBody>
                    <a:bodyPr/>
                    <a:lstStyle/>
                    <a:p>
                      <a:pPr>
                        <a:lnSpc>
                          <a:spcPct val="115000"/>
                        </a:lnSpc>
                        <a:spcBef>
                          <a:spcPts val="200"/>
                        </a:spcBef>
                        <a:spcAft>
                          <a:spcPts val="200"/>
                        </a:spcAft>
                      </a:pPr>
                      <a:r>
                        <a:rPr lang="en-US" sz="1400">
                          <a:solidFill>
                            <a:srgbClr val="000000"/>
                          </a:solidFill>
                          <a:latin typeface="Arial"/>
                          <a:ea typeface="Calibri"/>
                          <a:cs typeface="Times New Roman"/>
                        </a:rPr>
                        <a:t>Wholesale &amp; retail trade, catering &amp; accommodation</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4.2</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3.7</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4.1</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4.0</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4.0</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4.0</a:t>
                      </a:r>
                      <a:endParaRPr lang="en-US" sz="1400">
                        <a:latin typeface="Calibri"/>
                        <a:ea typeface="Calibri"/>
                        <a:cs typeface="Times New Roman"/>
                      </a:endParaRPr>
                    </a:p>
                  </a:txBody>
                  <a:tcPr marL="68580" marR="68580" marT="0" marB="0" anchor="b">
                    <a:lnL>
                      <a:noFill/>
                    </a:lnL>
                    <a:lnR>
                      <a:noFill/>
                    </a:lnR>
                    <a:lnT>
                      <a:noFill/>
                    </a:lnT>
                    <a:lnB>
                      <a:noFill/>
                    </a:lnB>
                  </a:tcPr>
                </a:tc>
              </a:tr>
              <a:tr h="318602">
                <a:tc>
                  <a:txBody>
                    <a:bodyPr/>
                    <a:lstStyle/>
                    <a:p>
                      <a:pPr>
                        <a:lnSpc>
                          <a:spcPct val="115000"/>
                        </a:lnSpc>
                        <a:spcBef>
                          <a:spcPts val="200"/>
                        </a:spcBef>
                        <a:spcAft>
                          <a:spcPts val="200"/>
                        </a:spcAft>
                      </a:pPr>
                      <a:r>
                        <a:rPr lang="en-US" sz="1400">
                          <a:solidFill>
                            <a:srgbClr val="000000"/>
                          </a:solidFill>
                          <a:latin typeface="Arial"/>
                          <a:ea typeface="Calibri"/>
                          <a:cs typeface="Times New Roman"/>
                        </a:rPr>
                        <a:t>Transport, storage &amp; communication</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5.3</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5.4</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5.8</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5.8</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5.5</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5.6</a:t>
                      </a:r>
                      <a:endParaRPr lang="en-US" sz="1400">
                        <a:latin typeface="Calibri"/>
                        <a:ea typeface="Calibri"/>
                        <a:cs typeface="Times New Roman"/>
                      </a:endParaRPr>
                    </a:p>
                  </a:txBody>
                  <a:tcPr marL="68580" marR="68580" marT="0" marB="0" anchor="b">
                    <a:lnL>
                      <a:noFill/>
                    </a:lnL>
                    <a:lnR>
                      <a:noFill/>
                    </a:lnR>
                    <a:lnT>
                      <a:noFill/>
                    </a:lnT>
                    <a:lnB>
                      <a:noFill/>
                    </a:lnB>
                  </a:tcPr>
                </a:tc>
              </a:tr>
              <a:tr h="570187">
                <a:tc>
                  <a:txBody>
                    <a:bodyPr/>
                    <a:lstStyle/>
                    <a:p>
                      <a:pPr>
                        <a:lnSpc>
                          <a:spcPct val="115000"/>
                        </a:lnSpc>
                        <a:spcBef>
                          <a:spcPts val="200"/>
                        </a:spcBef>
                        <a:spcAft>
                          <a:spcPts val="200"/>
                        </a:spcAft>
                      </a:pPr>
                      <a:r>
                        <a:rPr lang="en-US" sz="1400" dirty="0">
                          <a:solidFill>
                            <a:srgbClr val="000000"/>
                          </a:solidFill>
                          <a:latin typeface="Arial"/>
                          <a:ea typeface="Calibri"/>
                          <a:cs typeface="Times New Roman"/>
                        </a:rPr>
                        <a:t>Finance, insurance, real estate &amp; business services</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4.5</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5.0</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4.8</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5.1</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5.2</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4.9</a:t>
                      </a:r>
                      <a:endParaRPr lang="en-US" sz="1400">
                        <a:latin typeface="Calibri"/>
                        <a:ea typeface="Calibri"/>
                        <a:cs typeface="Times New Roman"/>
                      </a:endParaRPr>
                    </a:p>
                  </a:txBody>
                  <a:tcPr marL="68580" marR="68580" marT="0" marB="0" anchor="b">
                    <a:lnL>
                      <a:noFill/>
                    </a:lnL>
                    <a:lnR>
                      <a:noFill/>
                    </a:lnR>
                    <a:lnT>
                      <a:noFill/>
                    </a:lnT>
                    <a:lnB>
                      <a:noFill/>
                    </a:lnB>
                  </a:tcPr>
                </a:tc>
              </a:tr>
              <a:tr h="335081">
                <a:tc>
                  <a:txBody>
                    <a:bodyPr/>
                    <a:lstStyle/>
                    <a:p>
                      <a:pPr>
                        <a:lnSpc>
                          <a:spcPct val="115000"/>
                        </a:lnSpc>
                        <a:spcBef>
                          <a:spcPts val="200"/>
                        </a:spcBef>
                        <a:spcAft>
                          <a:spcPts val="200"/>
                        </a:spcAft>
                      </a:pPr>
                      <a:r>
                        <a:rPr lang="en-US" sz="1400" dirty="0">
                          <a:solidFill>
                            <a:srgbClr val="000000"/>
                          </a:solidFill>
                          <a:latin typeface="Arial"/>
                          <a:ea typeface="Calibri"/>
                          <a:cs typeface="Times New Roman"/>
                        </a:rPr>
                        <a:t>Community, social &amp; personal services</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3.2</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2.8</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3.0</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3.0</a:t>
                      </a:r>
                      <a:endParaRPr lang="en-US" sz="140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3.1</a:t>
                      </a:r>
                      <a:endParaRPr lang="en-US" sz="1400" dirty="0">
                        <a:latin typeface="Calibri"/>
                        <a:ea typeface="Calibri"/>
                        <a:cs typeface="Times New Roman"/>
                      </a:endParaRPr>
                    </a:p>
                  </a:txBody>
                  <a:tcPr marL="68580" marR="68580" marT="0" marB="0" anchor="b">
                    <a:lnL>
                      <a:noFill/>
                    </a:lnL>
                    <a:lnR>
                      <a:noFill/>
                    </a:lnR>
                    <a:lnT>
                      <a:noFill/>
                    </a:lnT>
                    <a:lnB>
                      <a:noFill/>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3.0</a:t>
                      </a:r>
                      <a:endParaRPr lang="en-US" sz="1400" dirty="0">
                        <a:latin typeface="Calibri"/>
                        <a:ea typeface="Calibri"/>
                        <a:cs typeface="Times New Roman"/>
                      </a:endParaRPr>
                    </a:p>
                  </a:txBody>
                  <a:tcPr marL="68580" marR="68580" marT="0" marB="0" anchor="b">
                    <a:lnL>
                      <a:noFill/>
                    </a:lnL>
                    <a:lnR>
                      <a:noFill/>
                    </a:lnR>
                    <a:lnT>
                      <a:noFill/>
                    </a:lnT>
                    <a:lnB>
                      <a:noFill/>
                    </a:lnB>
                  </a:tcPr>
                </a:tc>
              </a:tr>
              <a:tr h="335081">
                <a:tc>
                  <a:txBody>
                    <a:bodyPr/>
                    <a:lstStyle/>
                    <a:p>
                      <a:pPr>
                        <a:lnSpc>
                          <a:spcPct val="115000"/>
                        </a:lnSpc>
                        <a:spcBef>
                          <a:spcPts val="200"/>
                        </a:spcBef>
                        <a:spcAft>
                          <a:spcPts val="200"/>
                        </a:spcAft>
                      </a:pPr>
                      <a:r>
                        <a:rPr lang="en-US" sz="1400" dirty="0">
                          <a:solidFill>
                            <a:srgbClr val="000000"/>
                          </a:solidFill>
                          <a:latin typeface="Arial"/>
                          <a:ea typeface="Calibri"/>
                          <a:cs typeface="Times New Roman"/>
                        </a:rPr>
                        <a:t>General government</a:t>
                      </a:r>
                      <a:endParaRPr lang="en-US" sz="1400" dirty="0">
                        <a:latin typeface="Calibri"/>
                        <a:ea typeface="Calibri"/>
                        <a:cs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2.2</a:t>
                      </a:r>
                      <a:endParaRPr lang="en-US" sz="1400">
                        <a:latin typeface="Calibri"/>
                        <a:ea typeface="Calibri"/>
                        <a:cs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2.3</a:t>
                      </a:r>
                      <a:endParaRPr lang="en-US" sz="1400">
                        <a:latin typeface="Calibri"/>
                        <a:ea typeface="Calibri"/>
                        <a:cs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2.4</a:t>
                      </a:r>
                      <a:endParaRPr lang="en-US" sz="1400">
                        <a:latin typeface="Calibri"/>
                        <a:ea typeface="Calibri"/>
                        <a:cs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2.0</a:t>
                      </a:r>
                      <a:endParaRPr lang="en-US" sz="1400">
                        <a:latin typeface="Calibri"/>
                        <a:ea typeface="Calibri"/>
                        <a:cs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a:solidFill>
                            <a:srgbClr val="000000"/>
                          </a:solidFill>
                          <a:latin typeface="Arial Narrow"/>
                          <a:ea typeface="Calibri"/>
                          <a:cs typeface="Arial"/>
                        </a:rPr>
                        <a:t>2.0</a:t>
                      </a:r>
                      <a:endParaRPr lang="en-US" sz="1400">
                        <a:latin typeface="Calibri"/>
                        <a:ea typeface="Calibri"/>
                        <a:cs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dirty="0">
                          <a:solidFill>
                            <a:srgbClr val="000000"/>
                          </a:solidFill>
                          <a:latin typeface="Arial Narrow"/>
                          <a:ea typeface="Calibri"/>
                          <a:cs typeface="Arial"/>
                        </a:rPr>
                        <a:t>2.2</a:t>
                      </a:r>
                      <a:endParaRPr lang="en-US" sz="1400" dirty="0">
                        <a:latin typeface="Calibri"/>
                        <a:ea typeface="Calibri"/>
                        <a:cs typeface="Times New Roman"/>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tcPr>
                </a:tc>
              </a:tr>
              <a:tr h="335081">
                <a:tc>
                  <a:txBody>
                    <a:bodyPr/>
                    <a:lstStyle/>
                    <a:p>
                      <a:pPr>
                        <a:lnSpc>
                          <a:spcPct val="115000"/>
                        </a:lnSpc>
                        <a:spcBef>
                          <a:spcPts val="200"/>
                        </a:spcBef>
                        <a:spcAft>
                          <a:spcPts val="200"/>
                        </a:spcAft>
                      </a:pPr>
                      <a:r>
                        <a:rPr lang="en-US" sz="1400" b="1" dirty="0">
                          <a:solidFill>
                            <a:srgbClr val="000000"/>
                          </a:solidFill>
                          <a:latin typeface="Arial"/>
                          <a:ea typeface="Calibri"/>
                          <a:cs typeface="Times New Roman"/>
                        </a:rPr>
                        <a:t>Total</a:t>
                      </a:r>
                      <a:endParaRPr lang="en-US" sz="1400" dirty="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b="1">
                          <a:solidFill>
                            <a:srgbClr val="000000"/>
                          </a:solidFill>
                          <a:latin typeface="Arial Narrow"/>
                          <a:ea typeface="Calibri"/>
                          <a:cs typeface="Arial"/>
                        </a:rPr>
                        <a:t>3.9</a:t>
                      </a:r>
                      <a:endParaRPr lang="en-US" sz="140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b="1">
                          <a:solidFill>
                            <a:srgbClr val="000000"/>
                          </a:solidFill>
                          <a:latin typeface="Arial Narrow"/>
                          <a:ea typeface="Calibri"/>
                          <a:cs typeface="Arial"/>
                        </a:rPr>
                        <a:t>4.1</a:t>
                      </a:r>
                      <a:endParaRPr lang="en-US" sz="140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b="1">
                          <a:solidFill>
                            <a:srgbClr val="000000"/>
                          </a:solidFill>
                          <a:latin typeface="Arial Narrow"/>
                          <a:ea typeface="Calibri"/>
                          <a:cs typeface="Arial"/>
                        </a:rPr>
                        <a:t>4.2</a:t>
                      </a:r>
                      <a:endParaRPr lang="en-US" sz="140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b="1">
                          <a:solidFill>
                            <a:srgbClr val="000000"/>
                          </a:solidFill>
                          <a:latin typeface="Arial Narrow"/>
                          <a:ea typeface="Calibri"/>
                          <a:cs typeface="Arial"/>
                        </a:rPr>
                        <a:t>4.3</a:t>
                      </a:r>
                      <a:endParaRPr lang="en-US" sz="140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b="1">
                          <a:solidFill>
                            <a:srgbClr val="000000"/>
                          </a:solidFill>
                          <a:latin typeface="Arial Narrow"/>
                          <a:ea typeface="Calibri"/>
                          <a:cs typeface="Arial"/>
                        </a:rPr>
                        <a:t>4.3</a:t>
                      </a:r>
                      <a:endParaRPr lang="en-US" sz="140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R="91440" algn="r">
                        <a:lnSpc>
                          <a:spcPct val="115000"/>
                        </a:lnSpc>
                        <a:spcBef>
                          <a:spcPts val="200"/>
                        </a:spcBef>
                        <a:spcAft>
                          <a:spcPts val="200"/>
                        </a:spcAft>
                      </a:pPr>
                      <a:r>
                        <a:rPr lang="en-US" sz="1400" b="1" dirty="0">
                          <a:solidFill>
                            <a:srgbClr val="000000"/>
                          </a:solidFill>
                          <a:latin typeface="Arial Narrow"/>
                          <a:ea typeface="Calibri"/>
                          <a:cs typeface="Arial"/>
                        </a:rPr>
                        <a:t>4.2</a:t>
                      </a:r>
                      <a:endParaRPr lang="en-US" sz="1400" dirty="0">
                        <a:latin typeface="Calibri"/>
                        <a:ea typeface="Calibri"/>
                        <a:cs typeface="Times New Roman"/>
                      </a:endParaRPr>
                    </a:p>
                  </a:txBody>
                  <a:tcPr marL="68580" marR="68580" marT="0" marB="0" anchor="b">
                    <a:lnL>
                      <a:noFill/>
                    </a:lnL>
                    <a:lnR>
                      <a:noFill/>
                    </a:lnR>
                    <a:lnT w="12700" cap="flat" cmpd="sng" algn="ctr">
                      <a:solidFill>
                        <a:srgbClr val="BFBFB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950395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06 PRES ENG White (EI with slide no)">
  <a:themeElements>
    <a:clrScheme name="PRES ENG 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 ENG White">
      <a:majorFont>
        <a:latin typeface="Arial"/>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 ENG 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 ENG Whi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 ENG Whi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 ENG Whi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 ENG Whi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 ENG Whi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 ENG Whi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 ENG Whi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 ENG Whi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 ENG Whi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 ENG Whi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 ENG Whi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06 PRES ENG White (EI with slide no)</Template>
  <TotalTime>1975</TotalTime>
  <Words>1927</Words>
  <Application>Microsoft Office PowerPoint</Application>
  <PresentationFormat>On-screen Show (4:3)</PresentationFormat>
  <Paragraphs>700</Paragraphs>
  <Slides>29</Slides>
  <Notes>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2" baseType="lpstr">
      <vt:lpstr>06 PRES ENG White (EI with slide no)</vt:lpstr>
      <vt:lpstr>Custom Design</vt:lpstr>
      <vt:lpstr>Worksheet</vt:lpstr>
      <vt:lpstr> Provincial  Economic Review and  Outlook 2011  Presented by: Bongi Mamba   Presented at the Annual Congress of the 3rd Public Sector Economists’ Forum  Date: 30 November 2011  </vt:lpstr>
      <vt:lpstr>Focus of the Presentation</vt:lpstr>
      <vt:lpstr>Global economic performance and outlook</vt:lpstr>
      <vt:lpstr>Risks to the global outlook </vt:lpstr>
      <vt:lpstr>Developments in the SA Economy </vt:lpstr>
      <vt:lpstr>Outlook for SA economy </vt:lpstr>
      <vt:lpstr>Developments in the Western Cape Economy </vt:lpstr>
      <vt:lpstr>Western Cape GDP per sector: 2005 - 2010 </vt:lpstr>
      <vt:lpstr>Outlook for the Western Cape Economy</vt:lpstr>
      <vt:lpstr>Western Cape real GDPR growth across 9 broad sectors: 2000 - 2010 </vt:lpstr>
      <vt:lpstr>Western Cape: Real GDPR growth vs. Employment growth</vt:lpstr>
      <vt:lpstr>Western Cape sector outlook for real GDPR growth, 2011 - 2015</vt:lpstr>
      <vt:lpstr>Real export growth: WC vs Rest of RSA, 2000- 2010 </vt:lpstr>
      <vt:lpstr>Composition of Western Cape exports: average, 2005 - 2010</vt:lpstr>
      <vt:lpstr>Western Cape real export growth: 2011 - 2015</vt:lpstr>
      <vt:lpstr>Overview of the Western Cape labour market, 2011</vt:lpstr>
      <vt:lpstr>Recent Labour Market Trends, 2010Q3 to 2011Q3</vt:lpstr>
      <vt:lpstr>Industrial composition of formal employment</vt:lpstr>
      <vt:lpstr>Demographic characteristics of formal employment, 2011</vt:lpstr>
      <vt:lpstr>Demographic composition of informal sector employment, 2011</vt:lpstr>
      <vt:lpstr>Selected indicators of living standards within the Western Cape by region</vt:lpstr>
      <vt:lpstr>Educational attainment of the South African adult population (20 years or more) by province, 2007</vt:lpstr>
      <vt:lpstr>Western Cape infant and under 5 mortality rates, 2007 and 2008, and TB incidence by region, 2010</vt:lpstr>
      <vt:lpstr>Transfers-in from outside the Province as a percentage of those in each grade, Western Cape 2010</vt:lpstr>
      <vt:lpstr>Municipal Housing Backlog Estimate 2010</vt:lpstr>
      <vt:lpstr>Percentage of households with access to four main municipal services, 2007 - 2009 and with all four services, 2001, 2007 and 2007 - 2009</vt:lpstr>
      <vt:lpstr>Drug-related crime and Driving under the influence of alcohol or drugs in the Western Cape in a South African context between 2007 and 2011</vt:lpstr>
      <vt:lpstr>Conclusion</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Here</dc:title>
  <dc:creator>Bonginkosi Mamba</dc:creator>
  <cp:lastModifiedBy>Jacobus j. Verster</cp:lastModifiedBy>
  <cp:revision>135</cp:revision>
  <dcterms:created xsi:type="dcterms:W3CDTF">2010-08-20T10:38:09Z</dcterms:created>
  <dcterms:modified xsi:type="dcterms:W3CDTF">2011-12-02T09:56:55Z</dcterms:modified>
</cp:coreProperties>
</file>