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76" r:id="rId2"/>
    <p:sldId id="279" r:id="rId3"/>
    <p:sldId id="287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88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3" r:id="rId28"/>
    <p:sldId id="311" r:id="rId29"/>
    <p:sldId id="312" r:id="rId30"/>
    <p:sldId id="314" r:id="rId31"/>
    <p:sldId id="315" r:id="rId32"/>
    <p:sldId id="316" r:id="rId33"/>
    <p:sldId id="317" r:id="rId34"/>
    <p:sldId id="286" r:id="rId35"/>
  </p:sldIdLst>
  <p:sldSz cx="9144000" cy="6858000" type="screen4x3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0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image" Target="../media/image9.jpeg"/><Relationship Id="rId1" Type="http://schemas.openxmlformats.org/officeDocument/2006/relationships/themeOverride" Target="../theme/themeOverrid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image" Target="../media/image9.jpeg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image" Target="../media/image9.jpeg"/><Relationship Id="rId1" Type="http://schemas.openxmlformats.org/officeDocument/2006/relationships/themeOverride" Target="../theme/themeOverride2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image" Target="../media/image9.jpeg"/><Relationship Id="rId1" Type="http://schemas.openxmlformats.org/officeDocument/2006/relationships/themeOverride" Target="../theme/themeOverride3.xml"/><Relationship Id="rId4" Type="http://schemas.openxmlformats.org/officeDocument/2006/relationships/chartUserShapes" Target="../drawings/drawing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Excel_Worksheet6.xlsx"/><Relationship Id="rId1" Type="http://schemas.openxmlformats.org/officeDocument/2006/relationships/image" Target="../media/image9.jpeg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Microsoft_Excel_Worksheet7.xlsx"/><Relationship Id="rId1" Type="http://schemas.openxmlformats.org/officeDocument/2006/relationships/image" Target="../media/image9.jpeg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Microsoft_Excel_Worksheet8.xlsx"/><Relationship Id="rId1" Type="http://schemas.openxmlformats.org/officeDocument/2006/relationships/image" Target="../media/image9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dLbls>
            <c:txPr>
              <a:bodyPr/>
              <a:lstStyle/>
              <a:p>
                <a:pPr algn="ctr">
                  <a:defRPr lang="en-ZA" sz="15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4.4000000000000004</c:v>
                </c:pt>
                <c:pt idx="1">
                  <c:v>2.4</c:v>
                </c:pt>
                <c:pt idx="2">
                  <c:v>3.1</c:v>
                </c:pt>
                <c:pt idx="3">
                  <c:v>4.3</c:v>
                </c:pt>
                <c:pt idx="4">
                  <c:v>4.8</c:v>
                </c:pt>
                <c:pt idx="5">
                  <c:v>4.5</c:v>
                </c:pt>
                <c:pt idx="6">
                  <c:v>2.6</c:v>
                </c:pt>
                <c:pt idx="7">
                  <c:v>-1.7000000000000002</c:v>
                </c:pt>
                <c:pt idx="8">
                  <c:v>2.6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HP</c:v>
                </c:pt>
              </c:strCache>
            </c:strRef>
          </c:tx>
          <c:dLbls>
            <c:dLbl>
              <c:idx val="8"/>
              <c:tx>
                <c:rich>
                  <a:bodyPr/>
                  <a:lstStyle/>
                  <a:p>
                    <a:r>
                      <a:rPr lang="en-US" sz="1500" baseline="0"/>
                      <a:t>2.56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5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Sheet1!$A$2:$A$10</c:f>
              <c:numCache>
                <c:formatCode>General</c:formatCode>
                <c:ptCount val="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</c:numCache>
            </c:numRef>
          </c:cat>
          <c:val>
            <c:numRef>
              <c:f>Sheet1!$C$2:$C$10</c:f>
              <c:numCache>
                <c:formatCode>0.00</c:formatCode>
                <c:ptCount val="9"/>
                <c:pt idx="0">
                  <c:v>3.8881838350128088</c:v>
                </c:pt>
                <c:pt idx="1">
                  <c:v>3.7246137076318235</c:v>
                </c:pt>
                <c:pt idx="2">
                  <c:v>3.5613634653539541</c:v>
                </c:pt>
                <c:pt idx="3">
                  <c:v>3.3979251097150485</c:v>
                </c:pt>
                <c:pt idx="4">
                  <c:v>3.2335022900851076</c:v>
                </c:pt>
                <c:pt idx="5">
                  <c:v>3.0678624526405582</c:v>
                </c:pt>
                <c:pt idx="6">
                  <c:v>2.9017521046265253</c:v>
                </c:pt>
                <c:pt idx="7">
                  <c:v>2.7368128392552342</c:v>
                </c:pt>
                <c:pt idx="8">
                  <c:v>2.5744976546735181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647232"/>
        <c:axId val="29648768"/>
      </c:lineChart>
      <c:catAx>
        <c:axId val="2964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9648768"/>
        <c:crosses val="autoZero"/>
        <c:auto val="1"/>
        <c:lblAlgn val="ctr"/>
        <c:lblOffset val="100"/>
        <c:noMultiLvlLbl val="0"/>
      </c:catAx>
      <c:valAx>
        <c:axId val="296487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2964723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Number of households by income category</a:t>
            </a:r>
            <a:endParaRPr lang="en-ZA" sz="1200" b="1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2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Limpopo, African</a:t>
            </a:r>
          </a:p>
        </c:rich>
      </c:tx>
      <c:layout>
        <c:manualLayout>
          <c:xMode val="edge"/>
          <c:yMode val="edge"/>
          <c:x val="0.2773029439696108"/>
          <c:y val="1.97461212976022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161443494776827"/>
          <c:y val="0.14527503526093091"/>
          <c:w val="0.65052231718898401"/>
          <c:h val="0.741889985895627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HP09_HHincome_B_data!$C$2</c:f>
              <c:strCache>
                <c:ptCount val="1"/>
                <c:pt idx="0">
                  <c:v>0-2400</c:v>
                </c:pt>
              </c:strCache>
            </c:strRef>
          </c:tx>
          <c:spPr>
            <a:solidFill>
              <a:srgbClr val="800000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HP09_HHincome_B_data!$C$3:$C$18</c:f>
              <c:numCache>
                <c:formatCode>General</c:formatCode>
                <c:ptCount val="16"/>
                <c:pt idx="0">
                  <c:v>31836.866343229904</c:v>
                </c:pt>
                <c:pt idx="1">
                  <c:v>32346.754504866502</c:v>
                </c:pt>
                <c:pt idx="2">
                  <c:v>32245.196668116798</c:v>
                </c:pt>
                <c:pt idx="3">
                  <c:v>33759.423801268596</c:v>
                </c:pt>
                <c:pt idx="4">
                  <c:v>32420.8386124223</c:v>
                </c:pt>
                <c:pt idx="5">
                  <c:v>34580.042385061592</c:v>
                </c:pt>
                <c:pt idx="6">
                  <c:v>31095.948199277304</c:v>
                </c:pt>
                <c:pt idx="7">
                  <c:v>30067.360757437797</c:v>
                </c:pt>
                <c:pt idx="8">
                  <c:v>22591.020844715204</c:v>
                </c:pt>
                <c:pt idx="9">
                  <c:v>16469.031213991697</c:v>
                </c:pt>
                <c:pt idx="10">
                  <c:v>10818.200211561902</c:v>
                </c:pt>
                <c:pt idx="11">
                  <c:v>8192.1922025962012</c:v>
                </c:pt>
                <c:pt idx="12">
                  <c:v>5871.1350203623106</c:v>
                </c:pt>
                <c:pt idx="13">
                  <c:v>3654.6468277093495</c:v>
                </c:pt>
                <c:pt idx="14">
                  <c:v>2511.8694479979099</c:v>
                </c:pt>
                <c:pt idx="15">
                  <c:v>1533.9578898147201</c:v>
                </c:pt>
              </c:numCache>
            </c:numRef>
          </c:val>
        </c:ser>
        <c:ser>
          <c:idx val="1"/>
          <c:order val="1"/>
          <c:tx>
            <c:strRef>
              <c:f>HP09_HHincome_B_data!$D$2</c:f>
              <c:strCache>
                <c:ptCount val="1"/>
                <c:pt idx="0">
                  <c:v>2400-6000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HP09_HHincome_B_data!$D$3:$D$18</c:f>
              <c:numCache>
                <c:formatCode>General</c:formatCode>
                <c:ptCount val="16"/>
                <c:pt idx="0">
                  <c:v>83008.032898151389</c:v>
                </c:pt>
                <c:pt idx="1">
                  <c:v>88793.293028011103</c:v>
                </c:pt>
                <c:pt idx="2">
                  <c:v>94279.601301718896</c:v>
                </c:pt>
                <c:pt idx="3">
                  <c:v>104309.396495724</c:v>
                </c:pt>
                <c:pt idx="4">
                  <c:v>110253.833170956</c:v>
                </c:pt>
                <c:pt idx="5">
                  <c:v>117246.73285123898</c:v>
                </c:pt>
                <c:pt idx="6">
                  <c:v>110296.76765900098</c:v>
                </c:pt>
                <c:pt idx="7">
                  <c:v>105445.16255376699</c:v>
                </c:pt>
                <c:pt idx="8">
                  <c:v>92767.41962529278</c:v>
                </c:pt>
                <c:pt idx="9">
                  <c:v>80298.27476744022</c:v>
                </c:pt>
                <c:pt idx="10">
                  <c:v>63588.697925146691</c:v>
                </c:pt>
                <c:pt idx="11">
                  <c:v>51362.237096277997</c:v>
                </c:pt>
                <c:pt idx="12">
                  <c:v>38650.038224072508</c:v>
                </c:pt>
                <c:pt idx="13">
                  <c:v>28123.423593484105</c:v>
                </c:pt>
                <c:pt idx="14">
                  <c:v>19733.013143185795</c:v>
                </c:pt>
                <c:pt idx="15">
                  <c:v>11616.372674849898</c:v>
                </c:pt>
              </c:numCache>
            </c:numRef>
          </c:val>
        </c:ser>
        <c:ser>
          <c:idx val="2"/>
          <c:order val="2"/>
          <c:tx>
            <c:strRef>
              <c:f>HP09_HHincome_B_data!$E$2</c:f>
              <c:strCache>
                <c:ptCount val="1"/>
                <c:pt idx="0">
                  <c:v>6000-12000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HP09_HHincome_B_data!$E$3:$E$18</c:f>
              <c:numCache>
                <c:formatCode>General</c:formatCode>
                <c:ptCount val="16"/>
                <c:pt idx="0">
                  <c:v>282967.679862016</c:v>
                </c:pt>
                <c:pt idx="1">
                  <c:v>248042.23953677097</c:v>
                </c:pt>
                <c:pt idx="2">
                  <c:v>237451.64560553804</c:v>
                </c:pt>
                <c:pt idx="3">
                  <c:v>231077.53759623997</c:v>
                </c:pt>
                <c:pt idx="4">
                  <c:v>229707.530024448</c:v>
                </c:pt>
                <c:pt idx="5">
                  <c:v>224505.47375310701</c:v>
                </c:pt>
                <c:pt idx="6">
                  <c:v>216685.63749568901</c:v>
                </c:pt>
                <c:pt idx="7">
                  <c:v>210054.90490207498</c:v>
                </c:pt>
                <c:pt idx="8">
                  <c:v>199621.38985715798</c:v>
                </c:pt>
                <c:pt idx="9">
                  <c:v>190165.71550934803</c:v>
                </c:pt>
                <c:pt idx="10">
                  <c:v>173976.937853251</c:v>
                </c:pt>
                <c:pt idx="11">
                  <c:v>155075.20026185401</c:v>
                </c:pt>
                <c:pt idx="12">
                  <c:v>130447.043906942</c:v>
                </c:pt>
                <c:pt idx="13">
                  <c:v>113183.10561296403</c:v>
                </c:pt>
                <c:pt idx="14">
                  <c:v>95244.731315849902</c:v>
                </c:pt>
                <c:pt idx="15">
                  <c:v>82519.69740717049</c:v>
                </c:pt>
              </c:numCache>
            </c:numRef>
          </c:val>
        </c:ser>
        <c:ser>
          <c:idx val="3"/>
          <c:order val="3"/>
          <c:tx>
            <c:strRef>
              <c:f>HP09_HHincome_B_data!$F$2</c:f>
              <c:strCache>
                <c:ptCount val="1"/>
                <c:pt idx="0">
                  <c:v>12000-18000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HP09_HHincome_B_data!$F$3:$F$18</c:f>
              <c:numCache>
                <c:formatCode>General</c:formatCode>
                <c:ptCount val="16"/>
                <c:pt idx="0">
                  <c:v>182345.46984025399</c:v>
                </c:pt>
                <c:pt idx="1">
                  <c:v>184780.82953728095</c:v>
                </c:pt>
                <c:pt idx="2">
                  <c:v>183518.89682712397</c:v>
                </c:pt>
                <c:pt idx="3">
                  <c:v>182123.28307464201</c:v>
                </c:pt>
                <c:pt idx="4">
                  <c:v>182669.20162289398</c:v>
                </c:pt>
                <c:pt idx="5">
                  <c:v>182542.335818825</c:v>
                </c:pt>
                <c:pt idx="6">
                  <c:v>180989.087561914</c:v>
                </c:pt>
                <c:pt idx="7">
                  <c:v>177096.22899339299</c:v>
                </c:pt>
                <c:pt idx="8">
                  <c:v>177557.780277849</c:v>
                </c:pt>
                <c:pt idx="9">
                  <c:v>179156.51661185399</c:v>
                </c:pt>
                <c:pt idx="10">
                  <c:v>181531.432186263</c:v>
                </c:pt>
                <c:pt idx="11">
                  <c:v>172621.61660805601</c:v>
                </c:pt>
                <c:pt idx="12">
                  <c:v>157089.13820790802</c:v>
                </c:pt>
                <c:pt idx="13">
                  <c:v>146866.670273041</c:v>
                </c:pt>
                <c:pt idx="14">
                  <c:v>129351.031967</c:v>
                </c:pt>
                <c:pt idx="15">
                  <c:v>115892.35174214601</c:v>
                </c:pt>
              </c:numCache>
            </c:numRef>
          </c:val>
        </c:ser>
        <c:ser>
          <c:idx val="4"/>
          <c:order val="4"/>
          <c:tx>
            <c:strRef>
              <c:f>HP09_HHincome_B_data!$G$2</c:f>
              <c:strCache>
                <c:ptCount val="1"/>
                <c:pt idx="0">
                  <c:v>18000-30000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HP09_HHincome_B_data!$G$3:$G$18</c:f>
              <c:numCache>
                <c:formatCode>General</c:formatCode>
                <c:ptCount val="16"/>
                <c:pt idx="0">
                  <c:v>153990.63865595803</c:v>
                </c:pt>
                <c:pt idx="1">
                  <c:v>172107.02813861999</c:v>
                </c:pt>
                <c:pt idx="2">
                  <c:v>181811.96223920101</c:v>
                </c:pt>
                <c:pt idx="3">
                  <c:v>186927.983548182</c:v>
                </c:pt>
                <c:pt idx="4">
                  <c:v>194626.38689148196</c:v>
                </c:pt>
                <c:pt idx="5">
                  <c:v>201219.39254956003</c:v>
                </c:pt>
                <c:pt idx="6">
                  <c:v>206204.992421473</c:v>
                </c:pt>
                <c:pt idx="7">
                  <c:v>211935.11333254699</c:v>
                </c:pt>
                <c:pt idx="8">
                  <c:v>215841.59945396998</c:v>
                </c:pt>
                <c:pt idx="9">
                  <c:v>218771.37260300899</c:v>
                </c:pt>
                <c:pt idx="10">
                  <c:v>215131.963555197</c:v>
                </c:pt>
                <c:pt idx="11">
                  <c:v>214771.010122979</c:v>
                </c:pt>
                <c:pt idx="12">
                  <c:v>212739.32180713597</c:v>
                </c:pt>
                <c:pt idx="13">
                  <c:v>208082.00743490699</c:v>
                </c:pt>
                <c:pt idx="14">
                  <c:v>196291.40912370701</c:v>
                </c:pt>
                <c:pt idx="15">
                  <c:v>185440.81444248298</c:v>
                </c:pt>
              </c:numCache>
            </c:numRef>
          </c:val>
        </c:ser>
        <c:ser>
          <c:idx val="5"/>
          <c:order val="5"/>
          <c:tx>
            <c:strRef>
              <c:f>HP09_HHincome_B_data!$H$2</c:f>
              <c:strCache>
                <c:ptCount val="1"/>
                <c:pt idx="0">
                  <c:v>30000-42000</c:v>
                </c:pt>
              </c:strCache>
            </c:strRef>
          </c:tx>
          <c:spPr>
            <a:solidFill>
              <a:srgbClr val="99CC00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HP09_HHincome_B_data!$H$3:$H$18</c:f>
              <c:numCache>
                <c:formatCode>General</c:formatCode>
                <c:ptCount val="16"/>
                <c:pt idx="0">
                  <c:v>64829.176638411511</c:v>
                </c:pt>
                <c:pt idx="1">
                  <c:v>81330.203481067379</c:v>
                </c:pt>
                <c:pt idx="2">
                  <c:v>89941.754866016592</c:v>
                </c:pt>
                <c:pt idx="3">
                  <c:v>94696.043589718465</c:v>
                </c:pt>
                <c:pt idx="4">
                  <c:v>100734.13824536301</c:v>
                </c:pt>
                <c:pt idx="5">
                  <c:v>107159.994338837</c:v>
                </c:pt>
                <c:pt idx="6">
                  <c:v>116796.11848458803</c:v>
                </c:pt>
                <c:pt idx="7">
                  <c:v>124852.03166232402</c:v>
                </c:pt>
                <c:pt idx="8">
                  <c:v>136417.49353297395</c:v>
                </c:pt>
                <c:pt idx="9">
                  <c:v>147593.36540609697</c:v>
                </c:pt>
                <c:pt idx="10">
                  <c:v>157952.70639835301</c:v>
                </c:pt>
                <c:pt idx="11">
                  <c:v>167582.58017081802</c:v>
                </c:pt>
                <c:pt idx="12">
                  <c:v>174432.28947073998</c:v>
                </c:pt>
                <c:pt idx="13">
                  <c:v>182299.68566324096</c:v>
                </c:pt>
                <c:pt idx="14">
                  <c:v>185240.122737725</c:v>
                </c:pt>
                <c:pt idx="15">
                  <c:v>193931.78479231597</c:v>
                </c:pt>
              </c:numCache>
            </c:numRef>
          </c:val>
        </c:ser>
        <c:ser>
          <c:idx val="6"/>
          <c:order val="6"/>
          <c:tx>
            <c:strRef>
              <c:f>HP09_HHincome_B_data!$I$2</c:f>
              <c:strCache>
                <c:ptCount val="1"/>
                <c:pt idx="0">
                  <c:v>42000-54000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HP09_HHincome_B_data!$I$3:$I$18</c:f>
              <c:numCache>
                <c:formatCode>General</c:formatCode>
                <c:ptCount val="16"/>
                <c:pt idx="0">
                  <c:v>30061.692863232998</c:v>
                </c:pt>
                <c:pt idx="1">
                  <c:v>38558.783381846995</c:v>
                </c:pt>
                <c:pt idx="2">
                  <c:v>42935.038842864997</c:v>
                </c:pt>
                <c:pt idx="3">
                  <c:v>47479.867870630791</c:v>
                </c:pt>
                <c:pt idx="4">
                  <c:v>51267.235325252295</c:v>
                </c:pt>
                <c:pt idx="5">
                  <c:v>57943.789052539491</c:v>
                </c:pt>
                <c:pt idx="6">
                  <c:v>64175.944863759003</c:v>
                </c:pt>
                <c:pt idx="7">
                  <c:v>70768.811467740816</c:v>
                </c:pt>
                <c:pt idx="8">
                  <c:v>78674.98907322179</c:v>
                </c:pt>
                <c:pt idx="9">
                  <c:v>86475.564131047882</c:v>
                </c:pt>
                <c:pt idx="10">
                  <c:v>98095.877071839102</c:v>
                </c:pt>
                <c:pt idx="11">
                  <c:v>109994.935057151</c:v>
                </c:pt>
                <c:pt idx="12">
                  <c:v>122938.04244140099</c:v>
                </c:pt>
                <c:pt idx="13">
                  <c:v>130995.73199737899</c:v>
                </c:pt>
                <c:pt idx="14">
                  <c:v>139118.43207810499</c:v>
                </c:pt>
                <c:pt idx="15">
                  <c:v>146459.81013255098</c:v>
                </c:pt>
              </c:numCache>
            </c:numRef>
          </c:val>
        </c:ser>
        <c:ser>
          <c:idx val="7"/>
          <c:order val="7"/>
          <c:tx>
            <c:strRef>
              <c:f>HP09_HHincome_B_data!$J$2</c:f>
              <c:strCache>
                <c:ptCount val="1"/>
                <c:pt idx="0">
                  <c:v>54000-72000</c:v>
                </c:pt>
              </c:strCache>
            </c:strRef>
          </c:tx>
          <c:spPr>
            <a:solidFill>
              <a:srgbClr val="008080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HP09_HHincome_B_data!$J$3:$J$18</c:f>
              <c:numCache>
                <c:formatCode>General</c:formatCode>
                <c:ptCount val="16"/>
                <c:pt idx="0">
                  <c:v>21796.4500985335</c:v>
                </c:pt>
                <c:pt idx="1">
                  <c:v>28977.866030754303</c:v>
                </c:pt>
                <c:pt idx="2">
                  <c:v>34630.465436241197</c:v>
                </c:pt>
                <c:pt idx="3">
                  <c:v>39781.818476636603</c:v>
                </c:pt>
                <c:pt idx="4">
                  <c:v>45423.797165582182</c:v>
                </c:pt>
                <c:pt idx="5">
                  <c:v>50448.602440845592</c:v>
                </c:pt>
                <c:pt idx="6">
                  <c:v>57292.800737242505</c:v>
                </c:pt>
                <c:pt idx="7">
                  <c:v>62404.251800072801</c:v>
                </c:pt>
                <c:pt idx="8">
                  <c:v>71338.390542204783</c:v>
                </c:pt>
                <c:pt idx="9">
                  <c:v>79543.843974764182</c:v>
                </c:pt>
                <c:pt idx="10">
                  <c:v>88882.394750605119</c:v>
                </c:pt>
                <c:pt idx="11">
                  <c:v>98255.107525999803</c:v>
                </c:pt>
                <c:pt idx="12">
                  <c:v>110464.60799995801</c:v>
                </c:pt>
                <c:pt idx="13">
                  <c:v>119409.28837502298</c:v>
                </c:pt>
                <c:pt idx="14">
                  <c:v>129250.16840493902</c:v>
                </c:pt>
                <c:pt idx="15">
                  <c:v>135801.07410011601</c:v>
                </c:pt>
              </c:numCache>
            </c:numRef>
          </c:val>
        </c:ser>
        <c:ser>
          <c:idx val="8"/>
          <c:order val="8"/>
          <c:tx>
            <c:strRef>
              <c:f>HP09_HHincome_B_data!$K$2</c:f>
              <c:strCache>
                <c:ptCount val="1"/>
                <c:pt idx="0">
                  <c:v>72000-96000</c:v>
                </c:pt>
              </c:strCache>
            </c:strRef>
          </c:tx>
          <c:spPr>
            <a:solidFill>
              <a:srgbClr val="3366FF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HP09_HHincome_B_data!$K$3:$K$18</c:f>
              <c:numCache>
                <c:formatCode>General</c:formatCode>
                <c:ptCount val="16"/>
                <c:pt idx="0">
                  <c:v>18914.0933036571</c:v>
                </c:pt>
                <c:pt idx="1">
                  <c:v>21658.243740137201</c:v>
                </c:pt>
                <c:pt idx="2">
                  <c:v>24669.802066383898</c:v>
                </c:pt>
                <c:pt idx="3">
                  <c:v>27093.416087960399</c:v>
                </c:pt>
                <c:pt idx="4">
                  <c:v>29900.767338908801</c:v>
                </c:pt>
                <c:pt idx="5">
                  <c:v>33383.04998413939</c:v>
                </c:pt>
                <c:pt idx="6">
                  <c:v>38576.587658607692</c:v>
                </c:pt>
                <c:pt idx="7">
                  <c:v>42556.692362640089</c:v>
                </c:pt>
                <c:pt idx="8">
                  <c:v>49209.357600457297</c:v>
                </c:pt>
                <c:pt idx="9">
                  <c:v>55351.55201865681</c:v>
                </c:pt>
                <c:pt idx="10">
                  <c:v>63778.575343568795</c:v>
                </c:pt>
                <c:pt idx="11">
                  <c:v>72472.574741890596</c:v>
                </c:pt>
                <c:pt idx="12">
                  <c:v>82956.378515263583</c:v>
                </c:pt>
                <c:pt idx="13">
                  <c:v>90200.23568942718</c:v>
                </c:pt>
                <c:pt idx="14">
                  <c:v>99326.127844490096</c:v>
                </c:pt>
                <c:pt idx="15">
                  <c:v>105576.32379072401</c:v>
                </c:pt>
              </c:numCache>
            </c:numRef>
          </c:val>
        </c:ser>
        <c:ser>
          <c:idx val="9"/>
          <c:order val="9"/>
          <c:tx>
            <c:strRef>
              <c:f>HP09_HHincome_B_data!$L$2</c:f>
              <c:strCache>
                <c:ptCount val="1"/>
                <c:pt idx="0">
                  <c:v>96000-132000</c:v>
                </c:pt>
              </c:strCache>
            </c:strRef>
          </c:tx>
          <c:spPr>
            <a:solidFill>
              <a:srgbClr val="0000FF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HP09_HHincome_B_data!$L$3:$L$18</c:f>
              <c:numCache>
                <c:formatCode>General</c:formatCode>
                <c:ptCount val="16"/>
                <c:pt idx="0">
                  <c:v>17359.998263973099</c:v>
                </c:pt>
                <c:pt idx="1">
                  <c:v>18787.686381852902</c:v>
                </c:pt>
                <c:pt idx="2">
                  <c:v>19737.859426687693</c:v>
                </c:pt>
                <c:pt idx="3">
                  <c:v>20803.671201608595</c:v>
                </c:pt>
                <c:pt idx="4">
                  <c:v>22436.7857338719</c:v>
                </c:pt>
                <c:pt idx="5">
                  <c:v>25017.1614654447</c:v>
                </c:pt>
                <c:pt idx="6">
                  <c:v>28772.388381265104</c:v>
                </c:pt>
                <c:pt idx="7">
                  <c:v>32276.059673463395</c:v>
                </c:pt>
                <c:pt idx="8">
                  <c:v>37235.471267179099</c:v>
                </c:pt>
                <c:pt idx="9">
                  <c:v>41950.628756026999</c:v>
                </c:pt>
                <c:pt idx="10">
                  <c:v>48134.803617485108</c:v>
                </c:pt>
                <c:pt idx="11">
                  <c:v>56265.397030047403</c:v>
                </c:pt>
                <c:pt idx="12">
                  <c:v>66176.689537873783</c:v>
                </c:pt>
                <c:pt idx="13">
                  <c:v>73832.792886649288</c:v>
                </c:pt>
                <c:pt idx="14">
                  <c:v>83545.915768010396</c:v>
                </c:pt>
                <c:pt idx="15">
                  <c:v>91490.482501313774</c:v>
                </c:pt>
              </c:numCache>
            </c:numRef>
          </c:val>
        </c:ser>
        <c:ser>
          <c:idx val="10"/>
          <c:order val="10"/>
          <c:tx>
            <c:strRef>
              <c:f>HP09_HHincome_B_data!$M$2</c:f>
              <c:strCache>
                <c:ptCount val="1"/>
                <c:pt idx="0">
                  <c:v>132000-192000</c:v>
                </c:pt>
              </c:strCache>
            </c:strRef>
          </c:tx>
          <c:spPr>
            <a:solidFill>
              <a:srgbClr val="000080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HP09_HHincome_B_data!$M$3:$M$18</c:f>
              <c:numCache>
                <c:formatCode>General</c:formatCode>
                <c:ptCount val="16"/>
                <c:pt idx="0">
                  <c:v>10600.7657257017</c:v>
                </c:pt>
                <c:pt idx="1">
                  <c:v>14378.009415926599</c:v>
                </c:pt>
                <c:pt idx="2">
                  <c:v>16148.4203599763</c:v>
                </c:pt>
                <c:pt idx="3">
                  <c:v>17739.859998900196</c:v>
                </c:pt>
                <c:pt idx="4">
                  <c:v>19739.218815425505</c:v>
                </c:pt>
                <c:pt idx="5">
                  <c:v>21846.656156818397</c:v>
                </c:pt>
                <c:pt idx="6">
                  <c:v>24923.421018318699</c:v>
                </c:pt>
                <c:pt idx="7">
                  <c:v>27167.142951699196</c:v>
                </c:pt>
                <c:pt idx="8">
                  <c:v>31939.095947064801</c:v>
                </c:pt>
                <c:pt idx="9">
                  <c:v>36382.947398642398</c:v>
                </c:pt>
                <c:pt idx="10">
                  <c:v>42209.392782938092</c:v>
                </c:pt>
                <c:pt idx="11">
                  <c:v>48060.227679211683</c:v>
                </c:pt>
                <c:pt idx="12">
                  <c:v>55202.751061569084</c:v>
                </c:pt>
                <c:pt idx="13">
                  <c:v>60797.400462741294</c:v>
                </c:pt>
                <c:pt idx="14">
                  <c:v>67522.135871381193</c:v>
                </c:pt>
                <c:pt idx="15">
                  <c:v>71884.417876190884</c:v>
                </c:pt>
              </c:numCache>
            </c:numRef>
          </c:val>
        </c:ser>
        <c:ser>
          <c:idx val="11"/>
          <c:order val="11"/>
          <c:tx>
            <c:strRef>
              <c:f>HP09_HHincome_B_data!$N$2</c:f>
              <c:strCache>
                <c:ptCount val="1"/>
                <c:pt idx="0">
                  <c:v>192000-360000</c:v>
                </c:pt>
              </c:strCache>
            </c:strRef>
          </c:tx>
          <c:spPr>
            <a:solidFill>
              <a:srgbClr val="CC99FF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HP09_HHincome_B_data!$N$3:$N$18</c:f>
              <c:numCache>
                <c:formatCode>General</c:formatCode>
                <c:ptCount val="16"/>
                <c:pt idx="0">
                  <c:v>6287.8323118703902</c:v>
                </c:pt>
                <c:pt idx="1">
                  <c:v>9452.9532127497296</c:v>
                </c:pt>
                <c:pt idx="2">
                  <c:v>11853.889698671501</c:v>
                </c:pt>
                <c:pt idx="3">
                  <c:v>14579.714873099902</c:v>
                </c:pt>
                <c:pt idx="4">
                  <c:v>17529.675075194998</c:v>
                </c:pt>
                <c:pt idx="5">
                  <c:v>20989.188791929304</c:v>
                </c:pt>
                <c:pt idx="6">
                  <c:v>25143.348389754705</c:v>
                </c:pt>
                <c:pt idx="7">
                  <c:v>29331.187235550799</c:v>
                </c:pt>
                <c:pt idx="8">
                  <c:v>34802.097299460198</c:v>
                </c:pt>
                <c:pt idx="9">
                  <c:v>40607.29523458489</c:v>
                </c:pt>
                <c:pt idx="10">
                  <c:v>47450.019612032898</c:v>
                </c:pt>
                <c:pt idx="11">
                  <c:v>52238.348192058409</c:v>
                </c:pt>
                <c:pt idx="12">
                  <c:v>58102.298357944703</c:v>
                </c:pt>
                <c:pt idx="13">
                  <c:v>62451.889899748516</c:v>
                </c:pt>
                <c:pt idx="14">
                  <c:v>71879.225325664695</c:v>
                </c:pt>
                <c:pt idx="15">
                  <c:v>81789.963881949065</c:v>
                </c:pt>
              </c:numCache>
            </c:numRef>
          </c:val>
        </c:ser>
        <c:ser>
          <c:idx val="12"/>
          <c:order val="12"/>
          <c:tx>
            <c:strRef>
              <c:f>HP09_HHincome_B_data!$O$2</c:f>
              <c:strCache>
                <c:ptCount val="1"/>
                <c:pt idx="0">
                  <c:v>360000-600000</c:v>
                </c:pt>
              </c:strCache>
            </c:strRef>
          </c:tx>
          <c:spPr>
            <a:solidFill>
              <a:srgbClr val="800080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HP09_HHincome_B_data!$O$3:$O$18</c:f>
              <c:numCache>
                <c:formatCode>General</c:formatCode>
                <c:ptCount val="16"/>
                <c:pt idx="0">
                  <c:v>2370.9651323197504</c:v>
                </c:pt>
                <c:pt idx="1">
                  <c:v>3980.8092136371406</c:v>
                </c:pt>
                <c:pt idx="2">
                  <c:v>5452.3491930866012</c:v>
                </c:pt>
                <c:pt idx="3">
                  <c:v>6836.29399328203</c:v>
                </c:pt>
                <c:pt idx="4">
                  <c:v>8378.93084206403</c:v>
                </c:pt>
                <c:pt idx="5">
                  <c:v>9893.9069535472863</c:v>
                </c:pt>
                <c:pt idx="6">
                  <c:v>11783.989452673903</c:v>
                </c:pt>
                <c:pt idx="7">
                  <c:v>13183.9630826416</c:v>
                </c:pt>
                <c:pt idx="8">
                  <c:v>15653.112691754202</c:v>
                </c:pt>
                <c:pt idx="9">
                  <c:v>17768.811765015202</c:v>
                </c:pt>
                <c:pt idx="10">
                  <c:v>20930.293066695202</c:v>
                </c:pt>
                <c:pt idx="11">
                  <c:v>23197.143782966199</c:v>
                </c:pt>
                <c:pt idx="12">
                  <c:v>26010.236830728809</c:v>
                </c:pt>
                <c:pt idx="13">
                  <c:v>26616.189156910496</c:v>
                </c:pt>
                <c:pt idx="14">
                  <c:v>30591.492527035898</c:v>
                </c:pt>
                <c:pt idx="15">
                  <c:v>33959.447106543194</c:v>
                </c:pt>
              </c:numCache>
            </c:numRef>
          </c:val>
        </c:ser>
        <c:ser>
          <c:idx val="13"/>
          <c:order val="13"/>
          <c:tx>
            <c:strRef>
              <c:f>HP09_HHincome_B_data!$P$2</c:f>
              <c:strCache>
                <c:ptCount val="1"/>
                <c:pt idx="0">
                  <c:v>600000-1200000</c:v>
                </c:pt>
              </c:strCache>
            </c:strRef>
          </c:tx>
          <c:spPr>
            <a:solidFill>
              <a:srgbClr val="FF00FF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HP09_HHincome_B_data!$P$3:$P$18</c:f>
              <c:numCache>
                <c:formatCode>General</c:formatCode>
                <c:ptCount val="16"/>
                <c:pt idx="0">
                  <c:v>747.85722091674381</c:v>
                </c:pt>
                <c:pt idx="1">
                  <c:v>1413.9693436348998</c:v>
                </c:pt>
                <c:pt idx="2">
                  <c:v>1813.0355763038101</c:v>
                </c:pt>
                <c:pt idx="3">
                  <c:v>2432.1270225861904</c:v>
                </c:pt>
                <c:pt idx="4">
                  <c:v>3014.7359634598997</c:v>
                </c:pt>
                <c:pt idx="5">
                  <c:v>3905.75678639431</c:v>
                </c:pt>
                <c:pt idx="6">
                  <c:v>4846.1289503389098</c:v>
                </c:pt>
                <c:pt idx="7">
                  <c:v>5783.3229794019126</c:v>
                </c:pt>
                <c:pt idx="8">
                  <c:v>6911.2454310785506</c:v>
                </c:pt>
                <c:pt idx="9">
                  <c:v>7885.1414161410703</c:v>
                </c:pt>
                <c:pt idx="10">
                  <c:v>9140.5591444252477</c:v>
                </c:pt>
                <c:pt idx="11">
                  <c:v>10924.031242251303</c:v>
                </c:pt>
                <c:pt idx="12">
                  <c:v>13007.8095122459</c:v>
                </c:pt>
                <c:pt idx="13">
                  <c:v>13814.447084152602</c:v>
                </c:pt>
                <c:pt idx="14">
                  <c:v>15386.290398486803</c:v>
                </c:pt>
                <c:pt idx="15">
                  <c:v>16151.4703107967</c:v>
                </c:pt>
              </c:numCache>
            </c:numRef>
          </c:val>
        </c:ser>
        <c:ser>
          <c:idx val="14"/>
          <c:order val="14"/>
          <c:tx>
            <c:strRef>
              <c:f>HP09_HHincome_B_data!$Q$2</c:f>
              <c:strCache>
                <c:ptCount val="1"/>
                <c:pt idx="0">
                  <c:v>1200000-2400000</c:v>
                </c:pt>
              </c:strCache>
            </c:strRef>
          </c:tx>
          <c:spPr>
            <a:solidFill>
              <a:srgbClr val="C0C0C0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HP09_HHincome_B_data!$Q$3:$Q$18</c:f>
              <c:numCache>
                <c:formatCode>General</c:formatCode>
                <c:ptCount val="16"/>
                <c:pt idx="0">
                  <c:v>162.45087206105197</c:v>
                </c:pt>
                <c:pt idx="1">
                  <c:v>359.04213732812497</c:v>
                </c:pt>
                <c:pt idx="2">
                  <c:v>497.80926005118101</c:v>
                </c:pt>
                <c:pt idx="3">
                  <c:v>654.23223068155698</c:v>
                </c:pt>
                <c:pt idx="4">
                  <c:v>795.58550657985916</c:v>
                </c:pt>
                <c:pt idx="5">
                  <c:v>1004.0954586628901</c:v>
                </c:pt>
                <c:pt idx="6">
                  <c:v>1311.22604952903</c:v>
                </c:pt>
                <c:pt idx="7">
                  <c:v>1552.7669763961801</c:v>
                </c:pt>
                <c:pt idx="8">
                  <c:v>1796.97539819435</c:v>
                </c:pt>
                <c:pt idx="9">
                  <c:v>1964.7047905053998</c:v>
                </c:pt>
                <c:pt idx="10">
                  <c:v>2223.30237911022</c:v>
                </c:pt>
                <c:pt idx="11">
                  <c:v>2717.1614181537198</c:v>
                </c:pt>
                <c:pt idx="12">
                  <c:v>3300.7034066957899</c:v>
                </c:pt>
                <c:pt idx="13">
                  <c:v>3262.6756254266893</c:v>
                </c:pt>
                <c:pt idx="14">
                  <c:v>3303.5983544468299</c:v>
                </c:pt>
                <c:pt idx="15">
                  <c:v>2951.7607128231402</c:v>
                </c:pt>
              </c:numCache>
            </c:numRef>
          </c:val>
        </c:ser>
        <c:ser>
          <c:idx val="15"/>
          <c:order val="15"/>
          <c:tx>
            <c:strRef>
              <c:f>HP09_HHincome_B_data!$R$2</c:f>
              <c:strCache>
                <c:ptCount val="1"/>
                <c:pt idx="0">
                  <c:v>2400000+</c:v>
                </c:pt>
              </c:strCache>
            </c:strRef>
          </c:tx>
          <c:spPr>
            <a:solidFill>
              <a:srgbClr val="808080"/>
            </a:solidFill>
            <a:ln w="25400">
              <a:noFill/>
            </a:ln>
          </c:spPr>
          <c:invertIfNegative val="0"/>
          <c:cat>
            <c:strRef>
              <c:f>HP09_HHincome_B_data!$B$3:$B$18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HP09_HHincome_B_data!$R$3:$R$18</c:f>
              <c:numCache>
                <c:formatCode>General</c:formatCode>
                <c:ptCount val="16"/>
                <c:pt idx="0">
                  <c:v>68.745234020458483</c:v>
                </c:pt>
                <c:pt idx="1">
                  <c:v>88.719796399765983</c:v>
                </c:pt>
                <c:pt idx="2">
                  <c:v>92.176609604356102</c:v>
                </c:pt>
                <c:pt idx="3">
                  <c:v>103.64194457821002</c:v>
                </c:pt>
                <c:pt idx="4">
                  <c:v>110.59191324143102</c:v>
                </c:pt>
                <c:pt idx="5">
                  <c:v>142.35670235910001</c:v>
                </c:pt>
                <c:pt idx="6">
                  <c:v>203.56974088544501</c:v>
                </c:pt>
                <c:pt idx="7">
                  <c:v>258.42770305020497</c:v>
                </c:pt>
                <c:pt idx="8">
                  <c:v>309.02024828018796</c:v>
                </c:pt>
                <c:pt idx="9">
                  <c:v>352.28060397256593</c:v>
                </c:pt>
                <c:pt idx="10">
                  <c:v>433.95277313729099</c:v>
                </c:pt>
                <c:pt idx="11">
                  <c:v>551.82928636966903</c:v>
                </c:pt>
                <c:pt idx="12">
                  <c:v>662.1027736010401</c:v>
                </c:pt>
                <c:pt idx="13">
                  <c:v>604.88422189048481</c:v>
                </c:pt>
                <c:pt idx="14">
                  <c:v>647.945057969407</c:v>
                </c:pt>
                <c:pt idx="15">
                  <c:v>650.40667610039202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4632448"/>
        <c:axId val="34633984"/>
      </c:barChart>
      <c:catAx>
        <c:axId val="34632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4633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63398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46324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6799620132953481"/>
          <c:y val="0.42877291960507763"/>
          <c:w val="0.13200379867046536"/>
          <c:h val="0.4753173483779972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n-US"/>
        </a:p>
      </c:txPr>
    </c:legend>
    <c:plotVisOnly val="1"/>
    <c:dispBlanksAs val="gap"/>
    <c:showDLblsOverMax val="0"/>
  </c:chart>
  <c:spPr>
    <a:blipFill dpi="0" rotWithShape="0">
      <a:blip xmlns:r="http://schemas.openxmlformats.org/officeDocument/2006/relationships" r:embed="rId2"/>
      <a:srcRect/>
      <a:stretch>
        <a:fillRect/>
      </a:stretch>
    </a:blip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Poverty Overview</a:t>
            </a:r>
            <a:endParaRPr lang="en-ZA" sz="1200" b="1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2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Limpopo, Total</a:t>
            </a:r>
          </a:p>
        </c:rich>
      </c:tx>
      <c:layout>
        <c:manualLayout>
          <c:xMode val="edge"/>
          <c:yMode val="edge"/>
          <c:x val="0.40550807217473889"/>
          <c:y val="1.97461212976022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11111111111111"/>
          <c:y val="0.14527503526093091"/>
          <c:w val="0.81101614434947766"/>
          <c:h val="0.69675599435825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HP09_PovOverview_T_data!$C$2</c:f>
              <c:strCache>
                <c:ptCount val="1"/>
                <c:pt idx="0">
                  <c:v>Nr of people in poverty</c:v>
                </c:pt>
              </c:strCache>
            </c:strRef>
          </c:tx>
          <c:spPr>
            <a:solidFill>
              <a:srgbClr val="1C2D72"/>
            </a:solidFill>
            <a:ln w="25400">
              <a:noFill/>
            </a:ln>
          </c:spPr>
          <c:invertIfNegative val="0"/>
          <c:cat>
            <c:strRef>
              <c:f>HP09_PovOverview_T_data!$B$3:$B$18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HP09_PovOverview_T_data!$C$3:$C$18</c:f>
              <c:numCache>
                <c:formatCode>General</c:formatCode>
                <c:ptCount val="16"/>
                <c:pt idx="0">
                  <c:v>2762563.1129784989</c:v>
                </c:pt>
                <c:pt idx="1">
                  <c:v>2746284.9025439094</c:v>
                </c:pt>
                <c:pt idx="2">
                  <c:v>2819258.5509952763</c:v>
                </c:pt>
                <c:pt idx="3">
                  <c:v>2863174.3481940418</c:v>
                </c:pt>
                <c:pt idx="4">
                  <c:v>2893918.0990377543</c:v>
                </c:pt>
                <c:pt idx="5">
                  <c:v>2941949.7951066303</c:v>
                </c:pt>
                <c:pt idx="6">
                  <c:v>3030829.1880727527</c:v>
                </c:pt>
                <c:pt idx="7">
                  <c:v>2953489.6726312973</c:v>
                </c:pt>
                <c:pt idx="8">
                  <c:v>2942329.247538052</c:v>
                </c:pt>
                <c:pt idx="9">
                  <c:v>2819060.2563957791</c:v>
                </c:pt>
                <c:pt idx="10">
                  <c:v>2682930.2455285923</c:v>
                </c:pt>
                <c:pt idx="11">
                  <c:v>2617303.7529716985</c:v>
                </c:pt>
                <c:pt idx="12">
                  <c:v>2645506.8529510004</c:v>
                </c:pt>
                <c:pt idx="13">
                  <c:v>2551853.2720400323</c:v>
                </c:pt>
                <c:pt idx="14">
                  <c:v>2433837.9836159172</c:v>
                </c:pt>
                <c:pt idx="15">
                  <c:v>2325967.1502096746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555008"/>
        <c:axId val="34556544"/>
      </c:barChart>
      <c:lineChart>
        <c:grouping val="standard"/>
        <c:varyColors val="0"/>
        <c:ser>
          <c:idx val="1"/>
          <c:order val="1"/>
          <c:tx>
            <c:strRef>
              <c:f>HP09_PovOverview_T_data!$D$2</c:f>
              <c:strCache>
                <c:ptCount val="1"/>
                <c:pt idx="0">
                  <c:v>% in Poverty</c:v>
                </c:pt>
              </c:strCache>
            </c:strRef>
          </c:tx>
          <c:spPr>
            <a:ln w="38100">
              <a:solidFill>
                <a:srgbClr val="E77620"/>
              </a:solidFill>
              <a:prstDash val="solid"/>
            </a:ln>
          </c:spPr>
          <c:marker>
            <c:symbol val="none"/>
          </c:marker>
          <c:cat>
            <c:strRef>
              <c:f>HP09_PovOverview_T_data!$B$3:$B$18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HP09_PovOverview_T_data!$D$3:$D$18</c:f>
              <c:numCache>
                <c:formatCode>General</c:formatCode>
                <c:ptCount val="16"/>
                <c:pt idx="0">
                  <c:v>0.56650399087119929</c:v>
                </c:pt>
                <c:pt idx="1">
                  <c:v>0.55797702310681441</c:v>
                </c:pt>
                <c:pt idx="2">
                  <c:v>0.56805857019114869</c:v>
                </c:pt>
                <c:pt idx="3">
                  <c:v>0.57156678279180517</c:v>
                </c:pt>
                <c:pt idx="4">
                  <c:v>0.57207567779844393</c:v>
                </c:pt>
                <c:pt idx="5">
                  <c:v>0.57583753007180438</c:v>
                </c:pt>
                <c:pt idx="6">
                  <c:v>0.58772128644659161</c:v>
                </c:pt>
                <c:pt idx="7">
                  <c:v>0.56772146344502028</c:v>
                </c:pt>
                <c:pt idx="8">
                  <c:v>0.56123434383149207</c:v>
                </c:pt>
                <c:pt idx="9">
                  <c:v>0.53373624851905632</c:v>
                </c:pt>
                <c:pt idx="10">
                  <c:v>0.50465877155085181</c:v>
                </c:pt>
                <c:pt idx="11">
                  <c:v>0.48948451442351104</c:v>
                </c:pt>
                <c:pt idx="12">
                  <c:v>0.49249488568070066</c:v>
                </c:pt>
                <c:pt idx="13">
                  <c:v>0.47367667499949345</c:v>
                </c:pt>
                <c:pt idx="14">
                  <c:v>0.44972673560913862</c:v>
                </c:pt>
                <c:pt idx="15">
                  <c:v>0.42788480203640639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566912"/>
        <c:axId val="34568448"/>
      </c:lineChart>
      <c:catAx>
        <c:axId val="34555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4556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55654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ZA"/>
                  <a:t>Nr of people in poverty</a:t>
                </a:r>
              </a:p>
            </c:rich>
          </c:tx>
          <c:layout>
            <c:manualLayout>
              <c:xMode val="edge"/>
              <c:yMode val="edge"/>
              <c:x val="1.5194681861348529E-2"/>
              <c:y val="0.38363892806770106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4555008"/>
        <c:crosses val="autoZero"/>
        <c:crossBetween val="between"/>
      </c:valAx>
      <c:catAx>
        <c:axId val="34566912"/>
        <c:scaling>
          <c:orientation val="minMax"/>
        </c:scaling>
        <c:delete val="1"/>
        <c:axPos val="b"/>
        <c:majorTickMark val="out"/>
        <c:minorTickMark val="none"/>
        <c:tickLblPos val="none"/>
        <c:crossAx val="34568448"/>
        <c:crosses val="autoZero"/>
        <c:auto val="1"/>
        <c:lblAlgn val="ctr"/>
        <c:lblOffset val="100"/>
        <c:noMultiLvlLbl val="0"/>
      </c:catAx>
      <c:valAx>
        <c:axId val="34568448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4566912"/>
        <c:crosses val="max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7188983855650525"/>
          <c:y val="0.88152327221438653"/>
          <c:w val="0.321937321937322"/>
          <c:h val="3.1029619181946407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1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n-US"/>
        </a:p>
      </c:txPr>
    </c:legend>
    <c:plotVisOnly val="1"/>
    <c:dispBlanksAs val="gap"/>
    <c:showDLblsOverMax val="0"/>
  </c:chart>
  <c:spPr>
    <a:blipFill dpi="0" rotWithShape="0">
      <a:blip xmlns:r="http://schemas.openxmlformats.org/officeDocument/2006/relationships" r:embed="rId1"/>
      <a:srcRect/>
      <a:stretch>
        <a:fillRect/>
      </a:stretch>
    </a:blip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Gini coefficient</a:t>
            </a:r>
            <a:endParaRPr lang="en-ZA" sz="1200" b="1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2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Limpopo, Total</a:t>
            </a:r>
          </a:p>
        </c:rich>
      </c:tx>
      <c:layout>
        <c:manualLayout>
          <c:xMode val="edge"/>
          <c:yMode val="edge"/>
          <c:x val="0.41785375118708457"/>
          <c:y val="1.97461212976022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7872744539411218E-2"/>
          <c:y val="0.14527503526093091"/>
          <c:w val="0.8622981956315291"/>
          <c:h val="0.741889985895627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1C2D72"/>
            </a:solidFill>
            <a:ln w="25400">
              <a:noFill/>
            </a:ln>
          </c:spPr>
          <c:invertIfNegative val="0"/>
          <c:cat>
            <c:strRef>
              <c:f>HP09_ChartGini_T_data!$B$2:$B$17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HP09_ChartGini_T_data!$C$2:$C$17</c:f>
              <c:numCache>
                <c:formatCode>General</c:formatCode>
                <c:ptCount val="16"/>
                <c:pt idx="0">
                  <c:v>0.58529629063395661</c:v>
                </c:pt>
                <c:pt idx="1">
                  <c:v>0.61094360908134959</c:v>
                </c:pt>
                <c:pt idx="2">
                  <c:v>0.6246540205517247</c:v>
                </c:pt>
                <c:pt idx="3">
                  <c:v>0.63994760071442081</c:v>
                </c:pt>
                <c:pt idx="4">
                  <c:v>0.64916396084586814</c:v>
                </c:pt>
                <c:pt idx="5">
                  <c:v>0.65989101683059515</c:v>
                </c:pt>
                <c:pt idx="6">
                  <c:v>0.66537361798759853</c:v>
                </c:pt>
                <c:pt idx="7">
                  <c:v>0.66815559890537413</c:v>
                </c:pt>
                <c:pt idx="8">
                  <c:v>0.66572444254236218</c:v>
                </c:pt>
                <c:pt idx="9">
                  <c:v>0.66122681128626115</c:v>
                </c:pt>
                <c:pt idx="10">
                  <c:v>0.65563803529224918</c:v>
                </c:pt>
                <c:pt idx="11">
                  <c:v>0.65066339763282655</c:v>
                </c:pt>
                <c:pt idx="12">
                  <c:v>0.64338696309866106</c:v>
                </c:pt>
                <c:pt idx="13">
                  <c:v>0.63080031384281987</c:v>
                </c:pt>
                <c:pt idx="14">
                  <c:v>0.62142696577604217</c:v>
                </c:pt>
                <c:pt idx="15">
                  <c:v>0.6123646411196364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846208"/>
        <c:axId val="34847744"/>
      </c:barChart>
      <c:catAx>
        <c:axId val="34846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4847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84774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numFmt formatCode="0.0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48462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blipFill dpi="0" rotWithShape="0">
      <a:blip xmlns:r="http://schemas.openxmlformats.org/officeDocument/2006/relationships" r:embed="rId2"/>
      <a:srcRect/>
      <a:stretch>
        <a:fillRect/>
      </a:stretch>
    </a:blip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Unemployment rate, official definition (%)</a:t>
            </a:r>
            <a:endParaRPr lang="en-ZA" sz="1200" b="1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2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Limpopo, Total - Total</a:t>
            </a:r>
          </a:p>
        </c:rich>
      </c:tx>
      <c:layout>
        <c:manualLayout>
          <c:xMode val="edge"/>
          <c:yMode val="edge"/>
          <c:x val="0.27540360873694208"/>
          <c:y val="1.97461212976022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8765432098765454E-2"/>
          <c:y val="0.14527503526093091"/>
          <c:w val="0.82336182336182351"/>
          <c:h val="0.69675599435825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HP09_unempoff_ovrvwTT_data!$C$2</c:f>
              <c:strCache>
                <c:ptCount val="1"/>
                <c:pt idx="0">
                  <c:v>Number of unemployed people</c:v>
                </c:pt>
              </c:strCache>
            </c:strRef>
          </c:tx>
          <c:spPr>
            <a:solidFill>
              <a:srgbClr val="1C2D72"/>
            </a:solidFill>
            <a:ln w="25400">
              <a:noFill/>
            </a:ln>
          </c:spPr>
          <c:invertIfNegative val="0"/>
          <c:cat>
            <c:strRef>
              <c:f>HP09_unempoff_ovrvwTT_data!$B$3:$B$18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HP09_unempoff_ovrvwTT_data!$C$3:$C$18</c:f>
              <c:numCache>
                <c:formatCode>General</c:formatCode>
                <c:ptCount val="16"/>
                <c:pt idx="0">
                  <c:v>182594.86399477418</c:v>
                </c:pt>
                <c:pt idx="1">
                  <c:v>220226.47516665512</c:v>
                </c:pt>
                <c:pt idx="2">
                  <c:v>297436.88248012756</c:v>
                </c:pt>
                <c:pt idx="3">
                  <c:v>285749.65645684488</c:v>
                </c:pt>
                <c:pt idx="4">
                  <c:v>315994.98665616842</c:v>
                </c:pt>
                <c:pt idx="5">
                  <c:v>342383.87594960321</c:v>
                </c:pt>
                <c:pt idx="6">
                  <c:v>367870.17668498249</c:v>
                </c:pt>
                <c:pt idx="7">
                  <c:v>363891.44301447785</c:v>
                </c:pt>
                <c:pt idx="8">
                  <c:v>325784.9967038593</c:v>
                </c:pt>
                <c:pt idx="9">
                  <c:v>339371.78756134666</c:v>
                </c:pt>
                <c:pt idx="10">
                  <c:v>345415.08919978427</c:v>
                </c:pt>
                <c:pt idx="11">
                  <c:v>341053.75556401216</c:v>
                </c:pt>
                <c:pt idx="12">
                  <c:v>325357.89576859685</c:v>
                </c:pt>
                <c:pt idx="13">
                  <c:v>311742.18299758434</c:v>
                </c:pt>
                <c:pt idx="14">
                  <c:v>280738.66187288816</c:v>
                </c:pt>
                <c:pt idx="15">
                  <c:v>250643.29505856143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5367552"/>
        <c:axId val="35369344"/>
      </c:barChart>
      <c:lineChart>
        <c:grouping val="standard"/>
        <c:varyColors val="0"/>
        <c:ser>
          <c:idx val="1"/>
          <c:order val="1"/>
          <c:tx>
            <c:strRef>
              <c:f>HP09_unempoff_ovrvwTT_data!$D$2</c:f>
              <c:strCache>
                <c:ptCount val="1"/>
                <c:pt idx="0">
                  <c:v>Unemployment rate</c:v>
                </c:pt>
              </c:strCache>
            </c:strRef>
          </c:tx>
          <c:spPr>
            <a:ln w="38100">
              <a:solidFill>
                <a:srgbClr val="E77620"/>
              </a:solidFill>
              <a:prstDash val="solid"/>
            </a:ln>
          </c:spPr>
          <c:marker>
            <c:symbol val="none"/>
          </c:marker>
          <c:cat>
            <c:strRef>
              <c:f>HP09_unempoff_ovrvwTT_data!$B$3:$B$18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HP09_unempoff_ovrvwTT_data!$D$3:$D$18</c:f>
              <c:numCache>
                <c:formatCode>General</c:formatCode>
                <c:ptCount val="16"/>
                <c:pt idx="0">
                  <c:v>0.21722878398428791</c:v>
                </c:pt>
                <c:pt idx="1">
                  <c:v>0.24822142107549802</c:v>
                </c:pt>
                <c:pt idx="2">
                  <c:v>0.30551084606034945</c:v>
                </c:pt>
                <c:pt idx="3">
                  <c:v>0.27708307234616619</c:v>
                </c:pt>
                <c:pt idx="4">
                  <c:v>0.28436671781919143</c:v>
                </c:pt>
                <c:pt idx="5">
                  <c:v>0.29266074426497507</c:v>
                </c:pt>
                <c:pt idx="6">
                  <c:v>0.31281892451478721</c:v>
                </c:pt>
                <c:pt idx="7">
                  <c:v>0.30675691840890956</c:v>
                </c:pt>
                <c:pt idx="8">
                  <c:v>0.28277676609650032</c:v>
                </c:pt>
                <c:pt idx="9">
                  <c:v>0.28235258251601925</c:v>
                </c:pt>
                <c:pt idx="10">
                  <c:v>0.28132343710242391</c:v>
                </c:pt>
                <c:pt idx="11">
                  <c:v>0.27296732123474565</c:v>
                </c:pt>
                <c:pt idx="12">
                  <c:v>0.25599836118058217</c:v>
                </c:pt>
                <c:pt idx="13">
                  <c:v>0.25501665336806584</c:v>
                </c:pt>
                <c:pt idx="14">
                  <c:v>0.23608701195395973</c:v>
                </c:pt>
                <c:pt idx="15">
                  <c:v>0.21332608315488091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371264"/>
        <c:axId val="35373056"/>
      </c:lineChart>
      <c:catAx>
        <c:axId val="3536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5369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36934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ZA"/>
                  <a:t>Number of unemployed people</a:t>
                </a:r>
              </a:p>
            </c:rich>
          </c:tx>
          <c:layout>
            <c:manualLayout>
              <c:xMode val="edge"/>
              <c:yMode val="edge"/>
              <c:x val="1.5194681861348529E-2"/>
              <c:y val="0.35119887165021163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5367552"/>
        <c:crosses val="autoZero"/>
        <c:crossBetween val="between"/>
      </c:valAx>
      <c:catAx>
        <c:axId val="35371264"/>
        <c:scaling>
          <c:orientation val="minMax"/>
        </c:scaling>
        <c:delete val="1"/>
        <c:axPos val="b"/>
        <c:majorTickMark val="out"/>
        <c:minorTickMark val="none"/>
        <c:tickLblPos val="none"/>
        <c:crossAx val="35373056"/>
        <c:crosses val="autoZero"/>
        <c:auto val="1"/>
        <c:lblAlgn val="ctr"/>
        <c:lblOffset val="100"/>
        <c:noMultiLvlLbl val="0"/>
      </c:catAx>
      <c:valAx>
        <c:axId val="35373056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5371264"/>
        <c:crosses val="max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1206077872744541"/>
          <c:y val="0.88152327221438653"/>
          <c:w val="0.42355175688509022"/>
          <c:h val="3.1029619181946407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1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n-US"/>
        </a:p>
      </c:txPr>
    </c:legend>
    <c:plotVisOnly val="1"/>
    <c:dispBlanksAs val="gap"/>
    <c:showDLblsOverMax val="0"/>
  </c:chart>
  <c:spPr>
    <a:blipFill dpi="0" rotWithShape="0">
      <a:blip xmlns:r="http://schemas.openxmlformats.org/officeDocument/2006/relationships" r:embed="rId2"/>
      <a:srcRect/>
      <a:stretch>
        <a:fillRect/>
      </a:stretch>
    </a:blip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Households by toilet facilities</a:t>
            </a:r>
            <a:endParaRPr lang="en-ZA" sz="1200" b="1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2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Limpopo</a:t>
            </a:r>
            <a:endParaRPr lang="en-ZA"/>
          </a:p>
        </c:rich>
      </c:tx>
      <c:layout>
        <c:manualLayout>
          <c:xMode val="edge"/>
          <c:yMode val="edge"/>
          <c:x val="0.34283000949667619"/>
          <c:y val="1.97461212976022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161443494776827"/>
          <c:y val="0.14527503526093091"/>
          <c:w val="0.65811965811965822"/>
          <c:h val="0.741889985895627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HP09_Sanitation_data!$C$2</c:f>
              <c:strCache>
                <c:ptCount val="1"/>
                <c:pt idx="0">
                  <c:v>Flush toilet</c:v>
                </c:pt>
              </c:strCache>
            </c:strRef>
          </c:tx>
          <c:spPr>
            <a:solidFill>
              <a:srgbClr val="800000"/>
            </a:solidFill>
            <a:ln w="25400">
              <a:noFill/>
            </a:ln>
          </c:spPr>
          <c:invertIfNegative val="0"/>
          <c:cat>
            <c:strRef>
              <c:f>HP09_Sanitation_data!$B$3:$B$18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HP09_Sanitation_data!$C$3:$C$18</c:f>
              <c:numCache>
                <c:formatCode>General</c:formatCode>
                <c:ptCount val="16"/>
                <c:pt idx="0">
                  <c:v>132336.26443678897</c:v>
                </c:pt>
                <c:pt idx="1">
                  <c:v>153394.86740733398</c:v>
                </c:pt>
                <c:pt idx="2">
                  <c:v>172577.99273766499</c:v>
                </c:pt>
                <c:pt idx="3">
                  <c:v>184842.79225814901</c:v>
                </c:pt>
                <c:pt idx="4">
                  <c:v>201686.109586665</c:v>
                </c:pt>
                <c:pt idx="5">
                  <c:v>212937.66626018801</c:v>
                </c:pt>
                <c:pt idx="6">
                  <c:v>216446.09800907801</c:v>
                </c:pt>
                <c:pt idx="7">
                  <c:v>225501.06096733001</c:v>
                </c:pt>
                <c:pt idx="8">
                  <c:v>236346.000658804</c:v>
                </c:pt>
                <c:pt idx="9">
                  <c:v>245884.40704702999</c:v>
                </c:pt>
                <c:pt idx="10">
                  <c:v>246986.44211809299</c:v>
                </c:pt>
                <c:pt idx="11">
                  <c:v>251539.07634476706</c:v>
                </c:pt>
                <c:pt idx="12">
                  <c:v>250615.02619528398</c:v>
                </c:pt>
                <c:pt idx="13">
                  <c:v>258765.211434558</c:v>
                </c:pt>
                <c:pt idx="14">
                  <c:v>257517.62014104499</c:v>
                </c:pt>
                <c:pt idx="15">
                  <c:v>265492.85277185793</c:v>
                </c:pt>
              </c:numCache>
            </c:numRef>
          </c:val>
        </c:ser>
        <c:ser>
          <c:idx val="1"/>
          <c:order val="1"/>
          <c:tx>
            <c:strRef>
              <c:f>HP09_Sanitation_data!$D$2</c:f>
              <c:strCache>
                <c:ptCount val="1"/>
                <c:pt idx="0">
                  <c:v>Ventilation Improved Pit (VIP)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invertIfNegative val="0"/>
          <c:cat>
            <c:strRef>
              <c:f>HP09_Sanitation_data!$B$3:$B$18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HP09_Sanitation_data!$D$3:$D$18</c:f>
              <c:numCache>
                <c:formatCode>General</c:formatCode>
                <c:ptCount val="16"/>
                <c:pt idx="0">
                  <c:v>60413.21577202779</c:v>
                </c:pt>
                <c:pt idx="1">
                  <c:v>67818.790668530404</c:v>
                </c:pt>
                <c:pt idx="2">
                  <c:v>74069.173642909896</c:v>
                </c:pt>
                <c:pt idx="3">
                  <c:v>77172.244283783381</c:v>
                </c:pt>
                <c:pt idx="4">
                  <c:v>80467.629857017804</c:v>
                </c:pt>
                <c:pt idx="5">
                  <c:v>91487.034436619579</c:v>
                </c:pt>
                <c:pt idx="6">
                  <c:v>96445.916358681396</c:v>
                </c:pt>
                <c:pt idx="7">
                  <c:v>91155.627719037613</c:v>
                </c:pt>
                <c:pt idx="8">
                  <c:v>95400.1785541766</c:v>
                </c:pt>
                <c:pt idx="9">
                  <c:v>83033.221737631218</c:v>
                </c:pt>
                <c:pt idx="10">
                  <c:v>84148.656267594895</c:v>
                </c:pt>
                <c:pt idx="11">
                  <c:v>91559.180433887494</c:v>
                </c:pt>
                <c:pt idx="12">
                  <c:v>86330.678545720104</c:v>
                </c:pt>
                <c:pt idx="13">
                  <c:v>87564.252499731403</c:v>
                </c:pt>
                <c:pt idx="14">
                  <c:v>98402.422133053289</c:v>
                </c:pt>
                <c:pt idx="15">
                  <c:v>101189.045238744</c:v>
                </c:pt>
              </c:numCache>
            </c:numRef>
          </c:val>
        </c:ser>
        <c:ser>
          <c:idx val="2"/>
          <c:order val="2"/>
          <c:tx>
            <c:strRef>
              <c:f>HP09_Sanitation_data!$E$2</c:f>
              <c:strCache>
                <c:ptCount val="1"/>
                <c:pt idx="0">
                  <c:v>Pit toilet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</a:ln>
          </c:spPr>
          <c:invertIfNegative val="0"/>
          <c:cat>
            <c:strRef>
              <c:f>HP09_Sanitation_data!$B$3:$B$18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HP09_Sanitation_data!$E$3:$E$18</c:f>
              <c:numCache>
                <c:formatCode>General</c:formatCode>
                <c:ptCount val="16"/>
                <c:pt idx="0">
                  <c:v>552918.35422532307</c:v>
                </c:pt>
                <c:pt idx="1">
                  <c:v>543948.76832139911</c:v>
                </c:pt>
                <c:pt idx="2">
                  <c:v>534355.50611486298</c:v>
                </c:pt>
                <c:pt idx="3">
                  <c:v>538618.09848764213</c:v>
                </c:pt>
                <c:pt idx="4">
                  <c:v>554261.24918782408</c:v>
                </c:pt>
                <c:pt idx="5">
                  <c:v>582267.9448229681</c:v>
                </c:pt>
                <c:pt idx="6">
                  <c:v>603870.526033259</c:v>
                </c:pt>
                <c:pt idx="7">
                  <c:v>637338.69104195596</c:v>
                </c:pt>
                <c:pt idx="8">
                  <c:v>663680.23245894595</c:v>
                </c:pt>
                <c:pt idx="9">
                  <c:v>715340.96907498594</c:v>
                </c:pt>
                <c:pt idx="10">
                  <c:v>771576.03541778307</c:v>
                </c:pt>
                <c:pt idx="11">
                  <c:v>796905.87983274611</c:v>
                </c:pt>
                <c:pt idx="12">
                  <c:v>829020.00770675496</c:v>
                </c:pt>
                <c:pt idx="13">
                  <c:v>846977.69731036085</c:v>
                </c:pt>
                <c:pt idx="14">
                  <c:v>840854.7987970839</c:v>
                </c:pt>
                <c:pt idx="15">
                  <c:v>849377.98234458896</c:v>
                </c:pt>
              </c:numCache>
            </c:numRef>
          </c:val>
        </c:ser>
        <c:ser>
          <c:idx val="3"/>
          <c:order val="3"/>
          <c:tx>
            <c:strRef>
              <c:f>HP09_Sanitation_data!$F$2</c:f>
              <c:strCache>
                <c:ptCount val="1"/>
                <c:pt idx="0">
                  <c:v>Bucket system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HP09_Sanitation_data!$B$3:$B$18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HP09_Sanitation_data!$F$3:$F$18</c:f>
              <c:numCache>
                <c:formatCode>General</c:formatCode>
                <c:ptCount val="16"/>
                <c:pt idx="0">
                  <c:v>4426.0693825545304</c:v>
                </c:pt>
                <c:pt idx="1">
                  <c:v>5317.2154446295808</c:v>
                </c:pt>
                <c:pt idx="2">
                  <c:v>5902.8993034268506</c:v>
                </c:pt>
                <c:pt idx="3">
                  <c:v>6555.2832398045102</c:v>
                </c:pt>
                <c:pt idx="4">
                  <c:v>6626.9108029993395</c:v>
                </c:pt>
                <c:pt idx="5">
                  <c:v>7073.6134784845008</c:v>
                </c:pt>
                <c:pt idx="6">
                  <c:v>6874.67040241</c:v>
                </c:pt>
                <c:pt idx="7">
                  <c:v>6106.7403758331993</c:v>
                </c:pt>
                <c:pt idx="8">
                  <c:v>5262.4744160005794</c:v>
                </c:pt>
                <c:pt idx="9">
                  <c:v>3743.81482565334</c:v>
                </c:pt>
                <c:pt idx="10">
                  <c:v>2532.1954271392601</c:v>
                </c:pt>
                <c:pt idx="11">
                  <c:v>1932.90878433951</c:v>
                </c:pt>
                <c:pt idx="12">
                  <c:v>1407.88747571213</c:v>
                </c:pt>
                <c:pt idx="13">
                  <c:v>1106.50264397605</c:v>
                </c:pt>
                <c:pt idx="14">
                  <c:v>845.53765307608705</c:v>
                </c:pt>
                <c:pt idx="15">
                  <c:v>442.80063048463398</c:v>
                </c:pt>
              </c:numCache>
            </c:numRef>
          </c:val>
        </c:ser>
        <c:ser>
          <c:idx val="4"/>
          <c:order val="4"/>
          <c:tx>
            <c:strRef>
              <c:f>HP09_Sanitation_data!$G$2</c:f>
              <c:strCache>
                <c:ptCount val="1"/>
                <c:pt idx="0">
                  <c:v>No toilet</c:v>
                </c:pt>
              </c:strCache>
            </c:strRef>
          </c:tx>
          <c:spPr>
            <a:solidFill>
              <a:srgbClr val="3366FF"/>
            </a:solidFill>
            <a:ln w="25400">
              <a:noFill/>
            </a:ln>
          </c:spPr>
          <c:invertIfNegative val="0"/>
          <c:cat>
            <c:strRef>
              <c:f>HP09_Sanitation_data!$B$3:$B$18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HP09_Sanitation_data!$G$3:$G$18</c:f>
              <c:numCache>
                <c:formatCode>General</c:formatCode>
                <c:ptCount val="16"/>
                <c:pt idx="0">
                  <c:v>211078.90070543101</c:v>
                </c:pt>
                <c:pt idx="1">
                  <c:v>224802.51290760102</c:v>
                </c:pt>
                <c:pt idx="2">
                  <c:v>241176.87336088801</c:v>
                </c:pt>
                <c:pt idx="3">
                  <c:v>255168.24848207098</c:v>
                </c:pt>
                <c:pt idx="4">
                  <c:v>259094.31782441604</c:v>
                </c:pt>
                <c:pt idx="5">
                  <c:v>252272.75298314</c:v>
                </c:pt>
                <c:pt idx="6">
                  <c:v>250445.75042641</c:v>
                </c:pt>
                <c:pt idx="7">
                  <c:v>240166.04667785499</c:v>
                </c:pt>
                <c:pt idx="8">
                  <c:v>227334.59767880704</c:v>
                </c:pt>
                <c:pt idx="9">
                  <c:v>208078.93055608997</c:v>
                </c:pt>
                <c:pt idx="10">
                  <c:v>174562.88579847396</c:v>
                </c:pt>
                <c:pt idx="11">
                  <c:v>158327.45599707097</c:v>
                </c:pt>
                <c:pt idx="12">
                  <c:v>147303.58533481703</c:v>
                </c:pt>
                <c:pt idx="13">
                  <c:v>126997.298386111</c:v>
                </c:pt>
                <c:pt idx="14">
                  <c:v>129108.99037250098</c:v>
                </c:pt>
                <c:pt idx="15">
                  <c:v>119228.986220201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5134080"/>
        <c:axId val="35144064"/>
      </c:barChart>
      <c:catAx>
        <c:axId val="3513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5144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44064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51340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9392212725546052"/>
          <c:y val="0.59238363892806756"/>
          <c:w val="0.20607787274453937"/>
          <c:h val="0.14950634696755993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n-US"/>
        </a:p>
      </c:txPr>
    </c:legend>
    <c:plotVisOnly val="1"/>
    <c:dispBlanksAs val="gap"/>
    <c:showDLblsOverMax val="0"/>
  </c:chart>
  <c:spPr>
    <a:blipFill dpi="0" rotWithShape="0">
      <a:blip xmlns:r="http://schemas.openxmlformats.org/officeDocument/2006/relationships" r:embed="rId1"/>
      <a:srcRect/>
      <a:stretch>
        <a:fillRect/>
      </a:stretch>
    </a:blip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Households by water infrastructure</a:t>
            </a:r>
            <a:endParaRPr lang="en-ZA" sz="1200" b="1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2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Limpopo</a:t>
            </a:r>
            <a:endParaRPr lang="en-ZA"/>
          </a:p>
        </c:rich>
      </c:tx>
      <c:layout>
        <c:manualLayout>
          <c:xMode val="edge"/>
          <c:yMode val="edge"/>
          <c:x val="0.31339031339031342"/>
          <c:y val="1.97461212976022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161443494776827"/>
          <c:y val="0.14527503526093091"/>
          <c:w val="0.65147198480531809"/>
          <c:h val="0.741889985895627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HP09_Water_data!$C$2</c:f>
              <c:strCache>
                <c:ptCount val="1"/>
                <c:pt idx="0">
                  <c:v>Inside dwelling</c:v>
                </c:pt>
              </c:strCache>
            </c:strRef>
          </c:tx>
          <c:spPr>
            <a:solidFill>
              <a:srgbClr val="800000"/>
            </a:solidFill>
            <a:ln w="25400">
              <a:noFill/>
            </a:ln>
          </c:spPr>
          <c:invertIfNegative val="0"/>
          <c:cat>
            <c:strRef>
              <c:f>HP09_Water_data!$B$3:$B$18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HP09_Water_data!$C$3:$C$18</c:f>
              <c:numCache>
                <c:formatCode>General</c:formatCode>
                <c:ptCount val="16"/>
                <c:pt idx="0">
                  <c:v>164196.65545414598</c:v>
                </c:pt>
                <c:pt idx="1">
                  <c:v>137292.33889713397</c:v>
                </c:pt>
                <c:pt idx="2">
                  <c:v>126627.267174291</c:v>
                </c:pt>
                <c:pt idx="3">
                  <c:v>119543.38057694799</c:v>
                </c:pt>
                <c:pt idx="4">
                  <c:v>125846.95372054802</c:v>
                </c:pt>
                <c:pt idx="5">
                  <c:v>126430.76803493702</c:v>
                </c:pt>
                <c:pt idx="6">
                  <c:v>123063.91262065899</c:v>
                </c:pt>
                <c:pt idx="7">
                  <c:v>123758.74283253799</c:v>
                </c:pt>
                <c:pt idx="8">
                  <c:v>134748.980350336</c:v>
                </c:pt>
                <c:pt idx="9">
                  <c:v>149199.82061793798</c:v>
                </c:pt>
                <c:pt idx="10">
                  <c:v>174808.02445817096</c:v>
                </c:pt>
                <c:pt idx="11">
                  <c:v>195777.194608958</c:v>
                </c:pt>
                <c:pt idx="12">
                  <c:v>194782.31161276397</c:v>
                </c:pt>
                <c:pt idx="13">
                  <c:v>185919.56518830199</c:v>
                </c:pt>
                <c:pt idx="14">
                  <c:v>184055.970810634</c:v>
                </c:pt>
                <c:pt idx="15">
                  <c:v>184013.119681854</c:v>
                </c:pt>
              </c:numCache>
            </c:numRef>
          </c:val>
        </c:ser>
        <c:ser>
          <c:idx val="1"/>
          <c:order val="1"/>
          <c:tx>
            <c:strRef>
              <c:f>HP09_Water_data!$D$2</c:f>
              <c:strCache>
                <c:ptCount val="1"/>
                <c:pt idx="0">
                  <c:v>In Yard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invertIfNegative val="0"/>
          <c:cat>
            <c:strRef>
              <c:f>HP09_Water_data!$B$3:$B$18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HP09_Water_data!$D$3:$D$18</c:f>
              <c:numCache>
                <c:formatCode>General</c:formatCode>
                <c:ptCount val="16"/>
                <c:pt idx="0">
                  <c:v>170890.30543521099</c:v>
                </c:pt>
                <c:pt idx="1">
                  <c:v>224455.68592982803</c:v>
                </c:pt>
                <c:pt idx="2">
                  <c:v>246898.13320342501</c:v>
                </c:pt>
                <c:pt idx="3">
                  <c:v>290156.59874141199</c:v>
                </c:pt>
                <c:pt idx="4">
                  <c:v>311249.47017916798</c:v>
                </c:pt>
                <c:pt idx="5">
                  <c:v>330597.33332221507</c:v>
                </c:pt>
                <c:pt idx="6">
                  <c:v>340842.86944282608</c:v>
                </c:pt>
                <c:pt idx="7">
                  <c:v>336012.02329577907</c:v>
                </c:pt>
                <c:pt idx="8">
                  <c:v>333606.92266287206</c:v>
                </c:pt>
                <c:pt idx="9">
                  <c:v>327410.04830347799</c:v>
                </c:pt>
                <c:pt idx="10">
                  <c:v>323225.51681227802</c:v>
                </c:pt>
                <c:pt idx="11">
                  <c:v>331459.25097773992</c:v>
                </c:pt>
                <c:pt idx="12">
                  <c:v>343337.35559839796</c:v>
                </c:pt>
                <c:pt idx="13">
                  <c:v>356561.48955288407</c:v>
                </c:pt>
                <c:pt idx="14">
                  <c:v>364267.77520485502</c:v>
                </c:pt>
                <c:pt idx="15">
                  <c:v>390578.53420088906</c:v>
                </c:pt>
              </c:numCache>
            </c:numRef>
          </c:val>
        </c:ser>
        <c:ser>
          <c:idx val="2"/>
          <c:order val="2"/>
          <c:tx>
            <c:strRef>
              <c:f>HP09_Water_data!$E$2</c:f>
              <c:strCache>
                <c:ptCount val="1"/>
                <c:pt idx="0">
                  <c:v>&lt;200m from dwelling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</a:ln>
          </c:spPr>
          <c:invertIfNegative val="0"/>
          <c:cat>
            <c:strRef>
              <c:f>HP09_Water_data!$B$3:$B$18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HP09_Water_data!$E$3:$E$18</c:f>
              <c:numCache>
                <c:formatCode>General</c:formatCode>
                <c:ptCount val="16"/>
                <c:pt idx="0">
                  <c:v>200215.95293363</c:v>
                </c:pt>
                <c:pt idx="1">
                  <c:v>196599.09816361999</c:v>
                </c:pt>
                <c:pt idx="2">
                  <c:v>196124.551051585</c:v>
                </c:pt>
                <c:pt idx="3">
                  <c:v>183166.89152624295</c:v>
                </c:pt>
                <c:pt idx="4">
                  <c:v>185382.09937782001</c:v>
                </c:pt>
                <c:pt idx="5">
                  <c:v>195558.36762679496</c:v>
                </c:pt>
                <c:pt idx="6">
                  <c:v>213545.11392449003</c:v>
                </c:pt>
                <c:pt idx="7">
                  <c:v>234008.42164912398</c:v>
                </c:pt>
                <c:pt idx="8">
                  <c:v>245601.22535496502</c:v>
                </c:pt>
                <c:pt idx="9">
                  <c:v>252957.60257923903</c:v>
                </c:pt>
                <c:pt idx="10">
                  <c:v>245279.64078394699</c:v>
                </c:pt>
                <c:pt idx="11">
                  <c:v>237101.14170219196</c:v>
                </c:pt>
                <c:pt idx="12">
                  <c:v>238706.76570667801</c:v>
                </c:pt>
                <c:pt idx="13">
                  <c:v>256353.61195885204</c:v>
                </c:pt>
                <c:pt idx="14">
                  <c:v>252577.80466245697</c:v>
                </c:pt>
                <c:pt idx="15">
                  <c:v>230037.46694329201</c:v>
                </c:pt>
              </c:numCache>
            </c:numRef>
          </c:val>
        </c:ser>
        <c:ser>
          <c:idx val="3"/>
          <c:order val="3"/>
          <c:tx>
            <c:strRef>
              <c:f>HP09_Water_data!$F$2</c:f>
              <c:strCache>
                <c:ptCount val="1"/>
                <c:pt idx="0">
                  <c:v>&gt;200m from dwelling</c:v>
                </c:pt>
              </c:strCache>
            </c:strRef>
          </c:tx>
          <c:spPr>
            <a:solidFill>
              <a:srgbClr val="008000"/>
            </a:solidFill>
            <a:ln w="25400">
              <a:noFill/>
            </a:ln>
          </c:spPr>
          <c:invertIfNegative val="0"/>
          <c:cat>
            <c:strRef>
              <c:f>HP09_Water_data!$B$3:$B$18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HP09_Water_data!$F$3:$F$18</c:f>
              <c:numCache>
                <c:formatCode>General</c:formatCode>
                <c:ptCount val="16"/>
                <c:pt idx="0">
                  <c:v>202034.78864379699</c:v>
                </c:pt>
                <c:pt idx="1">
                  <c:v>209955.204381424</c:v>
                </c:pt>
                <c:pt idx="2">
                  <c:v>226922.34874619599</c:v>
                </c:pt>
                <c:pt idx="3">
                  <c:v>231960.79125608399</c:v>
                </c:pt>
                <c:pt idx="4">
                  <c:v>229793.02201784097</c:v>
                </c:pt>
                <c:pt idx="5">
                  <c:v>241727.77913692399</c:v>
                </c:pt>
                <c:pt idx="6">
                  <c:v>244633.57892517102</c:v>
                </c:pt>
                <c:pt idx="7">
                  <c:v>256418.446108606</c:v>
                </c:pt>
                <c:pt idx="8">
                  <c:v>262523.39020620409</c:v>
                </c:pt>
                <c:pt idx="9">
                  <c:v>280852.73075837799</c:v>
                </c:pt>
                <c:pt idx="10">
                  <c:v>311147.3582650969</c:v>
                </c:pt>
                <c:pt idx="11">
                  <c:v>319861.84878203494</c:v>
                </c:pt>
                <c:pt idx="12">
                  <c:v>321210.85271385591</c:v>
                </c:pt>
                <c:pt idx="13">
                  <c:v>306754.95069778909</c:v>
                </c:pt>
                <c:pt idx="14">
                  <c:v>306834.24801766191</c:v>
                </c:pt>
                <c:pt idx="15">
                  <c:v>305863.86411542899</c:v>
                </c:pt>
              </c:numCache>
            </c:numRef>
          </c:val>
        </c:ser>
        <c:ser>
          <c:idx val="4"/>
          <c:order val="4"/>
          <c:tx>
            <c:strRef>
              <c:f>HP09_Water_data!$G$2</c:f>
              <c:strCache>
                <c:ptCount val="1"/>
                <c:pt idx="0">
                  <c:v>None</c:v>
                </c:pt>
              </c:strCache>
            </c:strRef>
          </c:tx>
          <c:spPr>
            <a:solidFill>
              <a:srgbClr val="3366FF"/>
            </a:solidFill>
            <a:ln w="25400">
              <a:noFill/>
            </a:ln>
          </c:spPr>
          <c:invertIfNegative val="0"/>
          <c:cat>
            <c:strRef>
              <c:f>HP09_Water_data!$B$3:$B$18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HP09_Water_data!$G$3:$G$18</c:f>
              <c:numCache>
                <c:formatCode>General</c:formatCode>
                <c:ptCount val="16"/>
                <c:pt idx="0">
                  <c:v>223835.06504364801</c:v>
                </c:pt>
                <c:pt idx="1">
                  <c:v>226979.81586869899</c:v>
                </c:pt>
                <c:pt idx="2">
                  <c:v>231510.13729481702</c:v>
                </c:pt>
                <c:pt idx="3">
                  <c:v>237528.99537594704</c:v>
                </c:pt>
                <c:pt idx="4">
                  <c:v>249864.66358501499</c:v>
                </c:pt>
                <c:pt idx="5">
                  <c:v>251724.753680936</c:v>
                </c:pt>
                <c:pt idx="6">
                  <c:v>251997.46488487799</c:v>
                </c:pt>
                <c:pt idx="7">
                  <c:v>250070.51322433102</c:v>
                </c:pt>
                <c:pt idx="8">
                  <c:v>251542.940784092</c:v>
                </c:pt>
                <c:pt idx="9">
                  <c:v>245661.11408942199</c:v>
                </c:pt>
                <c:pt idx="10">
                  <c:v>225345.633497565</c:v>
                </c:pt>
                <c:pt idx="11">
                  <c:v>216065.03416216097</c:v>
                </c:pt>
                <c:pt idx="12">
                  <c:v>216639.89962650597</c:v>
                </c:pt>
                <c:pt idx="13">
                  <c:v>215821.344876877</c:v>
                </c:pt>
                <c:pt idx="14">
                  <c:v>218993.57040095999</c:v>
                </c:pt>
                <c:pt idx="15">
                  <c:v>225238.68226421901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5271424"/>
        <c:axId val="35272960"/>
      </c:barChart>
      <c:catAx>
        <c:axId val="35271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5272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272960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numFmt formatCode="0%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352714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528015194681865"/>
          <c:y val="0.56082952461231872"/>
          <c:w val="0.14719848053181392"/>
          <c:h val="0.23785798844207151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defRPr>
          </a:pPr>
          <a:endParaRPr lang="en-US"/>
        </a:p>
      </c:txPr>
    </c:legend>
    <c:plotVisOnly val="1"/>
    <c:dispBlanksAs val="gap"/>
    <c:showDLblsOverMax val="0"/>
  </c:chart>
  <c:spPr>
    <a:blipFill dpi="0" rotWithShape="0">
      <a:blip xmlns:r="http://schemas.openxmlformats.org/officeDocument/2006/relationships" r:embed="rId1"/>
      <a:srcRect/>
      <a:stretch>
        <a:fillRect/>
      </a:stretch>
    </a:blip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Z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Household Infrastructure Overview</a:t>
            </a:r>
            <a:endParaRPr lang="en-ZA" sz="1200" b="1" i="0" u="none" strike="noStrike" baseline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pPr>
              <a:defRPr sz="14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r>
              <a:rPr lang="en-ZA" sz="1200" b="1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Limpopo</a:t>
            </a:r>
            <a:endParaRPr lang="en-ZA"/>
          </a:p>
        </c:rich>
      </c:tx>
      <c:layout>
        <c:manualLayout>
          <c:xMode val="edge"/>
          <c:yMode val="edge"/>
          <c:x val="0.31433998100664778"/>
          <c:y val="1.974612129760226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6030389363722698E-2"/>
          <c:y val="0.14527503526093091"/>
          <c:w val="0.88888888888888884"/>
          <c:h val="0.69675599435825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HP09_InfraIndex_data!$C$2</c:f>
              <c:strCache>
                <c:ptCount val="1"/>
                <c:pt idx="0">
                  <c:v>Limpopo</c:v>
                </c:pt>
              </c:strCache>
            </c:strRef>
          </c:tx>
          <c:spPr>
            <a:solidFill>
              <a:srgbClr val="1C2D72"/>
            </a:solidFill>
            <a:ln w="25400">
              <a:noFill/>
            </a:ln>
          </c:spPr>
          <c:invertIfNegative val="0"/>
          <c:cat>
            <c:strRef>
              <c:f>HP09_InfraIndex_data!$B$3:$B$18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HP09_InfraIndex_data!$C$3:$C$18</c:f>
              <c:numCache>
                <c:formatCode>General</c:formatCode>
                <c:ptCount val="16"/>
                <c:pt idx="0">
                  <c:v>0.40449104033444633</c:v>
                </c:pt>
                <c:pt idx="1">
                  <c:v>0.41806366359140412</c:v>
                </c:pt>
                <c:pt idx="2">
                  <c:v>0.42770806791109767</c:v>
                </c:pt>
                <c:pt idx="3">
                  <c:v>0.43711987313271494</c:v>
                </c:pt>
                <c:pt idx="4">
                  <c:v>0.4455965253153874</c:v>
                </c:pt>
                <c:pt idx="5">
                  <c:v>0.45483534636562284</c:v>
                </c:pt>
                <c:pt idx="6">
                  <c:v>0.46252873800031635</c:v>
                </c:pt>
                <c:pt idx="7">
                  <c:v>0.46949835467691642</c:v>
                </c:pt>
                <c:pt idx="8">
                  <c:v>0.47910004382950561</c:v>
                </c:pt>
                <c:pt idx="9">
                  <c:v>0.4885568971202422</c:v>
                </c:pt>
                <c:pt idx="10">
                  <c:v>0.50004044743920562</c:v>
                </c:pt>
                <c:pt idx="11">
                  <c:v>0.51102103579623548</c:v>
                </c:pt>
                <c:pt idx="12">
                  <c:v>0.51798234316225789</c:v>
                </c:pt>
                <c:pt idx="13">
                  <c:v>0.52717277138221841</c:v>
                </c:pt>
                <c:pt idx="14">
                  <c:v>0.52629972848271467</c:v>
                </c:pt>
                <c:pt idx="15">
                  <c:v>0.5399109863249264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60588800"/>
        <c:axId val="60590336"/>
      </c:barChart>
      <c:lineChart>
        <c:grouping val="standard"/>
        <c:varyColors val="0"/>
        <c:ser>
          <c:idx val="1"/>
          <c:order val="1"/>
          <c:tx>
            <c:strRef>
              <c:f>HP09_InfraIndex_data!$D$2</c:f>
              <c:strCache>
                <c:ptCount val="1"/>
                <c:pt idx="0">
                  <c:v>South Africa</c:v>
                </c:pt>
              </c:strCache>
            </c:strRef>
          </c:tx>
          <c:spPr>
            <a:ln w="38100">
              <a:solidFill>
                <a:srgbClr val="E77620"/>
              </a:solidFill>
              <a:prstDash val="solid"/>
            </a:ln>
          </c:spPr>
          <c:marker>
            <c:symbol val="none"/>
          </c:marker>
          <c:cat>
            <c:strRef>
              <c:f>HP09_InfraIndex_data!$B$3:$B$18</c:f>
              <c:strCach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strCache>
            </c:strRef>
          </c:cat>
          <c:val>
            <c:numRef>
              <c:f>HP09_InfraIndex_data!$D$3:$D$18</c:f>
              <c:numCache>
                <c:formatCode>General</c:formatCode>
                <c:ptCount val="16"/>
                <c:pt idx="0">
                  <c:v>0.61542815093491554</c:v>
                </c:pt>
                <c:pt idx="1">
                  <c:v>0.62154839434226727</c:v>
                </c:pt>
                <c:pt idx="2">
                  <c:v>0.62490137091387188</c:v>
                </c:pt>
                <c:pt idx="3">
                  <c:v>0.62743174239326993</c:v>
                </c:pt>
                <c:pt idx="4">
                  <c:v>0.6304375086093108</c:v>
                </c:pt>
                <c:pt idx="5">
                  <c:v>0.63383987954574994</c:v>
                </c:pt>
                <c:pt idx="6">
                  <c:v>0.63826153036609234</c:v>
                </c:pt>
                <c:pt idx="7">
                  <c:v>0.64283804748847806</c:v>
                </c:pt>
                <c:pt idx="8">
                  <c:v>0.64755165003086679</c:v>
                </c:pt>
                <c:pt idx="9">
                  <c:v>0.65238205416386175</c:v>
                </c:pt>
                <c:pt idx="10">
                  <c:v>0.65996477062247072</c:v>
                </c:pt>
                <c:pt idx="11">
                  <c:v>0.66961687523605995</c:v>
                </c:pt>
                <c:pt idx="12">
                  <c:v>0.67670474649179457</c:v>
                </c:pt>
                <c:pt idx="13">
                  <c:v>0.68406376729617802</c:v>
                </c:pt>
                <c:pt idx="14">
                  <c:v>0.68903039281573408</c:v>
                </c:pt>
                <c:pt idx="15">
                  <c:v>0.69443526656073751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588800"/>
        <c:axId val="60590336"/>
      </c:lineChart>
      <c:catAx>
        <c:axId val="60588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60590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590336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ZA"/>
                  <a:t>Index</a:t>
                </a:r>
              </a:p>
            </c:rich>
          </c:tx>
          <c:layout>
            <c:manualLayout>
              <c:xMode val="edge"/>
              <c:yMode val="edge"/>
              <c:x val="1.5194681861348529E-2"/>
              <c:y val="0.4654442877291961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VERDANA"/>
                <a:ea typeface="VERDANA"/>
                <a:cs typeface="VERDANA"/>
              </a:defRPr>
            </a:pPr>
            <a:endParaRPr lang="en-US"/>
          </a:p>
        </c:txPr>
        <c:crossAx val="605888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9553656220322875"/>
          <c:y val="0.63469675599435837"/>
          <c:w val="0.10446343779677113"/>
          <c:h val="6.0648801128349791E-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blipFill dpi="0" rotWithShape="0">
      <a:blip xmlns:r="http://schemas.openxmlformats.org/officeDocument/2006/relationships" r:embed="rId1"/>
      <a:srcRect/>
      <a:stretch>
        <a:fillRect/>
      </a:stretch>
    </a:blipFill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0.68825</cdr:x>
      <cdr:y>0.97175</cdr:y>
    </cdr:from>
    <cdr:to>
      <cdr:x>0.94075</cdr:x>
      <cdr:y>0.99575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03027" y="6562446"/>
          <a:ext cx="2532531" cy="1620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ZA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Source: IHS Global Insight Regional eXplorer version 658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0.7055</cdr:x>
      <cdr:y>0.97525</cdr:y>
    </cdr:from>
    <cdr:to>
      <cdr:x>0.958</cdr:x>
      <cdr:y>0.99925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076042" y="6586083"/>
          <a:ext cx="2532530" cy="1620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ZA" sz="10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Source: IHS Global Insight Regional </a:t>
          </a:r>
          <a:r>
            <a:rPr lang="en-ZA" sz="1000" b="0" i="0" u="none" strike="noStrike" baseline="0" dirty="0" err="1">
              <a:solidFill>
                <a:srgbClr val="000000"/>
              </a:solidFill>
              <a:latin typeface="Arial"/>
              <a:cs typeface="Arial"/>
            </a:rPr>
            <a:t>eXplorer</a:t>
          </a:r>
          <a:r>
            <a:rPr lang="en-ZA" sz="10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 version 658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0.68225</cdr:x>
      <cdr:y>0.97175</cdr:y>
    </cdr:from>
    <cdr:to>
      <cdr:x>0.93475</cdr:x>
      <cdr:y>0.99575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42848" y="6562446"/>
          <a:ext cx="2532531" cy="1620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ZA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Source: IHS Global Insight Regional eXplorer version 658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0.70225</cdr:x>
      <cdr:y>0.97525</cdr:y>
    </cdr:from>
    <cdr:to>
      <cdr:x>0.95475</cdr:x>
      <cdr:y>0.99925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043445" y="6586083"/>
          <a:ext cx="2532530" cy="1620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ZA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Source: IHS Global Insight Regional eXplorer version 658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0.695</cdr:x>
      <cdr:y>0.97175</cdr:y>
    </cdr:from>
    <cdr:to>
      <cdr:x>0.9475</cdr:x>
      <cdr:y>0.99575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70728" y="6562446"/>
          <a:ext cx="2532531" cy="1620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ZA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Source: IHS Global Insight Regional eXplorer version 658</a:t>
          </a:r>
          <a:endParaRPr lang="en-ZA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0.68925</cdr:x>
      <cdr:y>0.97175</cdr:y>
    </cdr:from>
    <cdr:to>
      <cdr:x>0.94175</cdr:x>
      <cdr:y>0.99575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913057" y="6562446"/>
          <a:ext cx="2532531" cy="1620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ZA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Source: IHS Global Insight Regional eXplorer version 658</a:t>
          </a:r>
          <a:endParaRPr lang="en-ZA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0.67925</cdr:x>
      <cdr:y>0.97525</cdr:y>
    </cdr:from>
    <cdr:to>
      <cdr:x>0.93175</cdr:x>
      <cdr:y>0.99925</cdr:y>
    </cdr:to>
    <cdr:sp macro="" textlink="">
      <cdr:nvSpPr>
        <cdr:cNvPr id="3073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12759" y="6586083"/>
          <a:ext cx="2532530" cy="1620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18288" bIns="2286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en-ZA" sz="1000" b="0" i="0" u="none" strike="noStrike" baseline="0">
              <a:solidFill>
                <a:srgbClr val="000000"/>
              </a:solidFill>
              <a:latin typeface="Arial"/>
              <a:cs typeface="Arial"/>
            </a:rPr>
            <a:t>Source: IHS Global Insight Regional eXplorer version 658</a:t>
          </a:r>
          <a:endParaRPr lang="en-ZA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A83BC8-B85D-4B47-AA6B-5D9CB53A4C0B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6C9C7-6FA3-4A4C-844C-C91E285BC3D8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3851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FDB7B-6D58-46EC-91F6-7DCD159B8274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632325"/>
            <a:ext cx="5335588" cy="43894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6AE9F-AEE8-4948-ADAC-AA46EFD2F1B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1846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B163-9A61-4C0E-91CB-960E9F8529E6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C023-F881-4BA3-B688-EFC45B48A63B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7" name="Picture 6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146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55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B163-9A61-4C0E-91CB-960E9F8529E6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C023-F881-4BA3-B688-EFC45B48A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8207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B163-9A61-4C0E-91CB-960E9F8529E6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C023-F881-4BA3-B688-EFC45B48A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82384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12BF7-7CD4-4A29-B1EE-8E0EC3FC27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7" name="Picture 6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146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76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B163-9A61-4C0E-91CB-960E9F8529E6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C023-F881-4BA3-B688-EFC45B48A63B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7" name="Picture 6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146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24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B163-9A61-4C0E-91CB-960E9F8529E6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C023-F881-4BA3-B688-EFC45B48A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59483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B163-9A61-4C0E-91CB-960E9F8529E6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C023-F881-4BA3-B688-EFC45B48A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3706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B163-9A61-4C0E-91CB-960E9F8529E6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C023-F881-4BA3-B688-EFC45B48A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68481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B163-9A61-4C0E-91CB-960E9F8529E6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C023-F881-4BA3-B688-EFC45B48A63B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6" name="Picture 5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146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529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B163-9A61-4C0E-91CB-960E9F8529E6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C023-F881-4BA3-B688-EFC45B48A63B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5" name="Picture 4"/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146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25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B163-9A61-4C0E-91CB-960E9F8529E6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C023-F881-4BA3-B688-EFC45B48A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53810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7B163-9A61-4C0E-91CB-960E9F8529E6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C023-F881-4BA3-B688-EFC45B48A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285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7B163-9A61-4C0E-91CB-960E9F8529E6}" type="datetimeFigureOut">
              <a:rPr lang="en-ZA" smtClean="0"/>
              <a:pPr/>
              <a:t>2013/11/28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1C023-F881-4BA3-B688-EFC45B48A63B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22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0688" y="5387908"/>
            <a:ext cx="5297769" cy="911946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/>
            <a:r>
              <a:rPr lang="en-US" b="1" dirty="0" smtClean="0">
                <a:latin typeface="+mj-lt"/>
              </a:rPr>
              <a:t>Status Quo analysis of economic targets in LEDGP and NDP</a:t>
            </a:r>
          </a:p>
          <a:p>
            <a:pPr algn="ctr"/>
            <a:r>
              <a:rPr lang="en-US" b="1" i="1" dirty="0" smtClean="0">
                <a:latin typeface="+mj-lt"/>
              </a:rPr>
              <a:t> 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5249157"/>
      </p:ext>
    </p:extLst>
  </p:cSld>
  <p:clrMapOvr>
    <a:masterClrMapping/>
  </p:clrMapOvr>
  <p:transition spd="slow" advClick="0" advTm="0"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Balance on the Current account</a:t>
            </a:r>
            <a:endParaRPr lang="en-ZA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244" y="1355407"/>
            <a:ext cx="6610171" cy="4782963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947311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SA growth constraint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n-ZA" dirty="0" err="1" smtClean="0"/>
              <a:t>Ceese</a:t>
            </a:r>
            <a:r>
              <a:rPr lang="en-ZA" dirty="0" smtClean="0"/>
              <a:t> </a:t>
            </a:r>
            <a:r>
              <a:rPr lang="en-ZA" dirty="0" err="1" smtClean="0"/>
              <a:t>Bruggemans</a:t>
            </a:r>
            <a:r>
              <a:rPr lang="en-ZA" dirty="0"/>
              <a:t> </a:t>
            </a:r>
            <a:r>
              <a:rPr lang="en-ZA" dirty="0" smtClean="0"/>
              <a:t>– Long run growth 3 -3 ,5%</a:t>
            </a:r>
          </a:p>
          <a:p>
            <a:r>
              <a:rPr lang="en-ZA" dirty="0" smtClean="0"/>
              <a:t>Will probably not even reach 3% this year</a:t>
            </a:r>
          </a:p>
          <a:p>
            <a:r>
              <a:rPr lang="en-ZA" dirty="0" smtClean="0"/>
              <a:t>SA highly dependant on imports – </a:t>
            </a:r>
            <a:r>
              <a:rPr lang="en-ZA" dirty="0" err="1" smtClean="0"/>
              <a:t>BoP</a:t>
            </a:r>
            <a:r>
              <a:rPr lang="en-ZA" dirty="0" smtClean="0"/>
              <a:t> constraint</a:t>
            </a:r>
          </a:p>
          <a:p>
            <a:r>
              <a:rPr lang="en-ZA" dirty="0" smtClean="0"/>
              <a:t>Skills crises.  Schools not providing the skills needed for modern economy</a:t>
            </a:r>
          </a:p>
          <a:p>
            <a:r>
              <a:rPr lang="en-ZA" dirty="0" smtClean="0"/>
              <a:t>Electricity and infrastructure constraints</a:t>
            </a:r>
          </a:p>
          <a:p>
            <a:r>
              <a:rPr lang="en-ZA" dirty="0" smtClean="0"/>
              <a:t>Railways and harbours</a:t>
            </a:r>
          </a:p>
        </p:txBody>
      </p:sp>
    </p:spTree>
    <p:extLst>
      <p:ext uri="{BB962C8B-B14F-4D97-AF65-F5344CB8AC3E}">
        <p14:creationId xmlns:p14="http://schemas.microsoft.com/office/powerpoint/2010/main" val="1175278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Analysis of growth potential</a:t>
            </a:r>
            <a:endParaRPr lang="en-Z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Provincial economy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67110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HP filter for Limpopo province</a:t>
            </a:r>
            <a:endParaRPr lang="en-ZA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7582676"/>
              </p:ext>
            </p:extLst>
          </p:nvPr>
        </p:nvGraphicFramePr>
        <p:xfrm>
          <a:off x="1706244" y="1559560"/>
          <a:ext cx="6508445" cy="4245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9976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GDP per capita</a:t>
            </a:r>
            <a:endParaRPr lang="en-Z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55494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GDP per capita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LEGDP</a:t>
            </a:r>
          </a:p>
          <a:p>
            <a:r>
              <a:rPr lang="en-GB" dirty="0"/>
              <a:t>The LEGDP does not have a specific target for GDP per </a:t>
            </a:r>
            <a:r>
              <a:rPr lang="en-GB" dirty="0" smtClean="0"/>
              <a:t>capita</a:t>
            </a:r>
          </a:p>
          <a:p>
            <a:pPr marL="0" indent="0">
              <a:buNone/>
            </a:pPr>
            <a:r>
              <a:rPr lang="en-GB" b="1" dirty="0" smtClean="0"/>
              <a:t>NDP</a:t>
            </a:r>
            <a:endParaRPr lang="en-GB" b="1" dirty="0"/>
          </a:p>
          <a:p>
            <a:r>
              <a:rPr lang="en-GB" dirty="0"/>
              <a:t>GDP per capita to increase from R50 000 to R110 000 in constant prices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60818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GDP per capita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819646"/>
              </p:ext>
            </p:extLst>
          </p:nvPr>
        </p:nvGraphicFramePr>
        <p:xfrm>
          <a:off x="467545" y="1600042"/>
          <a:ext cx="8352926" cy="28198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3264"/>
                <a:gridCol w="1170467"/>
                <a:gridCol w="1171447"/>
                <a:gridCol w="1171447"/>
                <a:gridCol w="1171447"/>
                <a:gridCol w="1172427"/>
                <a:gridCol w="1172427"/>
              </a:tblGrid>
              <a:tr h="172774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 </a:t>
                      </a:r>
                      <a:endParaRPr lang="en-ZA" sz="1200">
                        <a:effectLst/>
                        <a:latin typeface="Arial"/>
                        <a:ea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2006</a:t>
                      </a:r>
                      <a:endParaRPr lang="en-ZA" sz="1200">
                        <a:effectLst/>
                        <a:latin typeface="Arial"/>
                        <a:ea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2007</a:t>
                      </a:r>
                      <a:endParaRPr lang="en-ZA" sz="1200">
                        <a:effectLst/>
                        <a:latin typeface="Arial"/>
                        <a:ea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2008</a:t>
                      </a:r>
                      <a:endParaRPr lang="en-ZA" sz="1200">
                        <a:effectLst/>
                        <a:latin typeface="Arial"/>
                        <a:ea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2009</a:t>
                      </a:r>
                      <a:endParaRPr lang="en-ZA" sz="1200">
                        <a:effectLst/>
                        <a:latin typeface="Arial"/>
                        <a:ea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2010</a:t>
                      </a:r>
                      <a:endParaRPr lang="en-ZA" sz="1200">
                        <a:effectLst/>
                        <a:latin typeface="Arial"/>
                        <a:ea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2011</a:t>
                      </a:r>
                      <a:endParaRPr lang="en-ZA" sz="1200">
                        <a:effectLst/>
                        <a:latin typeface="Arial"/>
                        <a:ea typeface="Calibri"/>
                      </a:endParaRPr>
                    </a:p>
                  </a:txBody>
                  <a:tcPr marL="68575" marR="68575" marT="0" marB="0"/>
                </a:tc>
              </a:tr>
              <a:tr h="762550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Real </a:t>
                      </a:r>
                      <a:r>
                        <a:rPr lang="en-ZA" sz="1200" dirty="0" smtClean="0">
                          <a:effectLst/>
                        </a:rPr>
                        <a:t>GDP</a:t>
                      </a:r>
                      <a:r>
                        <a:rPr lang="en-ZA" sz="1200" baseline="0" dirty="0" smtClean="0">
                          <a:effectLst/>
                        </a:rPr>
                        <a:t> </a:t>
                      </a:r>
                    </a:p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 baseline="0" dirty="0" smtClean="0">
                          <a:effectLst/>
                        </a:rPr>
                        <a:t>[</a:t>
                      </a:r>
                      <a:r>
                        <a:rPr lang="en-ZA" sz="1200" dirty="0" err="1" smtClean="0">
                          <a:effectLst/>
                        </a:rPr>
                        <a:t>Millons</a:t>
                      </a:r>
                      <a:r>
                        <a:rPr lang="en-ZA" sz="1200" dirty="0">
                          <a:effectLst/>
                        </a:rPr>
                        <a:t>) </a:t>
                      </a:r>
                      <a:endParaRPr lang="en-ZA" sz="1200" dirty="0">
                        <a:effectLst/>
                        <a:latin typeface="Arial"/>
                        <a:ea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109 094 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113 967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116 923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114 978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117 935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120 582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/>
                </a:tc>
              </a:tr>
              <a:tr h="685752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Population</a:t>
                      </a:r>
                      <a:endParaRPr lang="en-ZA" sz="1200">
                        <a:effectLst/>
                        <a:latin typeface="Arial"/>
                        <a:ea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5 316 325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453390" indent="-22669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5 347 061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453390" indent="-22669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5 371 643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453390" indent="-22669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5 387 332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453390" indent="-22669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5 411 815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453390" indent="-22669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5 435 966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 anchor="b"/>
                </a:tc>
              </a:tr>
              <a:tr h="1097203">
                <a:tc>
                  <a:txBody>
                    <a:bodyPr/>
                    <a:lstStyle/>
                    <a:p>
                      <a:pPr marL="453390" indent="-22669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GDP per capita</a:t>
                      </a:r>
                      <a:endParaRPr lang="en-ZA" sz="1200">
                        <a:effectLst/>
                        <a:latin typeface="Arial"/>
                        <a:ea typeface="Calibri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453390" indent="-2266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20 521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453390" indent="-2266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21 314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453390" indent="-2266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21 767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453390" indent="-2266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21 342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453390" indent="-2266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  <a:latin typeface="Arial" pitchFamily="34" charset="0"/>
                          <a:cs typeface="Arial" pitchFamily="34" charset="0"/>
                        </a:rPr>
                        <a:t>21 792</a:t>
                      </a:r>
                      <a:endParaRPr lang="en-ZA" sz="14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 anchor="b"/>
                </a:tc>
                <a:tc>
                  <a:txBody>
                    <a:bodyPr/>
                    <a:lstStyle/>
                    <a:p>
                      <a:pPr marL="453390" indent="-22669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22 182</a:t>
                      </a:r>
                      <a:endParaRPr lang="en-ZA" sz="14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75" marR="68575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9552" y="48691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*Based on 2005 base year</a:t>
            </a:r>
            <a:endParaRPr kumimoji="0" lang="en-Z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Z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Population numbers from Global Insight</a:t>
            </a:r>
            <a:endParaRPr kumimoji="0" lang="en-Z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622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Analysis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Limpopo GDP per capital much lower than NDP base value of R50 000</a:t>
            </a:r>
          </a:p>
          <a:p>
            <a:r>
              <a:rPr lang="en-ZA" dirty="0" smtClean="0"/>
              <a:t>GDP per capita – 4,95 times increase to reach 2030 target</a:t>
            </a:r>
          </a:p>
          <a:p>
            <a:r>
              <a:rPr lang="en-ZA" dirty="0" smtClean="0"/>
              <a:t>GDP to increase to R605 000 million</a:t>
            </a:r>
          </a:p>
          <a:p>
            <a:r>
              <a:rPr lang="en-ZA" dirty="0" smtClean="0"/>
              <a:t>R26 912 million annual increase (average 9% pa)</a:t>
            </a:r>
          </a:p>
        </p:txBody>
      </p:sp>
    </p:spTree>
    <p:extLst>
      <p:ext uri="{BB962C8B-B14F-4D97-AF65-F5344CB8AC3E}">
        <p14:creationId xmlns:p14="http://schemas.microsoft.com/office/powerpoint/2010/main" val="2389639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Poverty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NDP target R418 </a:t>
            </a:r>
            <a:r>
              <a:rPr lang="en-GB" dirty="0"/>
              <a:t>per month reduced from 39% to 0 in </a:t>
            </a:r>
            <a:r>
              <a:rPr lang="en-GB" dirty="0" smtClean="0"/>
              <a:t>2030</a:t>
            </a:r>
          </a:p>
          <a:p>
            <a:r>
              <a:rPr lang="en-GB" dirty="0" smtClean="0"/>
              <a:t>Limpopo halving poverty before 2014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96905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717705194"/>
              </p:ext>
            </p:extLst>
          </p:nvPr>
        </p:nvGraphicFramePr>
        <p:xfrm>
          <a:off x="1259632" y="116632"/>
          <a:ext cx="7344816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5213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Introduction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Provide analysis of economic growth, inequality and unemployment in LEGDP and NDP</a:t>
            </a:r>
          </a:p>
          <a:p>
            <a:r>
              <a:rPr lang="en-ZA" dirty="0" smtClean="0"/>
              <a:t>Overview about implications of reaching targets in  NDP by 2030 in Limpopo </a:t>
            </a:r>
          </a:p>
        </p:txBody>
      </p:sp>
    </p:spTree>
    <p:extLst>
      <p:ext uri="{BB962C8B-B14F-4D97-AF65-F5344CB8AC3E}">
        <p14:creationId xmlns:p14="http://schemas.microsoft.com/office/powerpoint/2010/main" val="270354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811807"/>
              </p:ext>
            </p:extLst>
          </p:nvPr>
        </p:nvGraphicFramePr>
        <p:xfrm>
          <a:off x="1475656" y="548680"/>
          <a:ext cx="6552728" cy="5682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7740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Inequality </a:t>
            </a:r>
            <a:endParaRPr lang="en-Z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764495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Targets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/>
              <a:t>LEGDP</a:t>
            </a:r>
            <a:endParaRPr lang="en-ZA" dirty="0"/>
          </a:p>
          <a:p>
            <a:r>
              <a:rPr lang="en-ZA" dirty="0"/>
              <a:t>No target was set for Inequality in the LEGDP</a:t>
            </a:r>
          </a:p>
          <a:p>
            <a:r>
              <a:rPr lang="en-ZA" b="1" dirty="0"/>
              <a:t>NDP</a:t>
            </a:r>
            <a:endParaRPr lang="en-ZA" dirty="0"/>
          </a:p>
          <a:p>
            <a:r>
              <a:rPr lang="en-ZA" dirty="0"/>
              <a:t>Overall </a:t>
            </a:r>
            <a:r>
              <a:rPr lang="en-ZA" dirty="0" err="1"/>
              <a:t>Gini</a:t>
            </a:r>
            <a:r>
              <a:rPr lang="en-ZA" dirty="0"/>
              <a:t> reduced from 0,7 to 0,6 by 2030.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54490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/>
              <a:t>Gini</a:t>
            </a:r>
            <a:r>
              <a:rPr lang="en-ZA" dirty="0" smtClean="0"/>
              <a:t> coefficient in Limpopo</a:t>
            </a:r>
            <a:endParaRPr lang="en-ZA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541078540"/>
              </p:ext>
            </p:extLst>
          </p:nvPr>
        </p:nvGraphicFramePr>
        <p:xfrm>
          <a:off x="1706244" y="1500504"/>
          <a:ext cx="6289893" cy="4232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1338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Inequality in Limpopo</a:t>
            </a:r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err="1" smtClean="0"/>
              <a:t>Gini</a:t>
            </a:r>
            <a:r>
              <a:rPr lang="en-ZA" dirty="0" smtClean="0"/>
              <a:t> already in target range of 0,6 -0,7</a:t>
            </a:r>
          </a:p>
          <a:p>
            <a:r>
              <a:rPr lang="en-ZA" dirty="0" smtClean="0"/>
              <a:t>Well developed countries 0,4</a:t>
            </a:r>
          </a:p>
          <a:p>
            <a:r>
              <a:rPr lang="en-ZA" dirty="0" smtClean="0"/>
              <a:t>Possible target 0,5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520022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Unemployment</a:t>
            </a:r>
            <a:endParaRPr lang="en-ZA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78205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Targets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LEGDP target</a:t>
            </a:r>
          </a:p>
          <a:p>
            <a:r>
              <a:rPr lang="en-GB" dirty="0" smtClean="0"/>
              <a:t>To create 262000 jobs by 2014</a:t>
            </a:r>
          </a:p>
          <a:p>
            <a:r>
              <a:rPr lang="en-GB" dirty="0" smtClean="0"/>
              <a:t>To halve unemployment by 2014.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NDP Target</a:t>
            </a:r>
          </a:p>
          <a:p>
            <a:r>
              <a:rPr lang="en-GB" dirty="0"/>
              <a:t>Reduce unemployment to 14 % in 2020 and 6% in 2030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361070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Job creation – 2009-2013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2009 – 905000</a:t>
            </a:r>
          </a:p>
          <a:p>
            <a:r>
              <a:rPr lang="en-ZA" dirty="0" smtClean="0"/>
              <a:t>2013 – 1092000</a:t>
            </a:r>
          </a:p>
          <a:p>
            <a:r>
              <a:rPr lang="en-ZA" dirty="0" smtClean="0"/>
              <a:t>187000 jobs created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56564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234032349"/>
              </p:ext>
            </p:extLst>
          </p:nvPr>
        </p:nvGraphicFramePr>
        <p:xfrm>
          <a:off x="933853" y="836712"/>
          <a:ext cx="7490302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66687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Analysis to reach NDP target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/>
          </a:bodyPr>
          <a:lstStyle/>
          <a:p>
            <a:r>
              <a:rPr lang="en-ZA" dirty="0" smtClean="0"/>
              <a:t>Unemployment rate 19,6% Dec 2012</a:t>
            </a:r>
          </a:p>
          <a:p>
            <a:r>
              <a:rPr lang="en-ZA" dirty="0" smtClean="0"/>
              <a:t>Unemployed 266 000 out of labour force of 1358 000</a:t>
            </a:r>
          </a:p>
          <a:p>
            <a:r>
              <a:rPr lang="en-ZA" dirty="0" smtClean="0"/>
              <a:t>Potential </a:t>
            </a:r>
            <a:r>
              <a:rPr lang="en-ZA" dirty="0"/>
              <a:t>labour force 3 442 </a:t>
            </a:r>
            <a:r>
              <a:rPr lang="en-ZA" dirty="0" smtClean="0"/>
              <a:t>000</a:t>
            </a:r>
          </a:p>
          <a:p>
            <a:r>
              <a:rPr lang="en-GB" dirty="0" smtClean="0"/>
              <a:t>2084 </a:t>
            </a:r>
            <a:r>
              <a:rPr lang="en-GB" dirty="0"/>
              <a:t>000 not </a:t>
            </a:r>
            <a:r>
              <a:rPr lang="en-GB" dirty="0" smtClean="0"/>
              <a:t> economically  </a:t>
            </a:r>
          </a:p>
          <a:p>
            <a:r>
              <a:rPr lang="en-GB" dirty="0" smtClean="0"/>
              <a:t>330 </a:t>
            </a:r>
            <a:r>
              <a:rPr lang="en-GB" dirty="0"/>
              <a:t>000 </a:t>
            </a:r>
            <a:r>
              <a:rPr lang="en-GB" dirty="0" smtClean="0"/>
              <a:t>discourage workers</a:t>
            </a:r>
            <a:endParaRPr lang="en-ZA" dirty="0" smtClean="0"/>
          </a:p>
          <a:p>
            <a:r>
              <a:rPr lang="en-ZA" dirty="0" smtClean="0"/>
              <a:t>Need additional  75880 jobs by December 2019</a:t>
            </a:r>
          </a:p>
          <a:p>
            <a:r>
              <a:rPr lang="en-ZA" dirty="0" smtClean="0"/>
              <a:t>Need additional 184520 jobs by 2030</a:t>
            </a:r>
          </a:p>
          <a:p>
            <a:r>
              <a:rPr lang="en-ZA" dirty="0" smtClean="0"/>
              <a:t>Assumptions very conservative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98720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Economic Growth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/>
              <a:t>LEGDP target = 7,5%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dirty="0" smtClean="0"/>
              <a:t>NDP = average GDP growth rate of 5,4%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3428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Access to basic services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LEGDP: no target</a:t>
            </a:r>
          </a:p>
          <a:p>
            <a:r>
              <a:rPr lang="en-ZA" dirty="0" smtClean="0"/>
              <a:t>NDP - In 2030 all South African citizens will have affordable access to sufficient safe water and hygienic sanitation to live healthy and dignified lives.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42091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Limpopo</a:t>
            </a:r>
            <a:endParaRPr lang="en-ZA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505788"/>
              </p:ext>
            </p:extLst>
          </p:nvPr>
        </p:nvGraphicFramePr>
        <p:xfrm>
          <a:off x="899592" y="1340768"/>
          <a:ext cx="7674446" cy="5164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91347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Access to water</a:t>
            </a:r>
            <a:endParaRPr lang="en-ZA" dirty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307525"/>
              </p:ext>
            </p:extLst>
          </p:nvPr>
        </p:nvGraphicFramePr>
        <p:xfrm>
          <a:off x="158602" y="620688"/>
          <a:ext cx="8970590" cy="6037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98255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  </a:t>
            </a:r>
            <a:endParaRPr lang="en-ZA" dirty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572234"/>
              </p:ext>
            </p:extLst>
          </p:nvPr>
        </p:nvGraphicFramePr>
        <p:xfrm>
          <a:off x="755576" y="764704"/>
          <a:ext cx="8388424" cy="5164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21726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Conclusion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NDP targets could be achieved in Limpopo </a:t>
            </a:r>
          </a:p>
          <a:p>
            <a:r>
              <a:rPr lang="en-ZA" dirty="0" smtClean="0"/>
              <a:t>Need correct policy measures</a:t>
            </a:r>
          </a:p>
          <a:p>
            <a:r>
              <a:rPr lang="en-ZA" dirty="0" smtClean="0"/>
              <a:t>Do things differently to get different results</a:t>
            </a:r>
          </a:p>
          <a:p>
            <a:r>
              <a:rPr lang="en-ZA" dirty="0" smtClean="0"/>
              <a:t>Need social dialogue to determine different roles of </a:t>
            </a:r>
            <a:r>
              <a:rPr lang="en-ZA" smtClean="0"/>
              <a:t>social partners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5659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Economic Growth in Limpopo since 2001</a:t>
            </a:r>
            <a:br>
              <a:rPr lang="en-ZA" dirty="0" smtClean="0"/>
            </a:br>
            <a:endParaRPr lang="en-ZA" dirty="0"/>
          </a:p>
        </p:txBody>
      </p:sp>
      <p:pic>
        <p:nvPicPr>
          <p:cNvPr id="5" name="Content Placeholder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244" y="1501140"/>
            <a:ext cx="6291021" cy="42321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6130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Contribution to the national economy</a:t>
            </a:r>
            <a:endParaRPr lang="en-ZA" dirty="0"/>
          </a:p>
        </p:txBody>
      </p:sp>
      <p:pic>
        <p:nvPicPr>
          <p:cNvPr id="3" name="Content Placeholder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244" y="1685607"/>
            <a:ext cx="6416717" cy="39036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1670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Analysis of growth potential</a:t>
            </a:r>
            <a:endParaRPr lang="en-ZA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National economy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58089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Historical SA growth performance</a:t>
            </a:r>
            <a:endParaRPr lang="en-ZA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244" y="1439227"/>
            <a:ext cx="6184443" cy="4294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0972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SA growth performance</a:t>
            </a:r>
            <a:endParaRPr lang="en-ZA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244" y="1515427"/>
            <a:ext cx="6466156" cy="42898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3252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Consumer price inflation</a:t>
            </a:r>
            <a:endParaRPr lang="en-ZA" dirty="0"/>
          </a:p>
        </p:txBody>
      </p:sp>
      <p:pic>
        <p:nvPicPr>
          <p:cNvPr id="3" name="Picture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244" y="1372552"/>
            <a:ext cx="6076843" cy="4360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5488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635</Words>
  <Application>Microsoft Office PowerPoint</Application>
  <PresentationFormat>On-screen Show (4:3)</PresentationFormat>
  <Paragraphs>140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Introduction </vt:lpstr>
      <vt:lpstr>Economic Growth</vt:lpstr>
      <vt:lpstr>Economic Growth in Limpopo since 2001 </vt:lpstr>
      <vt:lpstr>Contribution to the national economy</vt:lpstr>
      <vt:lpstr>Analysis of growth potential</vt:lpstr>
      <vt:lpstr>Historical SA growth performance</vt:lpstr>
      <vt:lpstr>SA growth performance</vt:lpstr>
      <vt:lpstr>Consumer price inflation</vt:lpstr>
      <vt:lpstr>Balance on the Current account</vt:lpstr>
      <vt:lpstr>SA growth constraint</vt:lpstr>
      <vt:lpstr>Analysis of growth potential</vt:lpstr>
      <vt:lpstr>HP filter for Limpopo province</vt:lpstr>
      <vt:lpstr>GDP per capita</vt:lpstr>
      <vt:lpstr>GDP per capita</vt:lpstr>
      <vt:lpstr>GDP per capita</vt:lpstr>
      <vt:lpstr>Analysis</vt:lpstr>
      <vt:lpstr>Poverty</vt:lpstr>
      <vt:lpstr>PowerPoint Presentation</vt:lpstr>
      <vt:lpstr>PowerPoint Presentation</vt:lpstr>
      <vt:lpstr>Inequality </vt:lpstr>
      <vt:lpstr>Targets</vt:lpstr>
      <vt:lpstr>Gini coefficient in Limpopo</vt:lpstr>
      <vt:lpstr>Inequality in Limpopo</vt:lpstr>
      <vt:lpstr>Unemployment</vt:lpstr>
      <vt:lpstr>Targets</vt:lpstr>
      <vt:lpstr>Job creation – 2009-2013</vt:lpstr>
      <vt:lpstr>PowerPoint Presentation</vt:lpstr>
      <vt:lpstr>Analysis to reach NDP target</vt:lpstr>
      <vt:lpstr>Access to basic services</vt:lpstr>
      <vt:lpstr>Limpopo</vt:lpstr>
      <vt:lpstr>Access to water</vt:lpstr>
      <vt:lpstr>  </vt:lpstr>
      <vt:lpstr>Conclusion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Unemployment</dc:title>
  <dc:creator>Mostert J W</dc:creator>
  <cp:lastModifiedBy>Kobe, Kgatedi</cp:lastModifiedBy>
  <cp:revision>87</cp:revision>
  <cp:lastPrinted>2012-01-18T08:55:03Z</cp:lastPrinted>
  <dcterms:created xsi:type="dcterms:W3CDTF">2012-01-18T07:29:40Z</dcterms:created>
  <dcterms:modified xsi:type="dcterms:W3CDTF">2013-11-28T13:14:19Z</dcterms:modified>
</cp:coreProperties>
</file>